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media/image12.jpg" ContentType="image/jpg"/>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image32.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91"/>
  </p:notesMasterIdLst>
  <p:handoutMasterIdLst>
    <p:handoutMasterId r:id="rId92"/>
  </p:handoutMasterIdLst>
  <p:sldIdLst>
    <p:sldId id="259" r:id="rId10"/>
    <p:sldId id="318" r:id="rId11"/>
    <p:sldId id="411" r:id="rId12"/>
    <p:sldId id="319" r:id="rId13"/>
    <p:sldId id="388" r:id="rId14"/>
    <p:sldId id="320" r:id="rId15"/>
    <p:sldId id="321" r:id="rId16"/>
    <p:sldId id="322" r:id="rId17"/>
    <p:sldId id="323" r:id="rId18"/>
    <p:sldId id="389" r:id="rId19"/>
    <p:sldId id="390" r:id="rId20"/>
    <p:sldId id="391" r:id="rId21"/>
    <p:sldId id="325" r:id="rId22"/>
    <p:sldId id="326" r:id="rId23"/>
    <p:sldId id="392" r:id="rId24"/>
    <p:sldId id="327" r:id="rId25"/>
    <p:sldId id="328" r:id="rId26"/>
    <p:sldId id="329" r:id="rId27"/>
    <p:sldId id="330" r:id="rId28"/>
    <p:sldId id="331" r:id="rId29"/>
    <p:sldId id="393" r:id="rId30"/>
    <p:sldId id="394" r:id="rId31"/>
    <p:sldId id="395" r:id="rId32"/>
    <p:sldId id="410" r:id="rId33"/>
    <p:sldId id="332" r:id="rId34"/>
    <p:sldId id="333" r:id="rId35"/>
    <p:sldId id="334" r:id="rId36"/>
    <p:sldId id="335" r:id="rId37"/>
    <p:sldId id="336" r:id="rId38"/>
    <p:sldId id="337" r:id="rId39"/>
    <p:sldId id="338" r:id="rId40"/>
    <p:sldId id="339" r:id="rId41"/>
    <p:sldId id="340" r:id="rId42"/>
    <p:sldId id="341" r:id="rId43"/>
    <p:sldId id="342" r:id="rId44"/>
    <p:sldId id="343" r:id="rId45"/>
    <p:sldId id="344" r:id="rId46"/>
    <p:sldId id="345" r:id="rId47"/>
    <p:sldId id="346" r:id="rId48"/>
    <p:sldId id="347" r:id="rId49"/>
    <p:sldId id="348" r:id="rId50"/>
    <p:sldId id="349" r:id="rId51"/>
    <p:sldId id="350" r:id="rId52"/>
    <p:sldId id="351" r:id="rId53"/>
    <p:sldId id="352" r:id="rId54"/>
    <p:sldId id="353" r:id="rId55"/>
    <p:sldId id="412" r:id="rId56"/>
    <p:sldId id="354" r:id="rId57"/>
    <p:sldId id="355" r:id="rId58"/>
    <p:sldId id="356" r:id="rId59"/>
    <p:sldId id="357" r:id="rId60"/>
    <p:sldId id="358" r:id="rId61"/>
    <p:sldId id="359" r:id="rId62"/>
    <p:sldId id="360" r:id="rId63"/>
    <p:sldId id="361" r:id="rId64"/>
    <p:sldId id="362" r:id="rId65"/>
    <p:sldId id="363" r:id="rId66"/>
    <p:sldId id="364" r:id="rId67"/>
    <p:sldId id="365" r:id="rId68"/>
    <p:sldId id="366" r:id="rId69"/>
    <p:sldId id="367" r:id="rId70"/>
    <p:sldId id="368" r:id="rId71"/>
    <p:sldId id="369" r:id="rId72"/>
    <p:sldId id="370" r:id="rId73"/>
    <p:sldId id="371" r:id="rId74"/>
    <p:sldId id="372" r:id="rId75"/>
    <p:sldId id="373" r:id="rId76"/>
    <p:sldId id="374" r:id="rId77"/>
    <p:sldId id="375" r:id="rId78"/>
    <p:sldId id="376" r:id="rId79"/>
    <p:sldId id="377" r:id="rId80"/>
    <p:sldId id="378" r:id="rId81"/>
    <p:sldId id="379" r:id="rId82"/>
    <p:sldId id="380" r:id="rId83"/>
    <p:sldId id="381" r:id="rId84"/>
    <p:sldId id="382" r:id="rId85"/>
    <p:sldId id="383" r:id="rId86"/>
    <p:sldId id="384" r:id="rId87"/>
    <p:sldId id="385" r:id="rId88"/>
    <p:sldId id="386" r:id="rId89"/>
    <p:sldId id="387" r:id="rId9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B12C3D"/>
    <a:srgbClr val="DF7023"/>
    <a:srgbClr val="0F787D"/>
    <a:srgbClr val="000000"/>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86429" autoAdjust="0"/>
  </p:normalViewPr>
  <p:slideViewPr>
    <p:cSldViewPr snapToGrid="0">
      <p:cViewPr>
        <p:scale>
          <a:sx n="100" d="100"/>
          <a:sy n="100" d="100"/>
        </p:scale>
        <p:origin x="1722" y="90"/>
      </p:cViewPr>
      <p:guideLst>
        <p:guide orient="horz" pos="2160"/>
        <p:guide pos="2880"/>
      </p:guideLst>
    </p:cSldViewPr>
  </p:slideViewPr>
  <p:outlineViewPr>
    <p:cViewPr>
      <p:scale>
        <a:sx n="33" d="100"/>
        <a:sy n="33" d="100"/>
      </p:scale>
      <p:origin x="0" y="-2322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viewProps" Target="viewProps.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A05748-ED2D-D64E-99DF-8786916463A4}" type="datetime1">
              <a:rPr lang="en-US" smtClean="0"/>
              <a:t>9/10/2018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DAFACB-FB72-504C-9D79-2AB5728FD867}" type="datetime1">
              <a:rPr lang="en-US" smtClean="0"/>
              <a:t>9/10/2018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FB28106-593B-A741-94ED-98935F3FE2AE}" type="slidenum">
              <a:rPr lang="en-US" smtClean="0"/>
              <a:pPr/>
              <a:t>1</a:t>
            </a:fld>
            <a:endParaRPr lang="en-US"/>
          </a:p>
        </p:txBody>
      </p:sp>
    </p:spTree>
    <p:extLst>
      <p:ext uri="{BB962C8B-B14F-4D97-AF65-F5344CB8AC3E}">
        <p14:creationId xmlns:p14="http://schemas.microsoft.com/office/powerpoint/2010/main" val="2736465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35B5A368-09CC-4AF4-A30D-6DDB668F3158}" type="slidenum">
              <a:rPr kumimoji="0" lang="en-US" altLang="en-US" sz="1300"/>
              <a:pPr>
                <a:spcBef>
                  <a:spcPct val="0"/>
                </a:spcBef>
              </a:pPr>
              <a:t>13</a:t>
            </a:fld>
            <a:endParaRPr kumimoji="0" lang="en-US" altLang="en-US" sz="130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Here the dominant criterion is the market: put together people serving the same group of customers</a:t>
            </a:r>
          </a:p>
        </p:txBody>
      </p:sp>
    </p:spTree>
    <p:extLst>
      <p:ext uri="{BB962C8B-B14F-4D97-AF65-F5344CB8AC3E}">
        <p14:creationId xmlns:p14="http://schemas.microsoft.com/office/powerpoint/2010/main" val="1209949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A26DEEA4-6290-4504-B6E5-3DBCC59D6EDF}" type="slidenum">
              <a:rPr kumimoji="0" lang="en-US" altLang="en-US" sz="1300"/>
              <a:pPr>
                <a:spcBef>
                  <a:spcPct val="0"/>
                </a:spcBef>
              </a:pPr>
              <a:t>14</a:t>
            </a:fld>
            <a:endParaRPr kumimoji="0" lang="en-US" altLang="en-US" sz="130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Mention hybrid structures</a:t>
            </a:r>
          </a:p>
          <a:p>
            <a:pPr eaLnBrk="1" hangingPunct="1"/>
            <a:endParaRPr lang="en-US" altLang="en-US" smtClean="0"/>
          </a:p>
          <a:p>
            <a:pPr eaLnBrk="1" hangingPunct="1"/>
            <a:r>
              <a:rPr lang="en-US" altLang="en-US" smtClean="0"/>
              <a:t>Project can also be product or customers</a:t>
            </a:r>
          </a:p>
          <a:p>
            <a:pPr eaLnBrk="1" hangingPunct="1"/>
            <a:r>
              <a:rPr lang="en-US" altLang="en-US" smtClean="0"/>
              <a:t>The importance of functions VS projects may change. In Project-based organizations PMs have more authority than functional manager</a:t>
            </a:r>
          </a:p>
          <a:p>
            <a:pPr eaLnBrk="1" hangingPunct="1"/>
            <a:endParaRPr lang="en-US" altLang="en-US" smtClean="0"/>
          </a:p>
          <a:p>
            <a:pPr eaLnBrk="1" hangingPunct="1"/>
            <a:r>
              <a:rPr lang="en-US" altLang="en-US" smtClean="0"/>
              <a:t>Ex. University have a matrix structure, with schools on the rows and admin functions on the columns. The academic component has more authority than the administration part</a:t>
            </a:r>
          </a:p>
          <a:p>
            <a:pPr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1905202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41243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3184B120-F576-4BC7-9D8E-6E078894EE4A}" type="slidenum">
              <a:rPr kumimoji="0" lang="en-US" altLang="en-US" sz="1300"/>
              <a:pPr>
                <a:spcBef>
                  <a:spcPct val="0"/>
                </a:spcBef>
              </a:pPr>
              <a:t>16</a:t>
            </a:fld>
            <a:endParaRPr kumimoji="0" lang="en-US" altLang="en-US" sz="130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en-US" smtClean="0"/>
          </a:p>
        </p:txBody>
      </p:sp>
    </p:spTree>
    <p:extLst>
      <p:ext uri="{BB962C8B-B14F-4D97-AF65-F5344CB8AC3E}">
        <p14:creationId xmlns:p14="http://schemas.microsoft.com/office/powerpoint/2010/main" val="1640304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E0330687-CDB5-4780-96AF-132C3BBA4E71}" type="slidenum">
              <a:rPr kumimoji="0" lang="en-US" altLang="en-US" sz="1300"/>
              <a:pPr>
                <a:spcBef>
                  <a:spcPct val="0"/>
                </a:spcBef>
              </a:pPr>
              <a:t>17</a:t>
            </a:fld>
            <a:endParaRPr kumimoji="0" lang="en-US" altLang="en-US" sz="130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en-US" smtClean="0"/>
          </a:p>
        </p:txBody>
      </p:sp>
    </p:spTree>
    <p:extLst>
      <p:ext uri="{BB962C8B-B14F-4D97-AF65-F5344CB8AC3E}">
        <p14:creationId xmlns:p14="http://schemas.microsoft.com/office/powerpoint/2010/main" val="785236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0BC2AA54-3CFF-4EB7-B700-D1A73F9295E6}" type="slidenum">
              <a:rPr kumimoji="0" lang="en-US" altLang="en-US" sz="1300"/>
              <a:pPr>
                <a:spcBef>
                  <a:spcPct val="0"/>
                </a:spcBef>
              </a:pPr>
              <a:t>18</a:t>
            </a:fld>
            <a:endParaRPr kumimoji="0" lang="en-US" altLang="en-US" sz="130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en-US" smtClean="0"/>
          </a:p>
        </p:txBody>
      </p:sp>
    </p:spTree>
    <p:extLst>
      <p:ext uri="{BB962C8B-B14F-4D97-AF65-F5344CB8AC3E}">
        <p14:creationId xmlns:p14="http://schemas.microsoft.com/office/powerpoint/2010/main" val="1845531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710C1F99-2384-4555-BBB3-5DDDDDC0475D}" type="slidenum">
              <a:rPr kumimoji="0" lang="en-US" altLang="en-US" sz="1300"/>
              <a:pPr>
                <a:spcBef>
                  <a:spcPct val="0"/>
                </a:spcBef>
              </a:pPr>
              <a:t>19</a:t>
            </a:fld>
            <a:endParaRPr kumimoji="0" lang="en-US" altLang="en-US" sz="130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t>Everything good is “organic” nowadays! </a:t>
            </a:r>
          </a:p>
          <a:p>
            <a:pPr eaLnBrk="1" hangingPunct="1"/>
            <a:endParaRPr lang="en-GB" altLang="en-US" smtClean="0"/>
          </a:p>
          <a:p>
            <a:pPr eaLnBrk="1" hangingPunct="1"/>
            <a:r>
              <a:rPr lang="en-GB" altLang="en-US" smtClean="0"/>
              <a:t>I prefer the image of lego to organic metaphors (e.g. the cell or the organism), because organic organization are often characterized by what I call structural tinkering. These organizations undergo frequent reassembling and remodulation of their structure to adapt to changes in the competition, technology, etc.</a:t>
            </a:r>
          </a:p>
        </p:txBody>
      </p:sp>
    </p:spTree>
    <p:extLst>
      <p:ext uri="{BB962C8B-B14F-4D97-AF65-F5344CB8AC3E}">
        <p14:creationId xmlns:p14="http://schemas.microsoft.com/office/powerpoint/2010/main" val="3338671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270E3D9D-69FA-4221-8832-0F0F93D7A5CC}" type="slidenum">
              <a:rPr kumimoji="0" lang="en-US" altLang="en-US" sz="1300"/>
              <a:pPr>
                <a:spcBef>
                  <a:spcPct val="0"/>
                </a:spcBef>
              </a:pPr>
              <a:t>20</a:t>
            </a:fld>
            <a:endParaRPr kumimoji="0" lang="en-US" altLang="en-US" sz="130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smtClean="0"/>
              <a:t>Everything good is “organic” nowadays! </a:t>
            </a:r>
          </a:p>
          <a:p>
            <a:pPr eaLnBrk="1" hangingPunct="1"/>
            <a:endParaRPr lang="en-GB" altLang="en-US" smtClean="0"/>
          </a:p>
          <a:p>
            <a:pPr eaLnBrk="1" hangingPunct="1"/>
            <a:r>
              <a:rPr lang="en-GB" altLang="en-US" smtClean="0"/>
              <a:t>I prefer the image of lego to organic metaphors (e.g. the cell or the organism), because organic organization are often characterized by what I call structural tinkering. These organizations undergo frequent reassembling and remodulation of their structure to adapt to changes in the competition, technology, etc.</a:t>
            </a:r>
          </a:p>
        </p:txBody>
      </p:sp>
    </p:spTree>
    <p:extLst>
      <p:ext uri="{BB962C8B-B14F-4D97-AF65-F5344CB8AC3E}">
        <p14:creationId xmlns:p14="http://schemas.microsoft.com/office/powerpoint/2010/main" val="2260885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Tendencies toward anarchy </a:t>
            </a:r>
          </a:p>
          <a:p>
            <a:r>
              <a:rPr lang="en-US" altLang="en-US" i="1"/>
              <a:t>A formless state of confusion where people do not recognize a “boss” to whom they feel responsible.</a:t>
            </a:r>
            <a:endParaRPr lang="en-US" altLang="en-US"/>
          </a:p>
          <a:p>
            <a:endParaRPr lang="en-US" altLang="en-US" b="1"/>
          </a:p>
          <a:p>
            <a:r>
              <a:rPr lang="en-US" altLang="en-US" b="1"/>
              <a:t>Power struggles</a:t>
            </a:r>
          </a:p>
          <a:p>
            <a:r>
              <a:rPr lang="en-US" altLang="en-US" i="1"/>
              <a:t>Managers jockey for power in many organizations, but a matrix design almost encourages them to do so.</a:t>
            </a:r>
            <a:endParaRPr lang="en-US" altLang="en-US"/>
          </a:p>
          <a:p>
            <a:endParaRPr lang="en-US" altLang="en-US"/>
          </a:p>
          <a:p>
            <a:r>
              <a:rPr lang="en-US" altLang="en-US"/>
              <a:t> Take, for example, a company that has annual sales of $14 billion and employs about 400,000 people in scores of diverse businesses—General Electric. For decades, despite the diversity of its businesses, GE used one basic structure throughout its organization: five functional managers reporting to one general manager. Employing the logic that a company must organize to meet the particular needs of each business, some GE groups, divisions, and departments, which have found the pyramid form cumbersome, have turned to the matrix as a fundamental alternative.</a:t>
            </a:r>
          </a:p>
          <a:p>
            <a:endParaRPr lang="en-US" altLang="en-US"/>
          </a:p>
          <a:p>
            <a:r>
              <a:rPr lang="en-US" altLang="en-US"/>
              <a:t>“We’ve highlighted matrix organization. not because it’s a bandwagon that we want you all to jump on, but rather that it’s a complex, difficult, and sometimes frustrating form of organization to live with. It’s also, however, a bellwether of things to come. But, when implemented well, it does offer much of the best of both worlds. And all of us are going to have to learn how to utilize organization to prepare managers to increasingly deal with high levels of complexity and ambiguity in situations where they have to get results from people and components </a:t>
            </a:r>
            <a:r>
              <a:rPr lang="en-US" altLang="en-US" i="1"/>
              <a:t>not</a:t>
            </a:r>
            <a:r>
              <a:rPr lang="en-US" altLang="en-US"/>
              <a:t> under their direct control…</a:t>
            </a:r>
          </a:p>
          <a:p>
            <a:r>
              <a:rPr lang="en-US" altLang="en-US"/>
              <a:t>“Successful experience in operating under a matrix constitutes better preparation for an individual to run a huge diversified institution like General Electric—where so many complex, conflicting interests must be balanced—than the product and functional modes which have been our hallmark over the past twenty years.”</a:t>
            </a:r>
          </a:p>
          <a:p>
            <a:endParaRPr lang="en-US" altLang="en-US"/>
          </a:p>
          <a:p>
            <a:r>
              <a:rPr lang="en-US" altLang="en-US"/>
              <a:t/>
            </a:r>
            <a:br>
              <a:rPr lang="en-US" altLang="en-US"/>
            </a:br>
            <a:endParaRPr lang="en-US" altLang="en-US"/>
          </a:p>
          <a:p>
            <a:endParaRPr lang="en-US" altLang="en-US"/>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057DAF40-5E71-4194-9E8B-803DC5FF4BC7}" type="slidenum">
              <a:rPr lang="en-US" altLang="en-US" sz="1300" smtClean="0"/>
              <a:pPr/>
              <a:t>21</a:t>
            </a:fld>
            <a:endParaRPr lang="en-US" altLang="en-US" sz="1300"/>
          </a:p>
        </p:txBody>
      </p:sp>
    </p:spTree>
    <p:extLst>
      <p:ext uri="{BB962C8B-B14F-4D97-AF65-F5344CB8AC3E}">
        <p14:creationId xmlns:p14="http://schemas.microsoft.com/office/powerpoint/2010/main" val="3325799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344399A-4144-4CF1-BE03-8345AA4BE064}" type="slidenum">
              <a:rPr lang="en-US" altLang="en-US" sz="1300" smtClean="0"/>
              <a:pPr>
                <a:spcBef>
                  <a:spcPct val="0"/>
                </a:spcBef>
              </a:pPr>
              <a:t>22</a:t>
            </a:fld>
            <a:endParaRPr lang="en-US" altLang="en-US" sz="1300"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The current types of organizational structure of project management are: functional organizational structure, project-based organizational structure and matrix organizational structure.</a:t>
            </a:r>
            <a:br>
              <a:rPr lang="en-US" altLang="en-US" smtClean="0"/>
            </a:br>
            <a:r>
              <a:rPr lang="en-US" altLang="en-US" smtClean="0"/>
              <a:t/>
            </a:r>
            <a:br>
              <a:rPr lang="en-US" altLang="en-US" smtClean="0"/>
            </a:br>
            <a:r>
              <a:rPr lang="en-US" altLang="en-US" b="1" smtClean="0"/>
              <a:t>1. Functional organizational structure. </a:t>
            </a:r>
            <a:r>
              <a:rPr lang="en-US" altLang="en-US" smtClean="0"/>
              <a:t/>
            </a:r>
            <a:br>
              <a:rPr lang="en-US" altLang="en-US" smtClean="0"/>
            </a:br>
            <a:r>
              <a:rPr lang="en-US" altLang="en-US" smtClean="0"/>
              <a:t>Functional organizational structure is to be managed in the current organization hierarchical structure, once the project begins operation, the various components of the project are taken by the functional units, each unit is responsible for its charged component. If the the project established, a functional area play a dominant role, functional areas on completion of the project, senior managers will be responsible for project coordination.</a:t>
            </a:r>
            <a:br>
              <a:rPr lang="en-US" altLang="en-US" smtClean="0"/>
            </a:br>
            <a:r>
              <a:rPr lang="en-US" altLang="en-US" smtClean="0"/>
              <a:t/>
            </a:r>
            <a:br>
              <a:rPr lang="en-US" altLang="en-US" smtClean="0"/>
            </a:br>
            <a:r>
              <a:rPr lang="en-US" altLang="en-US" smtClean="0"/>
              <a:t>Advantages of this structure: First, the use of personnel with greater flexibility, as long as the choice of a suitable functional departments as the project supervisor, the department will be able to provide professional and technical personnel required by the project, and technology experts can also be used by different projects and after completion of the work can go back to his original work; Second, when the project team members leave or leave the company, the functions can be used as the basis for maintaining the continuity of the project; third, functional department can provide a normal career path for professionals.</a:t>
            </a:r>
            <a:br>
              <a:rPr lang="en-US" altLang="en-US" smtClean="0"/>
            </a:br>
            <a:r>
              <a:rPr lang="en-US" altLang="en-US" smtClean="0"/>
              <a:t/>
            </a:r>
            <a:br>
              <a:rPr lang="en-US" altLang="en-US" smtClean="0"/>
            </a:br>
            <a:r>
              <a:rPr lang="en-US" altLang="en-US" smtClean="0"/>
              <a:t>The disadvantage of this structure is: First, projects often lack of focus, each unit has its own core functions of general business, sometimes in order to meet their basic needs, responsibility for the project will be ignored, especially when the interest taken in the project brought to the unit not the same interest; Second, such organization has certain difficulties in the inter-departmental cooperation and exchanges; Third motivation is not strong enough for project participants, they think the project is an additional burden, and not directly related to their career development and upgrading; Fourth, in such organizational structure, sometimes no one should assume full responsibility for the project, often the project manager is only responsible for part of the project, others are responsible for the other parts of the project, which leads to difficulties in coordination situation.</a:t>
            </a:r>
            <a:br>
              <a:rPr lang="en-US" altLang="en-US" smtClean="0"/>
            </a:br>
            <a:r>
              <a:rPr lang="en-US" altLang="en-US" smtClean="0"/>
              <a:t/>
            </a:r>
            <a:br>
              <a:rPr lang="en-US" altLang="en-US" smtClean="0"/>
            </a:br>
            <a:r>
              <a:rPr lang="en-US" altLang="en-US" b="1" smtClean="0"/>
              <a:t>2. Project-based organizational structure.</a:t>
            </a:r>
            <a:r>
              <a:rPr lang="en-US" altLang="en-US" smtClean="0"/>
              <a:t> </a:t>
            </a:r>
            <a:br>
              <a:rPr lang="en-US" altLang="en-US" smtClean="0"/>
            </a:br>
            <a:r>
              <a:rPr lang="en-US" altLang="en-US" smtClean="0"/>
              <a:t/>
            </a:r>
            <a:br>
              <a:rPr lang="en-US" altLang="en-US" smtClean="0"/>
            </a:br>
            <a:r>
              <a:rPr lang="en-US" altLang="en-US" smtClean="0"/>
              <a:t>Project organizational structure refers to the creation of an independent project team, the team’s management is separated from the parent organization’s other units, have their own technical staff and management, enterprise assigns certain resources to project team, and grant project manager of the largest free implementation of the project .</a:t>
            </a:r>
            <a:br>
              <a:rPr lang="en-US" altLang="en-US" smtClean="0"/>
            </a:br>
            <a:r>
              <a:rPr lang="en-US" altLang="en-US" smtClean="0"/>
              <a:t/>
            </a:r>
            <a:br>
              <a:rPr lang="en-US" altLang="en-US" smtClean="0"/>
            </a:br>
            <a:r>
              <a:rPr lang="en-US" altLang="en-US" smtClean="0"/>
              <a:t>The advantages of this structure: First, focus on this project team, project manager is solely responsible for the project, the only task for project members is to complete the project, and they only report to the project manager, avoiding the multiple leadership; Second, the project team’s decision is developed within the project, the reaction time is short; Third, in this project, members work with strong power, high cohesion, participants shared the common goal of the project, and individual has clear responsibilities.</a:t>
            </a:r>
            <a:br>
              <a:rPr lang="en-US" altLang="en-US" smtClean="0"/>
            </a:br>
            <a:r>
              <a:rPr lang="en-US" altLang="en-US" smtClean="0"/>
              <a:t/>
            </a:r>
            <a:br>
              <a:rPr lang="en-US" altLang="en-US" smtClean="0"/>
            </a:br>
            <a:r>
              <a:rPr lang="en-US" altLang="en-US" smtClean="0"/>
              <a:t>The disadvantage of this organizational structure: First, when a company has several projects, each project has its own separate team, which will lead to duplication of efforts and the loss of scalable economies; Second, the project team itself is an independent entity, prone to a condition known as “Project inflammatory” disease, that is, there is a clear dividing line between the project team and the parent organization, weakening the effective integration between project team and the parent organization; Third, the project team members lack of a business continuity and security, once the project ended, return to their original functions may be more difficult.</a:t>
            </a:r>
            <a:br>
              <a:rPr lang="en-US" altLang="en-US" smtClean="0"/>
            </a:br>
            <a:r>
              <a:rPr lang="en-US" altLang="en-US" smtClean="0"/>
              <a:t/>
            </a:r>
            <a:br>
              <a:rPr lang="en-US" altLang="en-US" smtClean="0"/>
            </a:br>
            <a:r>
              <a:rPr lang="en-US" altLang="en-US" b="1" smtClean="0"/>
              <a:t>3. Matrix organizational structure.</a:t>
            </a:r>
            <a:r>
              <a:rPr lang="en-US" altLang="en-US" smtClean="0"/>
              <a:t> </a:t>
            </a:r>
            <a:br>
              <a:rPr lang="en-US" altLang="en-US" smtClean="0"/>
            </a:br>
            <a:r>
              <a:rPr lang="en-US" altLang="en-US" smtClean="0"/>
              <a:t/>
            </a:r>
            <a:br>
              <a:rPr lang="en-US" altLang="en-US" smtClean="0"/>
            </a:br>
            <a:r>
              <a:rPr lang="en-US" altLang="en-US" smtClean="0"/>
              <a:t>Matrix organizational structure is a hybrid form, it loads a level of project management structure on the functional hierarchical structure. According to the relative power of project managers and functional managers, in practice there are different types of matrix systems, respectively, Functional Matrix: in this matrix, functional managers have greater powers than project managers); Project Matrix: in this matrix, project managers have greater powers than functional managers); Balance Matrix: in this matrix, functional managers and project managers have the equal powers.</a:t>
            </a:r>
            <a:br>
              <a:rPr lang="en-US" altLang="en-US" smtClean="0"/>
            </a:br>
            <a:r>
              <a:rPr lang="en-US" altLang="en-US" smtClean="0"/>
              <a:t/>
            </a:r>
            <a:br>
              <a:rPr lang="en-US" altLang="en-US" smtClean="0"/>
            </a:br>
            <a:r>
              <a:rPr lang="en-US" altLang="en-US" smtClean="0"/>
              <a:t>The advantages of this organizational structure: First, it is the same as functional structure that resources can be shared in multiple projects, which can significantly reduces the problem of redundant staff; Second, project is the focus of work, with a formal designated project manager will make him give more attention to the project, and responsible for the coordination and integration work between different units; Third, when there are multiple projects simultaneously, the company can balance the resources to ensure that all the projects can progress to complete their respective costs and quality requirements; Fourth, the anxiety of project members is reduced greatly after the end of the project, while they are strongly associated with the project, on the other hand, they have a “home” feeling about their functions.</a:t>
            </a:r>
            <a:br>
              <a:rPr lang="en-US" altLang="en-US" smtClean="0"/>
            </a:br>
            <a:r>
              <a:rPr lang="en-US" altLang="en-US" smtClean="0"/>
              <a:t/>
            </a:r>
            <a:br>
              <a:rPr lang="en-US" altLang="en-US" smtClean="0"/>
            </a:br>
            <a:r>
              <a:rPr lang="en-US" altLang="en-US" smtClean="0"/>
              <a:t>The disadvantage is that this organizational structure: First, the matrix structure has exacerbated the tensions between functional manager and project manager; Second, under any circumstances, sharing equipment, resources and personnel among different projects will lead to conflict and competition for scarce resources; Third, in the process of project implementation, the project manager must negotiate and consult with the department managers on various issues, which leads to the delay in decision making; Fourth, matrix management is not according to the principles of unified management, project members have two bosses, the project manager and functional managers, when their commands are divided, it will make members at a loss.</a:t>
            </a:r>
            <a:br>
              <a:rPr lang="en-US" altLang="en-US" smtClean="0"/>
            </a:br>
            <a:r>
              <a:rPr lang="en-US" altLang="en-US" smtClean="0"/>
              <a:t/>
            </a:r>
            <a:br>
              <a:rPr lang="en-US" altLang="en-US" smtClean="0"/>
            </a:br>
            <a:r>
              <a:rPr lang="en-US" altLang="en-US" smtClean="0"/>
              <a:t>Three different forms of the matrix organizational structure does not necessarily have the advantages and disadvantages described above: Project Matrix can increase the project’s integration, reduce internal power struggle, its weakness is poor control of their functional areas and prone to “project inflammation”; Functional Matrix can provide a better system for managing the conflict between different projects, but maintaining the control of functions is at the cost of inefficient integration of projects; Balanced Matrix can achieve the balance between technology and project requirements better, but its establishment and management is very subtle, is likely to encounter many problems related to matrix organization.</a:t>
            </a:r>
          </a:p>
          <a:p>
            <a:pPr eaLnBrk="1" hangingPunct="1"/>
            <a:endParaRPr lang="en-US" altLang="en-US" smtClean="0"/>
          </a:p>
          <a:p>
            <a:pPr eaLnBrk="1" hangingPunct="1"/>
            <a:r>
              <a:rPr lang="en-US" altLang="en-US" smtClean="0"/>
              <a:t>https://www.projectsmart.co.uk/forums/viewtopic.php?t=730</a:t>
            </a:r>
          </a:p>
          <a:p>
            <a:pPr eaLnBrk="1" hangingPunct="1"/>
            <a:endParaRPr lang="en-US" altLang="en-US" smtClean="0"/>
          </a:p>
        </p:txBody>
      </p:sp>
    </p:spTree>
    <p:extLst>
      <p:ext uri="{BB962C8B-B14F-4D97-AF65-F5344CB8AC3E}">
        <p14:creationId xmlns:p14="http://schemas.microsoft.com/office/powerpoint/2010/main" val="208557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2D23ACEE-48F5-4604-95E1-C224066665DE}" type="slidenum">
              <a:rPr kumimoji="0" lang="en-US" altLang="en-US" sz="1300"/>
              <a:pPr>
                <a:spcBef>
                  <a:spcPct val="0"/>
                </a:spcBef>
              </a:pPr>
              <a:t>2</a:t>
            </a:fld>
            <a:endParaRPr kumimoji="0" lang="en-US" altLang="en-US" sz="13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en-US" smtClean="0"/>
          </a:p>
        </p:txBody>
      </p:sp>
    </p:spTree>
    <p:extLst>
      <p:ext uri="{BB962C8B-B14F-4D97-AF65-F5344CB8AC3E}">
        <p14:creationId xmlns:p14="http://schemas.microsoft.com/office/powerpoint/2010/main" val="1843860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D9E2A91-6F92-4496-83A4-8B1D4DBEA638}" type="slidenum">
              <a:rPr lang="en-US" altLang="en-US" sz="1300" smtClean="0"/>
              <a:pPr>
                <a:spcBef>
                  <a:spcPct val="0"/>
                </a:spcBef>
              </a:pPr>
              <a:t>23</a:t>
            </a:fld>
            <a:endParaRPr lang="en-US" altLang="en-US" sz="1300" smtClean="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589313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defRPr>
            </a:lvl1pPr>
            <a:lvl2pPr marL="742950" indent="-285750" defTabSz="966788">
              <a:spcBef>
                <a:spcPct val="30000"/>
              </a:spcBef>
              <a:defRPr sz="1200">
                <a:solidFill>
                  <a:schemeClr val="tx1"/>
                </a:solidFill>
                <a:latin typeface="Times New Roman" panose="02020603050405020304" pitchFamily="18" charset="0"/>
              </a:defRPr>
            </a:lvl2pPr>
            <a:lvl3pPr marL="1143000" indent="-228600" defTabSz="966788">
              <a:spcBef>
                <a:spcPct val="30000"/>
              </a:spcBef>
              <a:defRPr sz="1200">
                <a:solidFill>
                  <a:schemeClr val="tx1"/>
                </a:solidFill>
                <a:latin typeface="Times New Roman" panose="02020603050405020304" pitchFamily="18" charset="0"/>
              </a:defRPr>
            </a:lvl3pPr>
            <a:lvl4pPr marL="1600200" indent="-228600" defTabSz="966788">
              <a:spcBef>
                <a:spcPct val="30000"/>
              </a:spcBef>
              <a:defRPr sz="1200">
                <a:solidFill>
                  <a:schemeClr val="tx1"/>
                </a:solidFill>
                <a:latin typeface="Times New Roman" panose="02020603050405020304" pitchFamily="18" charset="0"/>
              </a:defRPr>
            </a:lvl4pPr>
            <a:lvl5pPr marL="2057400" indent="-228600" defTabSz="966788">
              <a:spcBef>
                <a:spcPct val="30000"/>
              </a:spcBef>
              <a:defRPr sz="1200">
                <a:solidFill>
                  <a:schemeClr val="tx1"/>
                </a:solidFill>
                <a:latin typeface="Times New Roman" panose="02020603050405020304" pitchFamily="18" charset="0"/>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7028B2EF-37BF-4B47-B3BB-169C714C3E79}"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3136814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AC1FD3F1-4181-47C0-B14E-7580C31B3839}" type="slidenum">
              <a:rPr kumimoji="0" lang="en-US" altLang="en-US" sz="1300"/>
              <a:pPr>
                <a:spcBef>
                  <a:spcPct val="0"/>
                </a:spcBef>
              </a:pPr>
              <a:t>25</a:t>
            </a:fld>
            <a:endParaRPr kumimoji="0" lang="en-US" altLang="en-US" sz="130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Size matters: small companies tend to have very simple structures, characterized by few levels with high centralization, low standardization and functional specialization</a:t>
            </a:r>
          </a:p>
          <a:p>
            <a:pPr eaLnBrk="1" hangingPunct="1"/>
            <a:r>
              <a:rPr lang="en-US" altLang="en-US" smtClean="0"/>
              <a:t>In very small company structure is not an issue, what really matters are the interpersonal dynamics between the entrepreneurs and their employees (if any) or within the team of entrepreneurs</a:t>
            </a:r>
          </a:p>
        </p:txBody>
      </p:sp>
    </p:spTree>
    <p:extLst>
      <p:ext uri="{BB962C8B-B14F-4D97-AF65-F5344CB8AC3E}">
        <p14:creationId xmlns:p14="http://schemas.microsoft.com/office/powerpoint/2010/main" val="19450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874CA75E-DCA5-4912-B68B-6F67646612E5}" type="slidenum">
              <a:rPr kumimoji="0" lang="en-US" altLang="en-US" sz="1300"/>
              <a:pPr>
                <a:spcBef>
                  <a:spcPct val="0"/>
                </a:spcBef>
              </a:pPr>
              <a:t>26</a:t>
            </a:fld>
            <a:endParaRPr kumimoji="0" lang="en-US" altLang="en-US" sz="13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Size matters: small companies tend to have very simple structures, characterized by few levels with high centralization, low standardization and functional specialization</a:t>
            </a:r>
          </a:p>
        </p:txBody>
      </p:sp>
    </p:spTree>
    <p:extLst>
      <p:ext uri="{BB962C8B-B14F-4D97-AF65-F5344CB8AC3E}">
        <p14:creationId xmlns:p14="http://schemas.microsoft.com/office/powerpoint/2010/main" val="77328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14676E0D-694D-4949-9EC6-B80078E1604B}" type="slidenum">
              <a:rPr kumimoji="0" lang="en-US" altLang="en-US" sz="1300"/>
              <a:pPr>
                <a:spcBef>
                  <a:spcPct val="0"/>
                </a:spcBef>
              </a:pPr>
              <a:t>27</a:t>
            </a:fld>
            <a:endParaRPr kumimoji="0" lang="en-US" altLang="en-US" sz="13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What is strategy?</a:t>
            </a:r>
          </a:p>
          <a:p>
            <a:pPr eaLnBrk="1" hangingPunct="1"/>
            <a:r>
              <a:rPr lang="en-US" altLang="en-US" smtClean="0"/>
              <a:t>Corporate VS business level: corporate is the highest level. It is a competence of the top management and top managers make decisions about what markets and businesses the company should be in, or on how the several businesses should be better integrated. The Business strategy is the strategy pursued by the company in a specific sector or market, it is subordinate to the corporate strategy and it is the responsibility of Business units directors</a:t>
            </a:r>
          </a:p>
          <a:p>
            <a:pPr eaLnBrk="1" hangingPunct="1"/>
            <a:endParaRPr lang="en-US" altLang="en-US" smtClean="0"/>
          </a:p>
          <a:p>
            <a:pPr eaLnBrk="1" hangingPunct="1"/>
            <a:r>
              <a:rPr lang="en-US" altLang="en-US" smtClean="0"/>
              <a:t>Internal growth is often propelled by large R&amp;D and/or marketing structures (see Fed Ex opening case in chapter 13 of the textbook)</a:t>
            </a:r>
          </a:p>
          <a:p>
            <a:pPr eaLnBrk="1" hangingPunct="1"/>
            <a:r>
              <a:rPr lang="en-US" altLang="en-US" smtClean="0"/>
              <a:t>Diversification means to add new product/services (risk reduction) and /or enter new markets: typically this implies the adoption of a divisional form to increase proximity to market and local autonomy at the business unit level</a:t>
            </a:r>
          </a:p>
        </p:txBody>
      </p:sp>
    </p:spTree>
    <p:extLst>
      <p:ext uri="{BB962C8B-B14F-4D97-AF65-F5344CB8AC3E}">
        <p14:creationId xmlns:p14="http://schemas.microsoft.com/office/powerpoint/2010/main" val="4124080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411071F0-D3B7-4EB9-9026-C7BB16F10E6E}" type="slidenum">
              <a:rPr kumimoji="0" lang="en-US" altLang="en-US" sz="1300"/>
              <a:pPr>
                <a:spcBef>
                  <a:spcPct val="0"/>
                </a:spcBef>
              </a:pPr>
              <a:t>28</a:t>
            </a:fld>
            <a:endParaRPr kumimoji="0" lang="en-US" altLang="en-US" sz="13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it-IT" altLang="en-US" smtClean="0"/>
              <a:t>U form is typical of small medium companies with a specific market focus and limited geographic scope</a:t>
            </a:r>
          </a:p>
          <a:p>
            <a:pPr eaLnBrk="1" hangingPunct="1"/>
            <a:r>
              <a:rPr lang="it-IT" altLang="en-US" smtClean="0"/>
              <a:t>M form is typical of large companies operating in multiple markets and producing different but related products (e.g. automotive companies)</a:t>
            </a:r>
          </a:p>
          <a:p>
            <a:pPr eaLnBrk="1" hangingPunct="1"/>
            <a:r>
              <a:rPr lang="it-IT" altLang="en-US" smtClean="0"/>
              <a:t>Holding are common in media, bank and finance, but also some industrial giants are holding like samsung (phones, TVs, washing machines, cameras, …)</a:t>
            </a:r>
          </a:p>
          <a:p>
            <a:pPr eaLnBrk="1" hangingPunct="1"/>
            <a:endParaRPr lang="it-IT" altLang="en-US" smtClean="0"/>
          </a:p>
        </p:txBody>
      </p:sp>
    </p:spTree>
    <p:extLst>
      <p:ext uri="{BB962C8B-B14F-4D97-AF65-F5344CB8AC3E}">
        <p14:creationId xmlns:p14="http://schemas.microsoft.com/office/powerpoint/2010/main" val="3514682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C3DDEA2A-17E9-4325-8284-C08DE09CC6AC}" type="slidenum">
              <a:rPr kumimoji="0" lang="en-US" altLang="en-US" sz="1300"/>
              <a:pPr>
                <a:spcBef>
                  <a:spcPct val="0"/>
                </a:spcBef>
              </a:pPr>
              <a:t>29</a:t>
            </a:fld>
            <a:endParaRPr kumimoji="0" lang="en-US" altLang="en-US" sz="13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What is differentiation? Examples of companies that pursue this strategy?</a:t>
            </a:r>
          </a:p>
          <a:p>
            <a:pPr eaLnBrk="1" hangingPunct="1"/>
            <a:r>
              <a:rPr lang="en-US" altLang="en-US" smtClean="0"/>
              <a:t>What is low cost? Examples?</a:t>
            </a:r>
          </a:p>
          <a:p>
            <a:pPr eaLnBrk="1" hangingPunct="1"/>
            <a:endParaRPr lang="en-US" altLang="en-US" smtClean="0"/>
          </a:p>
        </p:txBody>
      </p:sp>
    </p:spTree>
    <p:extLst>
      <p:ext uri="{BB962C8B-B14F-4D97-AF65-F5344CB8AC3E}">
        <p14:creationId xmlns:p14="http://schemas.microsoft.com/office/powerpoint/2010/main" val="3737558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0EC49836-2564-4EF3-A655-0C3D7747C6BE}" type="slidenum">
              <a:rPr kumimoji="0" lang="en-US" altLang="en-US" sz="1300"/>
              <a:pPr>
                <a:spcBef>
                  <a:spcPct val="0"/>
                </a:spcBef>
              </a:pPr>
              <a:t>30</a:t>
            </a:fld>
            <a:endParaRPr kumimoji="0" lang="en-US" altLang="en-US" sz="13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4128346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E62DDFFF-FF8E-4C1A-A092-8269E589B3F9}" type="slidenum">
              <a:rPr kumimoji="0" lang="en-US" altLang="en-US" sz="1300"/>
              <a:pPr>
                <a:spcBef>
                  <a:spcPct val="0"/>
                </a:spcBef>
              </a:pPr>
              <a:t>31</a:t>
            </a:fld>
            <a:endParaRPr kumimoji="0" lang="en-US" altLang="en-US" sz="13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Why more uncertainty requires autonomy? Examples, please</a:t>
            </a:r>
          </a:p>
          <a:p>
            <a:pPr eaLnBrk="1" hangingPunct="1"/>
            <a:endParaRPr lang="en-US" altLang="en-US" smtClean="0"/>
          </a:p>
          <a:p>
            <a:pPr eaLnBrk="1" hangingPunct="1"/>
            <a:r>
              <a:rPr lang="en-US" altLang="en-US" smtClean="0"/>
              <a:t>In highly uncertain environment organizations need local responsiveness because there is not enough top down knowledge to standardize behavior and operations at the top management level. Middle managers and even associates need autonomy and have to show adequate problem solving skills and attitude. If the reaction has to be fast, there is no time that can be wasted waiting for the information to travel to the top levels of the hierarchy and come down in forms of orders to execute because each level of approval will slow down the process</a:t>
            </a:r>
          </a:p>
          <a:p>
            <a:pPr eaLnBrk="1" hangingPunct="1"/>
            <a:endParaRPr lang="en-US" altLang="en-US" smtClean="0"/>
          </a:p>
          <a:p>
            <a:pPr eaLnBrk="1" hangingPunct="1"/>
            <a:r>
              <a:rPr lang="en-US" altLang="en-US" smtClean="0"/>
              <a:t>Quote Lawrence and Lorsch study</a:t>
            </a:r>
          </a:p>
        </p:txBody>
      </p:sp>
    </p:spTree>
    <p:extLst>
      <p:ext uri="{BB962C8B-B14F-4D97-AF65-F5344CB8AC3E}">
        <p14:creationId xmlns:p14="http://schemas.microsoft.com/office/powerpoint/2010/main" val="1713390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0F5EE5DC-5405-481C-8845-E4591D1EA0BC}" type="slidenum">
              <a:rPr kumimoji="0" lang="en-US" altLang="en-US" sz="1300"/>
              <a:pPr>
                <a:spcBef>
                  <a:spcPct val="0"/>
                </a:spcBef>
              </a:pPr>
              <a:t>32</a:t>
            </a:fld>
            <a:endParaRPr kumimoji="0" lang="en-US" altLang="en-US" sz="130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Why more uncertainty requires more integration? </a:t>
            </a:r>
          </a:p>
          <a:p>
            <a:pPr eaLnBrk="1" hangingPunct="1"/>
            <a:endParaRPr lang="en-US" altLang="en-US" smtClean="0"/>
          </a:p>
          <a:p>
            <a:pPr eaLnBrk="1" hangingPunct="1"/>
            <a:r>
              <a:rPr lang="en-US" altLang="en-US" smtClean="0"/>
              <a:t>Because more uncertainty is often related to higher complexity and higher complexity requires more interaction and interdependence: Mechanic organizations are too rigid to react quickly and adapt. What makes an organism different from a machine? The higher interconnection and interdependence between each subsystem</a:t>
            </a:r>
          </a:p>
          <a:p>
            <a:pPr eaLnBrk="1" hangingPunct="1"/>
            <a:endParaRPr lang="en-US" altLang="en-US" smtClean="0"/>
          </a:p>
          <a:p>
            <a:pPr eaLnBrk="1" hangingPunct="1"/>
            <a:r>
              <a:rPr lang="en-US" altLang="en-US" smtClean="0"/>
              <a:t>Organizational designers spend a lot of their time and effort to identify adequate ways to divide labor and task across different units and individuals. However, they also take into account how the different parts of an organization have to work together by exchanging information among them. Integration is the design of organizational mechanism aimed at facilitating interaction, sharing and coordination</a:t>
            </a:r>
          </a:p>
        </p:txBody>
      </p:sp>
    </p:spTree>
    <p:extLst>
      <p:ext uri="{BB962C8B-B14F-4D97-AF65-F5344CB8AC3E}">
        <p14:creationId xmlns:p14="http://schemas.microsoft.com/office/powerpoint/2010/main" val="2009195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FA83FEDE-413E-4894-978A-18CDE0DE7058}" type="slidenum">
              <a:rPr kumimoji="0" lang="en-US" altLang="en-US" sz="1300"/>
              <a:pPr>
                <a:spcBef>
                  <a:spcPct val="0"/>
                </a:spcBef>
              </a:pPr>
              <a:t>3</a:t>
            </a:fld>
            <a:endParaRPr kumimoji="0" lang="en-US" altLang="en-US" sz="1300"/>
          </a:p>
        </p:txBody>
      </p:sp>
      <p:sp>
        <p:nvSpPr>
          <p:cNvPr id="23555" name="Rectangle 2"/>
          <p:cNvSpPr>
            <a:spLocks noRo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en-US" smtClean="0"/>
          </a:p>
        </p:txBody>
      </p:sp>
    </p:spTree>
    <p:extLst>
      <p:ext uri="{BB962C8B-B14F-4D97-AF65-F5344CB8AC3E}">
        <p14:creationId xmlns:p14="http://schemas.microsoft.com/office/powerpoint/2010/main" val="34177472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BECA9EB7-BEDC-47A8-8798-E2DAB73F5AFA}" type="slidenum">
              <a:rPr kumimoji="0" lang="en-US" altLang="en-US" sz="1300"/>
              <a:pPr>
                <a:spcBef>
                  <a:spcPct val="0"/>
                </a:spcBef>
              </a:pPr>
              <a:t>33</a:t>
            </a:fld>
            <a:endParaRPr kumimoji="0" lang="en-US" altLang="en-US" sz="13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Slack resources is about the availability of excess capacity: over-abundance reduce the need for tight integration or communication between two or more departments. An example is to have larger than optimal warehouse serving more than one internal client. The over-supply neutralize the need for two clients to coordinate </a:t>
            </a:r>
          </a:p>
          <a:p>
            <a:pPr eaLnBrk="1" hangingPunct="1"/>
            <a:endParaRPr lang="en-US" altLang="en-US" smtClean="0"/>
          </a:p>
          <a:p>
            <a:pPr eaLnBrk="1" hangingPunct="1"/>
            <a:r>
              <a:rPr lang="en-US" altLang="en-US" smtClean="0"/>
              <a:t>Self-contained task: a process can be segmented in steps and steps allocated to different units. This favors specialization but also needs tight coordination between the involved units. In some cases it could be preferable to have a single process owner: the driver is usually increasing customer service level (e.g. ACI example) or reduce workers alienation (work station)</a:t>
            </a:r>
          </a:p>
          <a:p>
            <a:pPr eaLnBrk="1" hangingPunct="1"/>
            <a:endParaRPr lang="en-US" altLang="en-US" smtClean="0"/>
          </a:p>
          <a:p>
            <a:pPr eaLnBrk="1" hangingPunct="1"/>
            <a:r>
              <a:rPr lang="en-US" altLang="en-US" smtClean="0"/>
              <a:t>IT just automates coordination through efficient and pervasive information sharing, it helps to reduce slack</a:t>
            </a:r>
          </a:p>
          <a:p>
            <a:pPr eaLnBrk="1" hangingPunct="1"/>
            <a:endParaRPr lang="en-US" altLang="en-US" smtClean="0"/>
          </a:p>
          <a:p>
            <a:pPr eaLnBrk="1" hangingPunct="1"/>
            <a:r>
              <a:rPr lang="en-US" altLang="en-US" smtClean="0"/>
              <a:t>Lateral relations are typically about mixing individuals from separated units for joint work or information sharing</a:t>
            </a:r>
          </a:p>
        </p:txBody>
      </p:sp>
    </p:spTree>
    <p:extLst>
      <p:ext uri="{BB962C8B-B14F-4D97-AF65-F5344CB8AC3E}">
        <p14:creationId xmlns:p14="http://schemas.microsoft.com/office/powerpoint/2010/main" val="4109344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02A35523-10F5-4252-8976-E8D02991FD1B}" type="slidenum">
              <a:rPr kumimoji="0" lang="en-US" altLang="en-US" sz="1300"/>
              <a:pPr>
                <a:spcBef>
                  <a:spcPct val="0"/>
                </a:spcBef>
              </a:pPr>
              <a:t>34</a:t>
            </a:fld>
            <a:endParaRPr kumimoji="0" lang="en-US" altLang="en-US" sz="13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en-US" smtClean="0"/>
          </a:p>
        </p:txBody>
      </p:sp>
    </p:spTree>
    <p:extLst>
      <p:ext uri="{BB962C8B-B14F-4D97-AF65-F5344CB8AC3E}">
        <p14:creationId xmlns:p14="http://schemas.microsoft.com/office/powerpoint/2010/main" val="21192229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49F4ED88-E96E-4F45-94B3-98B8A3536FFC}" type="slidenum">
              <a:rPr kumimoji="0" lang="en-US" altLang="en-US" sz="1300"/>
              <a:pPr>
                <a:spcBef>
                  <a:spcPct val="0"/>
                </a:spcBef>
              </a:pPr>
              <a:t>35</a:t>
            </a:fld>
            <a:endParaRPr kumimoji="0" lang="en-US" altLang="en-US" sz="13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it-IT" altLang="en-US" smtClean="0"/>
              <a:t>Mention hybrid structures</a:t>
            </a:r>
          </a:p>
        </p:txBody>
      </p:sp>
    </p:spTree>
    <p:extLst>
      <p:ext uri="{BB962C8B-B14F-4D97-AF65-F5344CB8AC3E}">
        <p14:creationId xmlns:p14="http://schemas.microsoft.com/office/powerpoint/2010/main" val="349468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78C662BF-F735-4FFA-AFAB-D41F80A764B5}" type="slidenum">
              <a:rPr kumimoji="0" lang="en-US" altLang="en-US" sz="1300"/>
              <a:pPr>
                <a:spcBef>
                  <a:spcPct val="0"/>
                </a:spcBef>
              </a:pPr>
              <a:t>36</a:t>
            </a:fld>
            <a:endParaRPr kumimoji="0" lang="en-US" altLang="en-US" sz="13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en-US" smtClean="0"/>
          </a:p>
        </p:txBody>
      </p:sp>
    </p:spTree>
    <p:extLst>
      <p:ext uri="{BB962C8B-B14F-4D97-AF65-F5344CB8AC3E}">
        <p14:creationId xmlns:p14="http://schemas.microsoft.com/office/powerpoint/2010/main" val="42099000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E22F559F-4FBC-477C-A52C-907D6E12679B}" type="slidenum">
              <a:rPr kumimoji="0" lang="en-US" altLang="en-US" sz="1300"/>
              <a:pPr>
                <a:spcBef>
                  <a:spcPct val="0"/>
                </a:spcBef>
              </a:pPr>
              <a:t>37</a:t>
            </a:fld>
            <a:endParaRPr kumimoji="0" lang="en-US" altLang="en-US" sz="130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Technology in a broader sense here refers to knowledge and processes required to accomplish tasks and techniques to transform inputs in outputs</a:t>
            </a:r>
          </a:p>
          <a:p>
            <a:pPr eaLnBrk="1" hangingPunct="1"/>
            <a:endParaRPr lang="en-US" altLang="en-US" smtClean="0"/>
          </a:p>
          <a:p>
            <a:pPr eaLnBrk="1" hangingPunct="1"/>
            <a:r>
              <a:rPr lang="en-US" altLang="en-US" smtClean="0"/>
              <a:t>Small batch: hospital, universities, and any other type of sophisticated, highly customized service</a:t>
            </a:r>
          </a:p>
          <a:p>
            <a:pPr eaLnBrk="1" hangingPunct="1"/>
            <a:r>
              <a:rPr lang="en-US" altLang="en-US" smtClean="0"/>
              <a:t>Mass production: automotive, computer industry </a:t>
            </a:r>
          </a:p>
          <a:p>
            <a:pPr eaLnBrk="1" hangingPunct="1"/>
            <a:endParaRPr lang="it-IT" altLang="en-US" smtClean="0"/>
          </a:p>
        </p:txBody>
      </p:sp>
    </p:spTree>
    <p:extLst>
      <p:ext uri="{BB962C8B-B14F-4D97-AF65-F5344CB8AC3E}">
        <p14:creationId xmlns:p14="http://schemas.microsoft.com/office/powerpoint/2010/main" val="33346366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B3E188A1-3B79-47A6-B376-14BAD6523CC0}" type="slidenum">
              <a:rPr kumimoji="0" lang="en-US" altLang="en-US" sz="1300"/>
              <a:pPr>
                <a:spcBef>
                  <a:spcPct val="0"/>
                </a:spcBef>
              </a:pPr>
              <a:t>38</a:t>
            </a:fld>
            <a:endParaRPr kumimoji="0" lang="en-US" altLang="en-US" sz="13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it-IT" altLang="en-US" smtClean="0"/>
              <a:t>Process technology: chemical plant</a:t>
            </a:r>
          </a:p>
          <a:p>
            <a:pPr eaLnBrk="1" hangingPunct="1"/>
            <a:r>
              <a:rPr lang="it-IT" altLang="en-US" smtClean="0"/>
              <a:t>Mass customization: software companies (Google)</a:t>
            </a:r>
          </a:p>
        </p:txBody>
      </p:sp>
    </p:spTree>
    <p:extLst>
      <p:ext uri="{BB962C8B-B14F-4D97-AF65-F5344CB8AC3E}">
        <p14:creationId xmlns:p14="http://schemas.microsoft.com/office/powerpoint/2010/main" val="35246560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8FDCDFB6-F216-42C7-A5AE-1172D73440B5}" type="slidenum">
              <a:rPr kumimoji="0" lang="en-US" altLang="en-US" sz="1300"/>
              <a:pPr>
                <a:spcBef>
                  <a:spcPct val="0"/>
                </a:spcBef>
              </a:pPr>
              <a:t>39</a:t>
            </a:fld>
            <a:endParaRPr kumimoji="0" lang="en-US" altLang="en-US" sz="13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en-US" smtClean="0"/>
          </a:p>
        </p:txBody>
      </p:sp>
    </p:spTree>
    <p:extLst>
      <p:ext uri="{BB962C8B-B14F-4D97-AF65-F5344CB8AC3E}">
        <p14:creationId xmlns:p14="http://schemas.microsoft.com/office/powerpoint/2010/main" val="32080757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3EEB1F99-6617-4080-B354-F69D079F14F1}" type="slidenum">
              <a:rPr kumimoji="0" lang="en-US" altLang="en-US" sz="1300"/>
              <a:pPr>
                <a:spcBef>
                  <a:spcPct val="0"/>
                </a:spcBef>
              </a:pPr>
              <a:t>40</a:t>
            </a:fld>
            <a:endParaRPr kumimoji="0" lang="en-US" altLang="en-US" sz="130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en-US" smtClean="0"/>
          </a:p>
        </p:txBody>
      </p:sp>
    </p:spTree>
    <p:extLst>
      <p:ext uri="{BB962C8B-B14F-4D97-AF65-F5344CB8AC3E}">
        <p14:creationId xmlns:p14="http://schemas.microsoft.com/office/powerpoint/2010/main" val="1784239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6B621F4D-A09F-4921-ABF2-E7365A530ADC}" type="slidenum">
              <a:rPr kumimoji="0" lang="en-US" altLang="en-US" sz="1300"/>
              <a:pPr>
                <a:spcBef>
                  <a:spcPct val="0"/>
                </a:spcBef>
              </a:pPr>
              <a:t>41</a:t>
            </a:fld>
            <a:endParaRPr kumimoji="0" lang="en-US" altLang="en-US" sz="130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solidFill>
                  <a:srgbClr val="B30000"/>
                </a:solidFill>
              </a:rPr>
              <a:t>Organizational culture</a:t>
            </a:r>
          </a:p>
          <a:p>
            <a:pPr lvl="1" eaLnBrk="1" hangingPunct="1"/>
            <a:r>
              <a:rPr lang="en-US" altLang="en-US" smtClean="0"/>
              <a:t>The values shared by associates and managers in an organization</a:t>
            </a:r>
          </a:p>
          <a:p>
            <a:pPr eaLnBrk="1" hangingPunct="1"/>
            <a:endParaRPr lang="it-IT" altLang="en-US" smtClean="0"/>
          </a:p>
        </p:txBody>
      </p:sp>
    </p:spTree>
    <p:extLst>
      <p:ext uri="{BB962C8B-B14F-4D97-AF65-F5344CB8AC3E}">
        <p14:creationId xmlns:p14="http://schemas.microsoft.com/office/powerpoint/2010/main" val="32446301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BBA3D7A3-4017-46DC-B1FF-1AFC1B5CD623}" type="slidenum">
              <a:rPr kumimoji="0" lang="en-US" altLang="en-US" sz="1300"/>
              <a:pPr>
                <a:spcBef>
                  <a:spcPct val="0"/>
                </a:spcBef>
              </a:pPr>
              <a:t>42</a:t>
            </a:fld>
            <a:endParaRPr kumimoji="0" lang="en-US" altLang="en-US" sz="130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solidFill>
                  <a:srgbClr val="B30000"/>
                </a:solidFill>
              </a:rPr>
              <a:t>Organizational culture is self-reinforcing and act subtly on individual and group behavior because it is about what is fair/unfair, right/wrong, socially acceptable/ </a:t>
            </a:r>
          </a:p>
          <a:p>
            <a:pPr eaLnBrk="1" hangingPunct="1"/>
            <a:endParaRPr lang="it-IT" altLang="en-US" smtClean="0"/>
          </a:p>
        </p:txBody>
      </p:sp>
    </p:spTree>
    <p:extLst>
      <p:ext uri="{BB962C8B-B14F-4D97-AF65-F5344CB8AC3E}">
        <p14:creationId xmlns:p14="http://schemas.microsoft.com/office/powerpoint/2010/main" val="587490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8019949A-126F-4B6F-A9BF-6700C7B74385}" type="slidenum">
              <a:rPr kumimoji="0" lang="en-US" altLang="en-US" sz="1300"/>
              <a:pPr>
                <a:spcBef>
                  <a:spcPct val="0"/>
                </a:spcBef>
              </a:pPr>
              <a:t>4</a:t>
            </a:fld>
            <a:endParaRPr kumimoji="0" lang="en-US" altLang="en-US" sz="13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The importance of teams: organizational performance is increasingly influenced by teams rather than exceptional individuals or “strategic” design</a:t>
            </a:r>
          </a:p>
          <a:p>
            <a:pPr eaLnBrk="1" hangingPunct="1"/>
            <a:endParaRPr lang="en-US" altLang="en-US" smtClean="0"/>
          </a:p>
          <a:p>
            <a:pPr eaLnBrk="1" hangingPunct="1"/>
            <a:r>
              <a:rPr lang="en-US" altLang="en-US" smtClean="0"/>
              <a:t>Changes in individuals may not translate at the organizational level because teams have a great influence in empowering or hindering individual actions</a:t>
            </a:r>
          </a:p>
          <a:p>
            <a:pPr eaLnBrk="1" hangingPunct="1"/>
            <a:r>
              <a:rPr lang="en-US" altLang="en-US" smtClean="0"/>
              <a:t>Top down, strategic design is less and less effective because rational, long term planning is questioned by rapid changes</a:t>
            </a:r>
          </a:p>
        </p:txBody>
      </p:sp>
    </p:spTree>
    <p:extLst>
      <p:ext uri="{BB962C8B-B14F-4D97-AF65-F5344CB8AC3E}">
        <p14:creationId xmlns:p14="http://schemas.microsoft.com/office/powerpoint/2010/main" val="36269160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96DFAD0C-BEE4-4101-9C62-8837217245B6}" type="slidenum">
              <a:rPr kumimoji="0" lang="en-US" altLang="en-US" sz="1300"/>
              <a:pPr>
                <a:spcBef>
                  <a:spcPct val="0"/>
                </a:spcBef>
              </a:pPr>
              <a:t>43</a:t>
            </a:fld>
            <a:endParaRPr kumimoji="0" lang="en-US" altLang="en-US" sz="130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solidFill>
                  <a:srgbClr val="B30000"/>
                </a:solidFill>
              </a:rPr>
              <a:t>Organizational culture influences strategy and structure of an organization</a:t>
            </a:r>
          </a:p>
          <a:p>
            <a:pPr eaLnBrk="1" hangingPunct="1"/>
            <a:endParaRPr lang="en-US" altLang="en-US" smtClean="0">
              <a:solidFill>
                <a:srgbClr val="B30000"/>
              </a:solidFill>
            </a:endParaRPr>
          </a:p>
          <a:p>
            <a:pPr eaLnBrk="1" hangingPunct="1"/>
            <a:r>
              <a:rPr lang="en-US" altLang="en-US" smtClean="0">
                <a:solidFill>
                  <a:srgbClr val="B30000"/>
                </a:solidFill>
              </a:rPr>
              <a:t>Culture can be observed at several levels</a:t>
            </a:r>
          </a:p>
          <a:p>
            <a:pPr eaLnBrk="1" hangingPunct="1">
              <a:buFontTx/>
              <a:buAutoNum type="alphaLcParenR"/>
            </a:pPr>
            <a:r>
              <a:rPr lang="en-US" altLang="en-US" smtClean="0">
                <a:solidFill>
                  <a:srgbClr val="B30000"/>
                </a:solidFill>
              </a:rPr>
              <a:t>Artifacts can be physical layout, overt behavior, formal description, plans, procedures (e.g. Stevens honor sign, Stevens honor reminder in the syllabus)</a:t>
            </a:r>
          </a:p>
          <a:p>
            <a:pPr eaLnBrk="1" hangingPunct="1">
              <a:buFontTx/>
              <a:buAutoNum type="alphaLcParenR"/>
            </a:pPr>
            <a:r>
              <a:rPr lang="en-US" altLang="en-US" smtClean="0">
                <a:solidFill>
                  <a:srgbClr val="B30000"/>
                </a:solidFill>
              </a:rPr>
              <a:t>Exposed values are declared (see Stevens policy and declarations on students plagiarism))</a:t>
            </a:r>
          </a:p>
          <a:p>
            <a:pPr eaLnBrk="1" hangingPunct="1">
              <a:buFontTx/>
              <a:buAutoNum type="alphaLcParenR"/>
            </a:pPr>
            <a:r>
              <a:rPr lang="en-US" altLang="en-US" smtClean="0">
                <a:solidFill>
                  <a:srgbClr val="B30000"/>
                </a:solidFill>
              </a:rPr>
              <a:t>Shared assumptions are basic values, taken for granted, most of the times obvious for the organization (students must be rewarded in function of their individual merit)</a:t>
            </a:r>
          </a:p>
          <a:p>
            <a:pPr eaLnBrk="1" hangingPunct="1"/>
            <a:endParaRPr lang="en-US" altLang="en-US" smtClean="0">
              <a:solidFill>
                <a:srgbClr val="B30000"/>
              </a:solidFill>
            </a:endParaRPr>
          </a:p>
          <a:p>
            <a:pPr eaLnBrk="1" hangingPunct="1"/>
            <a:r>
              <a:rPr lang="en-US" altLang="en-US" smtClean="0">
                <a:solidFill>
                  <a:srgbClr val="B30000"/>
                </a:solidFill>
              </a:rPr>
              <a:t>b and c may be actually misaligned (ex. </a:t>
            </a:r>
            <a:r>
              <a:rPr lang="ja-JP" altLang="en-US" smtClean="0">
                <a:solidFill>
                  <a:srgbClr val="B30000"/>
                </a:solidFill>
              </a:rPr>
              <a:t>“</a:t>
            </a:r>
            <a:r>
              <a:rPr lang="en-US" altLang="ja-JP" smtClean="0">
                <a:solidFill>
                  <a:srgbClr val="B30000"/>
                </a:solidFill>
              </a:rPr>
              <a:t>we reward individual merit</a:t>
            </a:r>
            <a:r>
              <a:rPr lang="ja-JP" altLang="en-US" smtClean="0">
                <a:solidFill>
                  <a:srgbClr val="B30000"/>
                </a:solidFill>
              </a:rPr>
              <a:t>”</a:t>
            </a:r>
            <a:r>
              <a:rPr lang="en-US" altLang="ja-JP" smtClean="0">
                <a:solidFill>
                  <a:srgbClr val="B30000"/>
                </a:solidFill>
              </a:rPr>
              <a:t> but in fact we hire based on ethnical origin or the organization reinforces honest behavior but in practice students cheat often)</a:t>
            </a:r>
          </a:p>
          <a:p>
            <a:pPr eaLnBrk="1" hangingPunct="1"/>
            <a:endParaRPr lang="it-IT" altLang="en-US" smtClean="0"/>
          </a:p>
        </p:txBody>
      </p:sp>
    </p:spTree>
    <p:extLst>
      <p:ext uri="{BB962C8B-B14F-4D97-AF65-F5344CB8AC3E}">
        <p14:creationId xmlns:p14="http://schemas.microsoft.com/office/powerpoint/2010/main" val="222670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219BF56C-D5AA-4EF5-B774-9C12C29F9F1F}" type="slidenum">
              <a:rPr kumimoji="0" lang="en-US" altLang="en-US" sz="1300"/>
              <a:pPr>
                <a:spcBef>
                  <a:spcPct val="0"/>
                </a:spcBef>
              </a:pPr>
              <a:t>44</a:t>
            </a:fld>
            <a:endParaRPr kumimoji="0" lang="en-US" altLang="en-US" sz="130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Subcultures can characterize separated groups within a same organization, e.g.</a:t>
            </a:r>
          </a:p>
          <a:p>
            <a:pPr eaLnBrk="1" hangingPunct="1"/>
            <a:endParaRPr lang="en-US" altLang="en-US" smtClean="0"/>
          </a:p>
          <a:p>
            <a:pPr eaLnBrk="1" hangingPunct="1"/>
            <a:r>
              <a:rPr lang="en-US" altLang="en-US" smtClean="0"/>
              <a:t>Business units, for instance post-acquisition</a:t>
            </a:r>
          </a:p>
          <a:p>
            <a:pPr eaLnBrk="1" hangingPunct="1"/>
            <a:r>
              <a:rPr lang="en-US" altLang="en-US" smtClean="0"/>
              <a:t>Functional units (a classic theme is R&amp;D culture VS marketing culture)</a:t>
            </a:r>
          </a:p>
          <a:p>
            <a:pPr eaLnBrk="1" hangingPunct="1"/>
            <a:r>
              <a:rPr lang="en-US" altLang="en-US" smtClean="0"/>
              <a:t>Work or project teams can develop their own subculture if work together for enough time)</a:t>
            </a:r>
          </a:p>
          <a:p>
            <a:pPr eaLnBrk="1" hangingPunct="1"/>
            <a:r>
              <a:rPr lang="en-US" altLang="en-US" smtClean="0"/>
              <a:t>Professional communities (engineers, salesmen, etc.)</a:t>
            </a:r>
          </a:p>
          <a:p>
            <a:pPr eaLnBrk="1" hangingPunct="1"/>
            <a:r>
              <a:rPr lang="en-US" altLang="en-US" smtClean="0"/>
              <a:t>International factors (mention Hofstede research with IBM)</a:t>
            </a:r>
          </a:p>
        </p:txBody>
      </p:sp>
    </p:spTree>
    <p:extLst>
      <p:ext uri="{BB962C8B-B14F-4D97-AF65-F5344CB8AC3E}">
        <p14:creationId xmlns:p14="http://schemas.microsoft.com/office/powerpoint/2010/main" val="29486546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A6751258-FB4F-439D-97EB-C10053FB6DEE}" type="slidenum">
              <a:rPr kumimoji="0" lang="en-US" altLang="en-US" sz="1300"/>
              <a:pPr>
                <a:spcBef>
                  <a:spcPct val="0"/>
                </a:spcBef>
              </a:pPr>
              <a:t>45</a:t>
            </a:fld>
            <a:endParaRPr kumimoji="0" lang="en-US" altLang="en-US" sz="130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Can you make examples of organizations adoption mainly one type of culture?</a:t>
            </a:r>
          </a:p>
          <a:p>
            <a:pPr eaLnBrk="1" hangingPunct="1"/>
            <a:endParaRPr lang="en-US" altLang="en-US" smtClean="0"/>
          </a:p>
          <a:p>
            <a:pPr eaLnBrk="1" hangingPunct="1"/>
            <a:r>
              <a:rPr lang="en-US" altLang="en-US" smtClean="0"/>
              <a:t>e.g. what would you expect for</a:t>
            </a:r>
          </a:p>
          <a:p>
            <a:pPr eaLnBrk="1" hangingPunct="1"/>
            <a:r>
              <a:rPr lang="en-US" altLang="en-US" smtClean="0"/>
              <a:t>An hospital? Clan</a:t>
            </a:r>
          </a:p>
          <a:p>
            <a:pPr eaLnBrk="1" hangingPunct="1"/>
            <a:r>
              <a:rPr lang="en-US" altLang="en-US" smtClean="0"/>
              <a:t>An academic dept? Clan + Adhocracy</a:t>
            </a:r>
          </a:p>
          <a:p>
            <a:pPr eaLnBrk="1" hangingPunct="1"/>
            <a:r>
              <a:rPr lang="en-US" altLang="en-US" smtClean="0"/>
              <a:t>A large multi-divisional corporations? Market</a:t>
            </a:r>
          </a:p>
          <a:p>
            <a:pPr eaLnBrk="1" hangingPunct="1"/>
            <a:r>
              <a:rPr lang="en-US" altLang="en-US" smtClean="0"/>
              <a:t>Real estate company? Market</a:t>
            </a:r>
          </a:p>
          <a:p>
            <a:pPr eaLnBrk="1" hangingPunct="1"/>
            <a:r>
              <a:rPr lang="en-US" altLang="en-US" smtClean="0"/>
              <a:t>Army? Hierarchy</a:t>
            </a:r>
          </a:p>
        </p:txBody>
      </p:sp>
    </p:spTree>
    <p:extLst>
      <p:ext uri="{BB962C8B-B14F-4D97-AF65-F5344CB8AC3E}">
        <p14:creationId xmlns:p14="http://schemas.microsoft.com/office/powerpoint/2010/main" val="8089194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262BB3C3-88DD-4E09-AB43-E5FE13F52B4A}" type="slidenum">
              <a:rPr kumimoji="0" lang="en-US" altLang="en-US" sz="1300"/>
              <a:pPr>
                <a:spcBef>
                  <a:spcPct val="0"/>
                </a:spcBef>
              </a:pPr>
              <a:t>46</a:t>
            </a:fld>
            <a:endParaRPr kumimoji="0" lang="en-US" altLang="en-US" sz="130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en-US" smtClean="0"/>
          </a:p>
        </p:txBody>
      </p:sp>
    </p:spTree>
    <p:extLst>
      <p:ext uri="{BB962C8B-B14F-4D97-AF65-F5344CB8AC3E}">
        <p14:creationId xmlns:p14="http://schemas.microsoft.com/office/powerpoint/2010/main" val="13084536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262BB3C3-88DD-4E09-AB43-E5FE13F52B4A}" type="slidenum">
              <a:rPr kumimoji="0" lang="en-US" altLang="en-US" sz="1300"/>
              <a:pPr>
                <a:spcBef>
                  <a:spcPct val="0"/>
                </a:spcBef>
              </a:pPr>
              <a:t>47</a:t>
            </a:fld>
            <a:endParaRPr kumimoji="0" lang="en-US" altLang="en-US" sz="130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en-US" smtClean="0"/>
          </a:p>
        </p:txBody>
      </p:sp>
    </p:spTree>
    <p:extLst>
      <p:ext uri="{BB962C8B-B14F-4D97-AF65-F5344CB8AC3E}">
        <p14:creationId xmlns:p14="http://schemas.microsoft.com/office/powerpoint/2010/main" val="2014880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B6332FB0-5F92-4E47-9801-19C362B12A98}" type="slidenum">
              <a:rPr kumimoji="0" lang="en-US" altLang="en-US" sz="1300"/>
              <a:pPr>
                <a:spcBef>
                  <a:spcPct val="0"/>
                </a:spcBef>
              </a:pPr>
              <a:t>6</a:t>
            </a:fld>
            <a:endParaRPr kumimoji="0" lang="en-US" altLang="en-US" sz="130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en-US" smtClean="0"/>
          </a:p>
        </p:txBody>
      </p:sp>
    </p:spTree>
    <p:extLst>
      <p:ext uri="{BB962C8B-B14F-4D97-AF65-F5344CB8AC3E}">
        <p14:creationId xmlns:p14="http://schemas.microsoft.com/office/powerpoint/2010/main" val="165062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DB573D90-0843-4BB6-B699-D9EB5D361C97}" type="slidenum">
              <a:rPr kumimoji="0" lang="en-US" altLang="en-US" sz="1300"/>
              <a:pPr>
                <a:spcBef>
                  <a:spcPct val="0"/>
                </a:spcBef>
              </a:pPr>
              <a:t>7</a:t>
            </a:fld>
            <a:endParaRPr kumimoji="0" lang="en-US" altLang="en-US" sz="130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it-IT" altLang="en-US" dirty="0" smtClean="0"/>
              <a:t>Word board – insert.</a:t>
            </a:r>
            <a:endParaRPr lang="it-IT" altLang="en-US" dirty="0" smtClean="0"/>
          </a:p>
        </p:txBody>
      </p:sp>
    </p:spTree>
    <p:extLst>
      <p:ext uri="{BB962C8B-B14F-4D97-AF65-F5344CB8AC3E}">
        <p14:creationId xmlns:p14="http://schemas.microsoft.com/office/powerpoint/2010/main" val="3581061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B3278212-66DC-4CFC-9ED4-E67B09CFF816}" type="slidenum">
              <a:rPr kumimoji="0" lang="en-US" altLang="en-US" sz="1300"/>
              <a:pPr>
                <a:spcBef>
                  <a:spcPct val="0"/>
                </a:spcBef>
              </a:pPr>
              <a:t>8</a:t>
            </a:fld>
            <a:endParaRPr kumimoji="0" lang="en-US" altLang="en-US" sz="130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A higher span of control is typically needed when individuals need higher level of discretion in doing their job. This may clash with efficiency that can be gained through standardization and control</a:t>
            </a:r>
          </a:p>
          <a:p>
            <a:pPr eaLnBrk="1" hangingPunct="1"/>
            <a:r>
              <a:rPr lang="en-US" altLang="en-US" smtClean="0"/>
              <a:t>Modern organizations tend to be flat because working tasks are increasingly more complex and complexity needs local problem solving and reaction. On the other hand, if the span of control is too high, we have managerial complexity arising</a:t>
            </a:r>
          </a:p>
          <a:p>
            <a:pPr eaLnBrk="1" hangingPunct="1"/>
            <a:r>
              <a:rPr lang="en-US" altLang="en-US" smtClean="0"/>
              <a:t>According to M. Gladwell these are the three characteristics of a satisfying job, all of which can be found in a flat organization:</a:t>
            </a:r>
          </a:p>
          <a:p>
            <a:pPr eaLnBrk="1" hangingPunct="1"/>
            <a:endParaRPr lang="en-US" altLang="en-US" smtClean="0"/>
          </a:p>
          <a:p>
            <a:pPr eaLnBrk="1" hangingPunct="1">
              <a:buFontTx/>
              <a:buAutoNum type="alphaLcParenR"/>
            </a:pPr>
            <a:r>
              <a:rPr lang="en-US" altLang="en-US" b="1" smtClean="0"/>
              <a:t>Autonomy</a:t>
            </a:r>
            <a:r>
              <a:rPr lang="en-US" altLang="en-US" smtClean="0"/>
              <a:t>. You get a role in deciding what you do every day. Even if you might not always get decide exactly what you do, you can choose how to get it done.</a:t>
            </a:r>
          </a:p>
          <a:p>
            <a:pPr eaLnBrk="1" hangingPunct="1">
              <a:buFontTx/>
              <a:buAutoNum type="alphaLcParenR"/>
            </a:pPr>
            <a:r>
              <a:rPr lang="en-US" altLang="en-US" b="1" smtClean="0"/>
              <a:t>Complexity</a:t>
            </a:r>
            <a:r>
              <a:rPr lang="en-US" altLang="en-US" smtClean="0"/>
              <a:t>. It must be an intellectually stimulating challenge. It should </a:t>
            </a:r>
            <a:r>
              <a:rPr lang="ja-JP" altLang="en-US" smtClean="0"/>
              <a:t>“</a:t>
            </a:r>
            <a:r>
              <a:rPr lang="en-US" altLang="ja-JP" smtClean="0"/>
              <a:t>engage both your mind and imagination.</a:t>
            </a:r>
            <a:r>
              <a:rPr lang="ja-JP" altLang="en-US" smtClean="0"/>
              <a:t>”</a:t>
            </a:r>
            <a:endParaRPr lang="en-US" altLang="ja-JP" smtClean="0"/>
          </a:p>
          <a:p>
            <a:pPr eaLnBrk="1" hangingPunct="1">
              <a:buFontTx/>
              <a:buAutoNum type="alphaLcParenR"/>
            </a:pPr>
            <a:r>
              <a:rPr lang="en-US" altLang="en-US" b="1" smtClean="0"/>
              <a:t>Connection Between Effort &amp; Reward</a:t>
            </a:r>
            <a:r>
              <a:rPr lang="en-US" altLang="en-US" smtClean="0"/>
              <a:t>. The harder you work, the greater your income or recognition (at least eventually).</a:t>
            </a:r>
          </a:p>
        </p:txBody>
      </p:sp>
    </p:spTree>
    <p:extLst>
      <p:ext uri="{BB962C8B-B14F-4D97-AF65-F5344CB8AC3E}">
        <p14:creationId xmlns:p14="http://schemas.microsoft.com/office/powerpoint/2010/main" val="3042274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kumimoji="1" sz="1200">
                <a:solidFill>
                  <a:schemeClr val="tx1"/>
                </a:solidFill>
                <a:latin typeface="Arial" panose="020B0604020202020204" pitchFamily="34" charset="0"/>
                <a:ea typeface="MS PGothic" panose="020B0600070205080204" pitchFamily="34" charset="-128"/>
              </a:defRPr>
            </a:lvl1pPr>
            <a:lvl2pPr marL="742950" indent="-285750" defTabSz="966788">
              <a:spcBef>
                <a:spcPct val="30000"/>
              </a:spcBef>
              <a:defRPr kumimoji="1" sz="1200">
                <a:solidFill>
                  <a:schemeClr val="tx1"/>
                </a:solidFill>
                <a:latin typeface="Arial" panose="020B0604020202020204" pitchFamily="34" charset="0"/>
                <a:ea typeface="MS PGothic" panose="020B0600070205080204" pitchFamily="34" charset="-128"/>
              </a:defRPr>
            </a:lvl2pPr>
            <a:lvl3pPr marL="11430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3pPr>
            <a:lvl4pPr marL="16002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4pPr>
            <a:lvl5pPr marL="2057400" indent="-228600" defTabSz="966788">
              <a:spcBef>
                <a:spcPct val="30000"/>
              </a:spcBef>
              <a:defRPr kumimoji="1" sz="12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30000"/>
              </a:spcBef>
              <a:spcAft>
                <a:spcPct val="0"/>
              </a:spcAft>
              <a:defRPr kumimoji="1" sz="1200">
                <a:solidFill>
                  <a:schemeClr val="tx1"/>
                </a:solidFill>
                <a:latin typeface="Arial" panose="020B0604020202020204" pitchFamily="34" charset="0"/>
                <a:ea typeface="MS PGothic" panose="020B0600070205080204" pitchFamily="34" charset="-128"/>
              </a:defRPr>
            </a:lvl9pPr>
          </a:lstStyle>
          <a:p>
            <a:pPr>
              <a:spcBef>
                <a:spcPct val="0"/>
              </a:spcBef>
            </a:pPr>
            <a:fld id="{E4294418-2936-40F8-992C-F614D139E92D}" type="slidenum">
              <a:rPr kumimoji="0" lang="en-US" altLang="en-US" sz="1300"/>
              <a:pPr>
                <a:spcBef>
                  <a:spcPct val="0"/>
                </a:spcBef>
              </a:pPr>
              <a:t>9</a:t>
            </a:fld>
            <a:endParaRPr kumimoji="0" lang="en-US" altLang="en-US" sz="130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en-US" smtClean="0"/>
          </a:p>
        </p:txBody>
      </p:sp>
    </p:spTree>
    <p:extLst>
      <p:ext uri="{BB962C8B-B14F-4D97-AF65-F5344CB8AC3E}">
        <p14:creationId xmlns:p14="http://schemas.microsoft.com/office/powerpoint/2010/main" val="1941815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33196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smtClean="0"/>
          </a:p>
        </p:txBody>
      </p:sp>
      <p:sp>
        <p:nvSpPr>
          <p:cNvPr id="17"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that can be up to 2 lines of text if it needs to be</a:t>
            </a:r>
          </a:p>
        </p:txBody>
      </p:sp>
      <p:sp>
        <p:nvSpPr>
          <p:cNvPr id="18"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grpSp>
        <p:nvGrpSpPr>
          <p:cNvPr id="7" name="Group 6"/>
          <p:cNvGrpSpPr/>
          <p:nvPr userDrawn="1"/>
        </p:nvGrpSpPr>
        <p:grpSpPr>
          <a:xfrm>
            <a:off x="0" y="12207"/>
            <a:ext cx="9144000" cy="557"/>
            <a:chOff x="0" y="12207"/>
            <a:chExt cx="9144000" cy="557"/>
          </a:xfrm>
        </p:grpSpPr>
        <p:cxnSp>
          <p:nvCxnSpPr>
            <p:cNvPr id="21" name="Straight Connector 20"/>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236066" y="-14942"/>
            <a:ext cx="2324100" cy="1320800"/>
          </a:xfrm>
          <a:prstGeom prst="rect">
            <a:avLst/>
          </a:prstGeom>
        </p:spPr>
      </p:pic>
      <p:grpSp>
        <p:nvGrpSpPr>
          <p:cNvPr id="10" name="Group 9"/>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3494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2A793251-9E7A-4208-9F97-A1EE7EB14280}" type="datetime1">
              <a:rPr lang="en-US" altLang="en-US" smtClean="0"/>
              <a:pPr>
                <a:defRPr/>
              </a:pPr>
              <a:t>9/10/2018</a:t>
            </a:fld>
            <a:endParaRPr lang="en-US" altLang="en-US"/>
          </a:p>
        </p:txBody>
      </p:sp>
      <p:sp>
        <p:nvSpPr>
          <p:cNvPr id="5" name="Footer Placeholder 4"/>
          <p:cNvSpPr>
            <a:spLocks noGrp="1"/>
          </p:cNvSpPr>
          <p:nvPr>
            <p:ph type="ftr" sz="quarter" idx="11"/>
          </p:nvPr>
        </p:nvSpPr>
        <p:spPr/>
        <p:txBody>
          <a:bodyPr/>
          <a:lstStyle/>
          <a:p>
            <a:pPr>
              <a:defRPr/>
            </a:pPr>
            <a:r>
              <a:rPr lang="en-US" smtClean="0"/>
              <a:t>Copyright 2008: Stevens Institute Of Technology</a:t>
            </a:r>
            <a:endParaRPr lang="en-US"/>
          </a:p>
        </p:txBody>
      </p:sp>
      <p:sp>
        <p:nvSpPr>
          <p:cNvPr id="6" name="Slide Number Placeholder 5"/>
          <p:cNvSpPr>
            <a:spLocks noGrp="1"/>
          </p:cNvSpPr>
          <p:nvPr>
            <p:ph type="sldNum" sz="quarter" idx="12"/>
          </p:nvPr>
        </p:nvSpPr>
        <p:spPr/>
        <p:txBody>
          <a:bodyPr/>
          <a:lstStyle/>
          <a:p>
            <a:pPr>
              <a:defRPr/>
            </a:pPr>
            <a:fld id="{603BA5BE-0088-4867-99F7-E7CF06D6932C}" type="slidenum">
              <a:rPr lang="en-US" altLang="en-US" smtClean="0"/>
              <a:pPr>
                <a:defRPr/>
              </a:pPr>
              <a:t>‹#›</a:t>
            </a:fld>
            <a:endParaRPr lang="en-US" altLang="en-US"/>
          </a:p>
        </p:txBody>
      </p:sp>
    </p:spTree>
    <p:extLst>
      <p:ext uri="{BB962C8B-B14F-4D97-AF65-F5344CB8AC3E}">
        <p14:creationId xmlns:p14="http://schemas.microsoft.com/office/powerpoint/2010/main" val="300765904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B0BBE892-A998-4F4F-96AD-5879C14B98E9}" type="datetime1">
              <a:rPr lang="en-US" altLang="en-US" smtClean="0"/>
              <a:pPr>
                <a:defRPr/>
              </a:pPr>
              <a:t>9/10/2018</a:t>
            </a:fld>
            <a:endParaRPr lang="en-US" altLang="en-US"/>
          </a:p>
        </p:txBody>
      </p:sp>
      <p:sp>
        <p:nvSpPr>
          <p:cNvPr id="4" name="Footer Placeholder 3"/>
          <p:cNvSpPr>
            <a:spLocks noGrp="1"/>
          </p:cNvSpPr>
          <p:nvPr>
            <p:ph type="ftr" sz="quarter" idx="11"/>
          </p:nvPr>
        </p:nvSpPr>
        <p:spPr/>
        <p:txBody>
          <a:bodyPr/>
          <a:lstStyle/>
          <a:p>
            <a:pPr>
              <a:defRPr/>
            </a:pPr>
            <a:r>
              <a:rPr lang="en-US" smtClean="0"/>
              <a:t>Copyright 2008: Stevens Institute Of Technology</a:t>
            </a:r>
            <a:endParaRPr lang="en-US"/>
          </a:p>
        </p:txBody>
      </p:sp>
      <p:sp>
        <p:nvSpPr>
          <p:cNvPr id="5" name="Slide Number Placeholder 4"/>
          <p:cNvSpPr>
            <a:spLocks noGrp="1"/>
          </p:cNvSpPr>
          <p:nvPr>
            <p:ph type="sldNum" sz="quarter" idx="12"/>
          </p:nvPr>
        </p:nvSpPr>
        <p:spPr/>
        <p:txBody>
          <a:bodyPr/>
          <a:lstStyle/>
          <a:p>
            <a:pPr>
              <a:defRPr/>
            </a:pPr>
            <a:fld id="{D15053F3-0151-405B-9E83-57C570599942}" type="slidenum">
              <a:rPr lang="en-US" altLang="en-US" smtClean="0"/>
              <a:pPr>
                <a:defRPr/>
              </a:pPr>
              <a:t>‹#›</a:t>
            </a:fld>
            <a:endParaRPr lang="en-US" altLang="en-US"/>
          </a:p>
        </p:txBody>
      </p:sp>
    </p:spTree>
    <p:extLst>
      <p:ext uri="{BB962C8B-B14F-4D97-AF65-F5344CB8AC3E}">
        <p14:creationId xmlns:p14="http://schemas.microsoft.com/office/powerpoint/2010/main" val="336743294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227013" y="1709351"/>
            <a:ext cx="8691562"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7"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8"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spTree>
    <p:extLst>
      <p:ext uri="{BB962C8B-B14F-4D97-AF65-F5344CB8AC3E}">
        <p14:creationId xmlns:p14="http://schemas.microsoft.com/office/powerpoint/2010/main" val="362089664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4"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sp>
        <p:nvSpPr>
          <p:cNvPr id="15" name="Text Placeholder 2"/>
          <p:cNvSpPr>
            <a:spLocks noGrp="1"/>
          </p:cNvSpPr>
          <p:nvPr>
            <p:ph type="body" sz="quarter" idx="16" hasCustomPrompt="1"/>
          </p:nvPr>
        </p:nvSpPr>
        <p:spPr>
          <a:xfrm>
            <a:off x="4627391"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1726124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227013" y="1709351"/>
            <a:ext cx="8691562"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
        <p:nvSpPr>
          <p:cNvPr id="13"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4" name="Slide Number Placeholder 3"/>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spTree>
    <p:extLst>
      <p:ext uri="{BB962C8B-B14F-4D97-AF65-F5344CB8AC3E}">
        <p14:creationId xmlns:p14="http://schemas.microsoft.com/office/powerpoint/2010/main" val="217288787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227013" y="1709351"/>
            <a:ext cx="4214555"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
        <p:nvSpPr>
          <p:cNvPr id="10"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2" name="Text Placeholder 4"/>
          <p:cNvSpPr>
            <a:spLocks noGrp="1"/>
          </p:cNvSpPr>
          <p:nvPr>
            <p:ph type="body" sz="quarter" idx="13" hasCustomPrompt="1"/>
          </p:nvPr>
        </p:nvSpPr>
        <p:spPr>
          <a:xfrm>
            <a:off x="227013" y="1006103"/>
            <a:ext cx="869156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sp>
        <p:nvSpPr>
          <p:cNvPr id="14" name="Text Placeholder 2"/>
          <p:cNvSpPr>
            <a:spLocks noGrp="1"/>
          </p:cNvSpPr>
          <p:nvPr>
            <p:ph type="body" sz="quarter" idx="16" hasCustomPrompt="1"/>
          </p:nvPr>
        </p:nvSpPr>
        <p:spPr>
          <a:xfrm>
            <a:off x="4620526" y="1709351"/>
            <a:ext cx="426947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Tree>
    <p:extLst>
      <p:ext uri="{BB962C8B-B14F-4D97-AF65-F5344CB8AC3E}">
        <p14:creationId xmlns:p14="http://schemas.microsoft.com/office/powerpoint/2010/main" val="196921334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8691562"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
        <p:nvSpPr>
          <p:cNvPr id="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Tree>
    <p:extLst>
      <p:ext uri="{BB962C8B-B14F-4D97-AF65-F5344CB8AC3E}">
        <p14:creationId xmlns:p14="http://schemas.microsoft.com/office/powerpoint/2010/main" val="351236038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227013"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
        <p:nvSpPr>
          <p:cNvPr id="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0" name="Text Placeholder 2"/>
          <p:cNvSpPr>
            <a:spLocks noGrp="1"/>
          </p:cNvSpPr>
          <p:nvPr>
            <p:ph type="body" sz="quarter" idx="15" hasCustomPrompt="1"/>
          </p:nvPr>
        </p:nvSpPr>
        <p:spPr>
          <a:xfrm>
            <a:off x="4661715" y="1112109"/>
            <a:ext cx="4248879"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smtClean="0"/>
              <a:t>Insert Text Here</a:t>
            </a:r>
          </a:p>
        </p:txBody>
      </p:sp>
    </p:spTree>
    <p:extLst>
      <p:ext uri="{BB962C8B-B14F-4D97-AF65-F5344CB8AC3E}">
        <p14:creationId xmlns:p14="http://schemas.microsoft.com/office/powerpoint/2010/main" val="387771813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947417" y="2414728"/>
            <a:ext cx="3252311" cy="692497"/>
          </a:xfrm>
        </p:spPr>
        <p:txBody>
          <a:bodyPr lIns="0" tIns="0" rIns="0" bIns="0"/>
          <a:lstStyle>
            <a:lvl1pPr>
              <a:defRPr sz="4500" b="0" i="0">
                <a:solidFill>
                  <a:schemeClr val="tx1"/>
                </a:solidFill>
                <a:latin typeface="Tw Cen MT"/>
                <a:cs typeface="Tw Cen MT"/>
              </a:defRPr>
            </a:lvl1pPr>
          </a:lstStyle>
          <a:p>
            <a:endParaRPr/>
          </a:p>
        </p:txBody>
      </p:sp>
      <p:sp>
        <p:nvSpPr>
          <p:cNvPr id="3" name="Holder 3"/>
          <p:cNvSpPr>
            <a:spLocks noGrp="1"/>
          </p:cNvSpPr>
          <p:nvPr>
            <p:ph type="body" idx="1"/>
          </p:nvPr>
        </p:nvSpPr>
        <p:spPr>
          <a:xfrm>
            <a:off x="326232" y="1950161"/>
            <a:ext cx="8491537" cy="230832"/>
          </a:xfrm>
        </p:spPr>
        <p:txBody>
          <a:bodyPr lIns="0" tIns="0" rIns="0" bIns="0"/>
          <a:lstStyle>
            <a:lvl1pPr>
              <a:defRPr sz="1500" b="0" i="0">
                <a:solidFill>
                  <a:schemeClr val="bg1"/>
                </a:solidFill>
                <a:latin typeface="Tw Cen MT"/>
                <a:cs typeface="Tw Cen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9/10/2018</a:t>
            </a:fld>
            <a:endParaRPr lang="en-US"/>
          </a:p>
        </p:txBody>
      </p:sp>
      <p:sp>
        <p:nvSpPr>
          <p:cNvPr id="6" name="Holder 6"/>
          <p:cNvSpPr>
            <a:spLocks noGrp="1"/>
          </p:cNvSpPr>
          <p:nvPr>
            <p:ph type="sldNum" sz="quarter" idx="7"/>
          </p:nvPr>
        </p:nvSpPr>
        <p:spPr/>
        <p:txBody>
          <a:bodyPr lIns="0" tIns="0" rIns="0" bIns="0"/>
          <a:lstStyle>
            <a:lvl1pPr>
              <a:defRPr sz="1350" b="0" i="0">
                <a:solidFill>
                  <a:srgbClr val="E01D38"/>
                </a:solidFill>
                <a:latin typeface="Tw Cen MT"/>
                <a:cs typeface="Tw Cen MT"/>
              </a:defRPr>
            </a:lvl1pPr>
          </a:lstStyle>
          <a:p>
            <a:pPr marL="19050">
              <a:lnSpc>
                <a:spcPts val="1500"/>
              </a:lnSpc>
            </a:pPr>
            <a:fld id="{81D60167-4931-47E6-BA6A-407CBD079E47}" type="slidenum">
              <a:rPr lang="en-US" smtClean="0"/>
              <a:pPr marL="19050">
                <a:lnSpc>
                  <a:spcPts val="1500"/>
                </a:lnSpc>
              </a:pPr>
              <a:t>‹#›</a:t>
            </a:fld>
            <a:endParaRPr lang="en-US" dirty="0"/>
          </a:p>
        </p:txBody>
      </p:sp>
    </p:spTree>
    <p:extLst>
      <p:ext uri="{BB962C8B-B14F-4D97-AF65-F5344CB8AC3E}">
        <p14:creationId xmlns:p14="http://schemas.microsoft.com/office/powerpoint/2010/main" val="24534588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9451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smtClean="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0" y="12207"/>
            <a:ext cx="9144000" cy="557"/>
            <a:chOff x="0" y="12207"/>
            <a:chExt cx="9144000" cy="557"/>
          </a:xfrm>
        </p:grpSpPr>
        <p:cxnSp>
          <p:nvCxnSpPr>
            <p:cNvPr id="23" name="Straight Connector 22"/>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22173041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947417" y="2414728"/>
            <a:ext cx="3252311" cy="692497"/>
          </a:xfrm>
        </p:spPr>
        <p:txBody>
          <a:bodyPr lIns="0" tIns="0" rIns="0" bIns="0"/>
          <a:lstStyle>
            <a:lvl1pPr>
              <a:defRPr sz="4500" b="0" i="0">
                <a:solidFill>
                  <a:schemeClr val="tx1"/>
                </a:solidFill>
                <a:latin typeface="Tw Cen MT"/>
                <a:cs typeface="Tw Cen MT"/>
              </a:defRPr>
            </a:lvl1pPr>
          </a:lstStyle>
          <a:p>
            <a:endParaRPr/>
          </a:p>
        </p:txBody>
      </p:sp>
      <p:sp>
        <p:nvSpPr>
          <p:cNvPr id="3" name="Holder 3"/>
          <p:cNvSpPr>
            <a:spLocks noGrp="1"/>
          </p:cNvSpPr>
          <p:nvPr>
            <p:ph sz="half" idx="2"/>
          </p:nvPr>
        </p:nvSpPr>
        <p:spPr>
          <a:xfrm>
            <a:off x="687933" y="1823086"/>
            <a:ext cx="3681889" cy="184666"/>
          </a:xfrm>
          <a:prstGeom prst="rect">
            <a:avLst/>
          </a:prstGeom>
        </p:spPr>
        <p:txBody>
          <a:bodyPr wrap="square" lIns="0" tIns="0" rIns="0" bIns="0">
            <a:spAutoFit/>
          </a:bodyPr>
          <a:lstStyle>
            <a:lvl1pPr>
              <a:defRPr sz="1200" b="0" i="0">
                <a:solidFill>
                  <a:schemeClr val="tx1"/>
                </a:solidFill>
                <a:latin typeface="Tw Cen MT"/>
                <a:cs typeface="Tw Cen MT"/>
              </a:defRPr>
            </a:lvl1pPr>
          </a:lstStyle>
          <a:p>
            <a:endParaRPr/>
          </a:p>
        </p:txBody>
      </p:sp>
      <p:sp>
        <p:nvSpPr>
          <p:cNvPr id="4" name="Holder 4"/>
          <p:cNvSpPr>
            <a:spLocks noGrp="1"/>
          </p:cNvSpPr>
          <p:nvPr>
            <p:ph sz="half" idx="3"/>
          </p:nvPr>
        </p:nvSpPr>
        <p:spPr>
          <a:xfrm>
            <a:off x="4735067" y="1823085"/>
            <a:ext cx="3659505" cy="184666"/>
          </a:xfrm>
          <a:prstGeom prst="rect">
            <a:avLst/>
          </a:prstGeom>
        </p:spPr>
        <p:txBody>
          <a:bodyPr wrap="square" lIns="0" tIns="0" rIns="0" bIns="0">
            <a:spAutoFit/>
          </a:bodyPr>
          <a:lstStyle>
            <a:lvl1pPr>
              <a:defRPr sz="1200" b="0" i="0">
                <a:solidFill>
                  <a:schemeClr val="tx1"/>
                </a:solidFill>
                <a:latin typeface="Tw Cen MT"/>
                <a:cs typeface="Tw Cen MT"/>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9/10/2018</a:t>
            </a:fld>
            <a:endParaRPr lang="en-US"/>
          </a:p>
        </p:txBody>
      </p:sp>
      <p:sp>
        <p:nvSpPr>
          <p:cNvPr id="7" name="Holder 7"/>
          <p:cNvSpPr>
            <a:spLocks noGrp="1"/>
          </p:cNvSpPr>
          <p:nvPr>
            <p:ph type="sldNum" sz="quarter" idx="7"/>
          </p:nvPr>
        </p:nvSpPr>
        <p:spPr/>
        <p:txBody>
          <a:bodyPr lIns="0" tIns="0" rIns="0" bIns="0"/>
          <a:lstStyle>
            <a:lvl1pPr>
              <a:defRPr sz="1350" b="0" i="0">
                <a:solidFill>
                  <a:srgbClr val="E01D38"/>
                </a:solidFill>
                <a:latin typeface="Tw Cen MT"/>
                <a:cs typeface="Tw Cen MT"/>
              </a:defRPr>
            </a:lvl1pPr>
          </a:lstStyle>
          <a:p>
            <a:pPr marL="19050">
              <a:lnSpc>
                <a:spcPts val="1500"/>
              </a:lnSpc>
            </a:pPr>
            <a:fld id="{81D60167-4931-47E6-BA6A-407CBD079E47}" type="slidenum">
              <a:rPr lang="en-US" smtClean="0"/>
              <a:pPr marL="19050">
                <a:lnSpc>
                  <a:spcPts val="1500"/>
                </a:lnSpc>
              </a:pPr>
              <a:t>‹#›</a:t>
            </a:fld>
            <a:endParaRPr lang="en-US" dirty="0"/>
          </a:p>
        </p:txBody>
      </p:sp>
    </p:spTree>
    <p:extLst>
      <p:ext uri="{BB962C8B-B14F-4D97-AF65-F5344CB8AC3E}">
        <p14:creationId xmlns:p14="http://schemas.microsoft.com/office/powerpoint/2010/main" val="24455165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3389376"/>
          </a:xfrm>
          <a:prstGeom prst="rect">
            <a:avLst/>
          </a:prstGeom>
          <a:blipFill>
            <a:blip r:embed="rId2" cstate="print"/>
            <a:stretch>
              <a:fillRect/>
            </a:stretch>
          </a:blipFill>
        </p:spPr>
        <p:txBody>
          <a:bodyPr wrap="square" lIns="0" tIns="0" rIns="0" bIns="0" rtlCol="0"/>
          <a:lstStyle/>
          <a:p>
            <a:endParaRPr sz="1350"/>
          </a:p>
        </p:txBody>
      </p:sp>
      <p:sp>
        <p:nvSpPr>
          <p:cNvPr id="2" name="Holder 2"/>
          <p:cNvSpPr>
            <a:spLocks noGrp="1"/>
          </p:cNvSpPr>
          <p:nvPr>
            <p:ph type="title"/>
          </p:nvPr>
        </p:nvSpPr>
        <p:spPr>
          <a:xfrm>
            <a:off x="2947417" y="2414728"/>
            <a:ext cx="3252311" cy="692497"/>
          </a:xfrm>
        </p:spPr>
        <p:txBody>
          <a:bodyPr lIns="0" tIns="0" rIns="0" bIns="0"/>
          <a:lstStyle>
            <a:lvl1pPr>
              <a:defRPr sz="4500" b="0" i="0">
                <a:solidFill>
                  <a:schemeClr val="tx1"/>
                </a:solidFill>
                <a:latin typeface="Tw Cen MT"/>
                <a:cs typeface="Tw Cen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9/10/2018</a:t>
            </a:fld>
            <a:endParaRPr lang="en-US"/>
          </a:p>
        </p:txBody>
      </p:sp>
      <p:sp>
        <p:nvSpPr>
          <p:cNvPr id="5" name="Holder 5"/>
          <p:cNvSpPr>
            <a:spLocks noGrp="1"/>
          </p:cNvSpPr>
          <p:nvPr>
            <p:ph type="sldNum" sz="quarter" idx="7"/>
          </p:nvPr>
        </p:nvSpPr>
        <p:spPr/>
        <p:txBody>
          <a:bodyPr lIns="0" tIns="0" rIns="0" bIns="0"/>
          <a:lstStyle>
            <a:lvl1pPr>
              <a:defRPr sz="1350" b="0" i="0">
                <a:solidFill>
                  <a:srgbClr val="E01D38"/>
                </a:solidFill>
                <a:latin typeface="Tw Cen MT"/>
                <a:cs typeface="Tw Cen MT"/>
              </a:defRPr>
            </a:lvl1pPr>
          </a:lstStyle>
          <a:p>
            <a:pPr marL="19050">
              <a:lnSpc>
                <a:spcPts val="1500"/>
              </a:lnSpc>
            </a:pPr>
            <a:fld id="{81D60167-4931-47E6-BA6A-407CBD079E47}" type="slidenum">
              <a:rPr lang="en-US" smtClean="0"/>
              <a:pPr marL="19050">
                <a:lnSpc>
                  <a:spcPts val="1500"/>
                </a:lnSpc>
              </a:pPr>
              <a:t>‹#›</a:t>
            </a:fld>
            <a:endParaRPr lang="en-US" dirty="0"/>
          </a:p>
        </p:txBody>
      </p:sp>
    </p:spTree>
    <p:extLst>
      <p:ext uri="{BB962C8B-B14F-4D97-AF65-F5344CB8AC3E}">
        <p14:creationId xmlns:p14="http://schemas.microsoft.com/office/powerpoint/2010/main" val="1912211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0" y="685800"/>
            <a:ext cx="8913813" cy="914400"/>
          </a:xfrm>
        </p:spPr>
        <p:txBody>
          <a:bodyPr>
            <a:normAutofit/>
          </a:bodyPr>
          <a:lstStyle>
            <a:lvl1pPr>
              <a:defRPr sz="2800"/>
            </a:lvl1pPr>
          </a:lstStyle>
          <a:p>
            <a:r>
              <a:rPr lang="en-US"/>
              <a:t>Click to edit Master title style</a:t>
            </a:r>
            <a:endParaRPr/>
          </a:p>
        </p:txBody>
      </p:sp>
      <p:sp>
        <p:nvSpPr>
          <p:cNvPr id="3" name="Content Placeholder 2"/>
          <p:cNvSpPr>
            <a:spLocks noGrp="1"/>
          </p:cNvSpPr>
          <p:nvPr>
            <p:ph sz="half" idx="1"/>
          </p:nvPr>
        </p:nvSpPr>
        <p:spPr>
          <a:xfrm>
            <a:off x="1117600" y="1981200"/>
            <a:ext cx="3566160" cy="4295775"/>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5147534" y="1981200"/>
            <a:ext cx="3566160" cy="4295775"/>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Slide Number Placeholder 5"/>
          <p:cNvSpPr>
            <a:spLocks noGrp="1"/>
          </p:cNvSpPr>
          <p:nvPr>
            <p:ph type="sldNum" sz="quarter" idx="10"/>
          </p:nvPr>
        </p:nvSpPr>
        <p:spPr/>
        <p:txBody>
          <a:bodyPr/>
          <a:lstStyle>
            <a:lvl1pPr>
              <a:defRPr/>
            </a:lvl1pPr>
          </a:lstStyle>
          <a:p>
            <a:pPr>
              <a:defRPr/>
            </a:pPr>
            <a:fld id="{F2CD8538-EFA9-4997-BFDA-B423F697F4DD}" type="slidenum">
              <a:rPr lang="en-US" altLang="en-US"/>
              <a:pPr>
                <a:defRPr/>
              </a:pPr>
              <a:t>‹#›</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Module 1</a:t>
            </a:r>
          </a:p>
        </p:txBody>
      </p:sp>
    </p:spTree>
    <p:extLst>
      <p:ext uri="{BB962C8B-B14F-4D97-AF65-F5344CB8AC3E}">
        <p14:creationId xmlns:p14="http://schemas.microsoft.com/office/powerpoint/2010/main" val="32198399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9"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75788977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2" name="Straight Connector 11"/>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7"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20"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grpSp>
        <p:nvGrpSpPr>
          <p:cNvPr id="16" name="Group 15"/>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82705031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grpSp>
        <p:nvGrpSpPr>
          <p:cNvPr id="10" name="Group 9"/>
          <p:cNvGrpSpPr/>
          <p:nvPr userDrawn="1"/>
        </p:nvGrpSpPr>
        <p:grpSpPr>
          <a:xfrm>
            <a:off x="0" y="6419355"/>
            <a:ext cx="9144000" cy="438645"/>
            <a:chOff x="0" y="3956541"/>
            <a:chExt cx="9144000" cy="438645"/>
          </a:xfrm>
        </p:grpSpPr>
        <p:cxnSp>
          <p:nvCxnSpPr>
            <p:cNvPr id="13" name="Straight Connector 12"/>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userDrawn="1"/>
        </p:nvPicPr>
        <p:blipFill>
          <a:blip r:embed="rId3"/>
          <a:stretch>
            <a:fillRect/>
          </a:stretch>
        </p:blipFill>
        <p:spPr>
          <a:xfrm>
            <a:off x="5391150" y="6584950"/>
            <a:ext cx="2933700" cy="127000"/>
          </a:xfrm>
          <a:prstGeom prst="rect">
            <a:avLst/>
          </a:prstGeom>
        </p:spPr>
      </p:pic>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
        <p:nvSpPr>
          <p:cNvPr id="12" name="Text Placeholder 2"/>
          <p:cNvSpPr>
            <a:spLocks noGrp="1"/>
          </p:cNvSpPr>
          <p:nvPr>
            <p:ph type="body" sz="quarter" idx="12" hasCustomPrompt="1"/>
          </p:nvPr>
        </p:nvSpPr>
        <p:spPr>
          <a:xfrm>
            <a:off x="227013" y="1709351"/>
            <a:ext cx="4242014"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7"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grpSp>
        <p:nvGrpSpPr>
          <p:cNvPr id="19" name="Group 18"/>
          <p:cNvGrpSpPr/>
          <p:nvPr userDrawn="1"/>
        </p:nvGrpSpPr>
        <p:grpSpPr>
          <a:xfrm>
            <a:off x="0" y="0"/>
            <a:ext cx="9144000" cy="928827"/>
            <a:chOff x="0" y="2593782"/>
            <a:chExt cx="9144000" cy="928827"/>
          </a:xfrm>
        </p:grpSpPr>
        <p:cxnSp>
          <p:nvCxnSpPr>
            <p:cNvPr id="21" name="Straight Connector 20"/>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07525495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grpSp>
        <p:nvGrpSpPr>
          <p:cNvPr id="7" name="Group 6"/>
          <p:cNvGrpSpPr/>
          <p:nvPr userDrawn="1"/>
        </p:nvGrpSpPr>
        <p:grpSpPr>
          <a:xfrm>
            <a:off x="0" y="6419355"/>
            <a:ext cx="9144000" cy="438645"/>
            <a:chOff x="0" y="4172975"/>
            <a:chExt cx="9144000" cy="438645"/>
          </a:xfrm>
        </p:grpSpPr>
        <p:cxnSp>
          <p:nvCxnSpPr>
            <p:cNvPr id="9" name="Straight Connector 8"/>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 Placeholder 17"/>
          <p:cNvSpPr>
            <a:spLocks noGrp="1"/>
          </p:cNvSpPr>
          <p:nvPr>
            <p:ph type="body" sz="quarter" idx="13" hasCustomPrompt="1"/>
          </p:nvPr>
        </p:nvSpPr>
        <p:spPr>
          <a:xfrm>
            <a:off x="161128" y="2237110"/>
            <a:ext cx="8805158"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smtClean="0">
                <a:solidFill>
                  <a:schemeClr val="tx1"/>
                </a:solidFill>
              </a:rPr>
              <a:t>Section Break Line 1</a:t>
            </a:r>
            <a:br>
              <a:rPr lang="en-US" dirty="0" smtClean="0">
                <a:solidFill>
                  <a:schemeClr val="tx1"/>
                </a:solidFill>
              </a:rPr>
            </a:br>
            <a:r>
              <a:rPr lang="en-US" dirty="0" smtClean="0">
                <a:solidFill>
                  <a:schemeClr val="tx1"/>
                </a:solidFill>
              </a:rPr>
              <a:t>Section Break Line 2</a:t>
            </a:r>
            <a:endParaRPr lang="en-US" dirty="0"/>
          </a:p>
        </p:txBody>
      </p:sp>
      <p:pic>
        <p:nvPicPr>
          <p:cNvPr id="13" name="Picture 12"/>
          <p:cNvPicPr>
            <a:picLocks noChangeAspect="1"/>
          </p:cNvPicPr>
          <p:nvPr userDrawn="1"/>
        </p:nvPicPr>
        <p:blipFill>
          <a:blip r:embed="rId2"/>
          <a:stretch>
            <a:fillRect/>
          </a:stretch>
        </p:blipFill>
        <p:spPr>
          <a:xfrm>
            <a:off x="6011207" y="6584950"/>
            <a:ext cx="2933700" cy="127000"/>
          </a:xfrm>
          <a:prstGeom prst="rect">
            <a:avLst/>
          </a:prstGeom>
        </p:spPr>
      </p:pic>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384668323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smtClean="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600" b="0" i="0" baseline="0">
                <a:latin typeface="Arial"/>
                <a:cs typeface="Arial"/>
              </a:defRPr>
            </a:lvl1pPr>
          </a:lstStyle>
          <a:p>
            <a:pPr lvl="0"/>
            <a:r>
              <a:rPr lang="en-US" dirty="0" smtClean="0"/>
              <a:t>Insert Quote Attribution Here</a:t>
            </a:r>
            <a:endParaRPr lang="en-US" dirty="0"/>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5162932" y="1578919"/>
            <a:ext cx="3755643" cy="4094769"/>
          </a:xfrm>
          <a:prstGeom prst="rect">
            <a:avLst/>
          </a:prstGeom>
        </p:spPr>
        <p:txBody>
          <a:bodyPr anchor="ctr"/>
          <a:lstStyle>
            <a:lvl1pPr marL="0" indent="0" algn="ctr">
              <a:buNone/>
              <a:defRPr sz="1600" b="0" i="0">
                <a:latin typeface="Arial"/>
                <a:cs typeface="Arial"/>
              </a:defRPr>
            </a:lvl1pPr>
          </a:lstStyle>
          <a:p>
            <a:r>
              <a:rPr lang="en-US" dirty="0" smtClean="0"/>
              <a:t>Click to Insert Image</a:t>
            </a:r>
            <a:endParaRPr lang="en-US" dirty="0"/>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photo caption(s) here.</a:t>
            </a:r>
            <a:endParaRPr lang="en-US" dirty="0"/>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8920"/>
            <a:ext cx="4242014"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14" name="Text Placeholder 4"/>
          <p:cNvSpPr>
            <a:spLocks noGrp="1"/>
          </p:cNvSpPr>
          <p:nvPr>
            <p:ph type="body" sz="quarter" idx="13" hasCustomPrompt="1"/>
          </p:nvPr>
        </p:nvSpPr>
        <p:spPr>
          <a:xfrm>
            <a:off x="227013" y="1006103"/>
            <a:ext cx="7317473"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smtClean="0"/>
              <a:t>Insert Subhead</a:t>
            </a:r>
          </a:p>
        </p:txBody>
      </p:sp>
    </p:spTree>
    <p:extLst>
      <p:ext uri="{BB962C8B-B14F-4D97-AF65-F5344CB8AC3E}">
        <p14:creationId xmlns:p14="http://schemas.microsoft.com/office/powerpoint/2010/main" val="14702348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smtClean="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59223230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smtClean="0"/>
              <a:t>Click to Insert Image</a:t>
            </a:r>
            <a:endParaRPr lang="en-US" dirty="0"/>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smtClean="0"/>
              <a:t>Click to Insert Image</a:t>
            </a:r>
            <a:endParaRPr lang="en-US" dirty="0"/>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smtClean="0"/>
              <a:t>Click to Insert Image</a:t>
            </a:r>
            <a:endParaRPr lang="en-US" dirty="0"/>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smtClean="0"/>
              <a:t>Click to Insert Image</a:t>
            </a:r>
            <a:endParaRPr lang="en-US" dirty="0"/>
          </a:p>
        </p:txBody>
      </p:sp>
      <p:sp>
        <p:nvSpPr>
          <p:cNvPr id="2" name="Slide Number Placeholder 1"/>
          <p:cNvSpPr>
            <a:spLocks noGrp="1"/>
          </p:cNvSpPr>
          <p:nvPr>
            <p:ph type="sldNum" sz="quarter" idx="22"/>
          </p:nvPr>
        </p:nvSpPr>
        <p:spPr/>
        <p:txBody>
          <a:bodyPr/>
          <a:lstStyle/>
          <a:p>
            <a:fld id="{12342C3A-DD85-7843-B416-BD52AB030D59}" type="slidenum">
              <a:rPr lang="en-US" smtClean="0"/>
              <a:pPr/>
              <a:t>‹#›</a:t>
            </a:fld>
            <a:endParaRPr lang="en-US" dirty="0"/>
          </a:p>
        </p:txBody>
      </p:sp>
      <p:sp>
        <p:nvSpPr>
          <p:cNvPr id="10" name="Text Placeholder 2"/>
          <p:cNvSpPr>
            <a:spLocks noGrp="1"/>
          </p:cNvSpPr>
          <p:nvPr>
            <p:ph type="body" sz="quarter" idx="12" hasCustomPrompt="1"/>
          </p:nvPr>
        </p:nvSpPr>
        <p:spPr>
          <a:xfrm>
            <a:off x="227013" y="1572054"/>
            <a:ext cx="4242014"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227013" y="418353"/>
            <a:ext cx="7303340" cy="535863"/>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Tree>
    <p:extLst>
      <p:ext uri="{BB962C8B-B14F-4D97-AF65-F5344CB8AC3E}">
        <p14:creationId xmlns:p14="http://schemas.microsoft.com/office/powerpoint/2010/main" val="1240020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578919"/>
            <a:ext cx="4557485"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smtClean="0"/>
              <a:t>Click to Insert Image</a:t>
            </a:r>
            <a:endParaRPr lang="en-US" dirty="0"/>
          </a:p>
        </p:txBody>
      </p:sp>
      <p:sp>
        <p:nvSpPr>
          <p:cNvPr id="35" name="Picture Placeholder 7"/>
          <p:cNvSpPr>
            <a:spLocks noGrp="1"/>
          </p:cNvSpPr>
          <p:nvPr>
            <p:ph type="pic" sz="quarter" idx="24" hasCustomPrompt="1"/>
          </p:nvPr>
        </p:nvSpPr>
        <p:spPr>
          <a:xfrm>
            <a:off x="4884057" y="3690747"/>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smtClean="0"/>
              <a:t>Click to Insert Image</a:t>
            </a:r>
            <a:endParaRPr lang="en-US" dirty="0"/>
          </a:p>
        </p:txBody>
      </p:sp>
      <p:sp>
        <p:nvSpPr>
          <p:cNvPr id="36" name="Picture Placeholder 7"/>
          <p:cNvSpPr>
            <a:spLocks noGrp="1"/>
          </p:cNvSpPr>
          <p:nvPr>
            <p:ph type="pic" sz="quarter" idx="25" hasCustomPrompt="1"/>
          </p:nvPr>
        </p:nvSpPr>
        <p:spPr>
          <a:xfrm>
            <a:off x="4884057" y="1578919"/>
            <a:ext cx="2220685"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smtClean="0"/>
              <a:t>Click to Insert Image</a:t>
            </a:r>
            <a:endParaRPr lang="en-US" dirty="0"/>
          </a:p>
        </p:txBody>
      </p:sp>
      <p:sp>
        <p:nvSpPr>
          <p:cNvPr id="4" name="Text Placeholder 3"/>
          <p:cNvSpPr>
            <a:spLocks noGrp="1"/>
          </p:cNvSpPr>
          <p:nvPr>
            <p:ph type="body" sz="quarter" idx="28" hasCustomPrompt="1"/>
          </p:nvPr>
        </p:nvSpPr>
        <p:spPr>
          <a:xfrm>
            <a:off x="7206343" y="1572054"/>
            <a:ext cx="1720170"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photo caption(s) here.</a:t>
            </a:r>
            <a:endParaRPr lang="en-US" dirty="0"/>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2" name="Slide Number Placeholder 1"/>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data caption(s) here.</a:t>
            </a:r>
            <a:endParaRPr lang="en-US" dirty="0"/>
          </a:p>
        </p:txBody>
      </p:sp>
      <p:sp>
        <p:nvSpPr>
          <p:cNvPr id="11" name="Text Placeholder 3"/>
          <p:cNvSpPr>
            <a:spLocks noGrp="1"/>
          </p:cNvSpPr>
          <p:nvPr>
            <p:ph type="body" sz="quarter" idx="29" hasCustomPrompt="1"/>
          </p:nvPr>
        </p:nvSpPr>
        <p:spPr>
          <a:xfrm>
            <a:off x="239939"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smtClean="0"/>
              <a:t>Figure Title</a:t>
            </a:r>
            <a:endParaRPr lang="en-US" dirty="0"/>
          </a:p>
        </p:txBody>
      </p:sp>
      <p:sp>
        <p:nvSpPr>
          <p:cNvPr id="14" name="Content Placeholder 3"/>
          <p:cNvSpPr>
            <a:spLocks noGrp="1"/>
          </p:cNvSpPr>
          <p:nvPr>
            <p:ph sz="half" idx="13"/>
          </p:nvPr>
        </p:nvSpPr>
        <p:spPr>
          <a:xfrm>
            <a:off x="2652483"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r>
              <a:rPr lang="en-US" dirty="0" smtClean="0"/>
              <a:t>Click to Insert Chart or Table</a:t>
            </a:r>
            <a:endParaRPr lang="en-US" dirty="0"/>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
        <p:nvSpPr>
          <p:cNvPr id="8" name="Text Placeholder 3"/>
          <p:cNvSpPr>
            <a:spLocks noGrp="1"/>
          </p:cNvSpPr>
          <p:nvPr>
            <p:ph type="body" sz="quarter" idx="28" hasCustomPrompt="1"/>
          </p:nvPr>
        </p:nvSpPr>
        <p:spPr>
          <a:xfrm>
            <a:off x="6623811" y="2004541"/>
            <a:ext cx="2271486"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data caption(s) here.</a:t>
            </a:r>
            <a:endParaRPr lang="en-US" dirty="0"/>
          </a:p>
        </p:txBody>
      </p:sp>
      <p:sp>
        <p:nvSpPr>
          <p:cNvPr id="10" name="Text Placeholder 3"/>
          <p:cNvSpPr>
            <a:spLocks noGrp="1"/>
          </p:cNvSpPr>
          <p:nvPr>
            <p:ph type="body" sz="quarter" idx="29" hasCustomPrompt="1"/>
          </p:nvPr>
        </p:nvSpPr>
        <p:spPr>
          <a:xfrm>
            <a:off x="6624264" y="1586342"/>
            <a:ext cx="2263775" cy="276225"/>
          </a:xfrm>
          <a:prstGeom prst="rect">
            <a:avLst/>
          </a:prstGeom>
        </p:spPr>
        <p:txBody>
          <a:bodyPr vert="horz" anchor="ctr"/>
          <a:lstStyle>
            <a:lvl1pPr marL="0" indent="0">
              <a:buNone/>
              <a:defRPr sz="1600" b="1" baseline="0">
                <a:latin typeface="Arial"/>
                <a:cs typeface="Arial"/>
              </a:defRPr>
            </a:lvl1pPr>
          </a:lstStyle>
          <a:p>
            <a:pPr lvl="0"/>
            <a:r>
              <a:rPr lang="en-US" dirty="0" smtClean="0"/>
              <a:t>Figure Title</a:t>
            </a:r>
            <a:endParaRPr lang="en-US" dirty="0"/>
          </a:p>
        </p:txBody>
      </p:sp>
      <p:sp>
        <p:nvSpPr>
          <p:cNvPr id="12" name="Content Placeholder 3"/>
          <p:cNvSpPr>
            <a:spLocks noGrp="1"/>
          </p:cNvSpPr>
          <p:nvPr>
            <p:ph sz="half" idx="13"/>
          </p:nvPr>
        </p:nvSpPr>
        <p:spPr>
          <a:xfrm>
            <a:off x="229186" y="1585784"/>
            <a:ext cx="6241143"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r>
              <a:rPr lang="en-US" dirty="0" smtClean="0"/>
              <a:t>Click to Insert Chart or Table</a:t>
            </a:r>
            <a:endParaRPr lang="en-US" dirty="0"/>
          </a:p>
        </p:txBody>
      </p:sp>
    </p:spTree>
    <p:extLst>
      <p:ext uri="{BB962C8B-B14F-4D97-AF65-F5344CB8AC3E}">
        <p14:creationId xmlns:p14="http://schemas.microsoft.com/office/powerpoint/2010/main" val="321005360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227013" y="1585784"/>
            <a:ext cx="848155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r>
              <a:rPr lang="en-US" dirty="0" smtClean="0"/>
              <a:t>Click to Insert Chart or Table</a:t>
            </a:r>
            <a:endParaRPr lang="en-US" dirty="0"/>
          </a:p>
        </p:txBody>
      </p:sp>
      <p:sp>
        <p:nvSpPr>
          <p:cNvPr id="8"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578919"/>
            <a:ext cx="421744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Comparative Data 1</a:t>
            </a:r>
            <a:endParaRPr lang="en-US" dirty="0"/>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data caption(s) here.</a:t>
            </a:r>
            <a:endParaRPr lang="en-US" dirty="0"/>
          </a:p>
        </p:txBody>
      </p:sp>
      <p:sp>
        <p:nvSpPr>
          <p:cNvPr id="15" name="Content Placeholder 3"/>
          <p:cNvSpPr>
            <a:spLocks noGrp="1"/>
          </p:cNvSpPr>
          <p:nvPr>
            <p:ph sz="half" idx="29" hasCustomPrompt="1"/>
          </p:nvPr>
        </p:nvSpPr>
        <p:spPr>
          <a:xfrm>
            <a:off x="4672705" y="1572054"/>
            <a:ext cx="4217756"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Comparative Data 2</a:t>
            </a:r>
            <a:endParaRPr lang="en-US" dirty="0"/>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data caption(s) here.</a:t>
            </a:r>
            <a:endParaRPr lang="en-US" dirty="0"/>
          </a:p>
        </p:txBody>
      </p:sp>
      <p:sp>
        <p:nvSpPr>
          <p:cNvPr id="10" name="Title 1"/>
          <p:cNvSpPr>
            <a:spLocks noGrp="1"/>
          </p:cNvSpPr>
          <p:nvPr>
            <p:ph type="title" hasCustomPrompt="1"/>
          </p:nvPr>
        </p:nvSpPr>
        <p:spPr>
          <a:xfrm>
            <a:off x="227013" y="418353"/>
            <a:ext cx="7303340" cy="657412"/>
          </a:xfrm>
          <a:prstGeom prst="rect">
            <a:avLst/>
          </a:prstGeom>
        </p:spPr>
        <p:txBody>
          <a:bodyPr/>
          <a:lstStyle>
            <a:lvl1pPr>
              <a:defRPr sz="3000" b="1" i="0">
                <a:latin typeface="Arial"/>
                <a:cs typeface="Arial"/>
              </a:defRPr>
            </a:lvl1pPr>
          </a:lstStyle>
          <a:p>
            <a:r>
              <a:rPr lang="en-US" dirty="0" smtClean="0"/>
              <a:t>Insert Slide Title</a:t>
            </a:r>
            <a:endParaRPr lang="en-US" dirty="0"/>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0" y="5245111"/>
            <a:ext cx="9144000" cy="1612889"/>
            <a:chOff x="-1276426" y="5245111"/>
            <a:chExt cx="9144000" cy="1612889"/>
          </a:xfrm>
        </p:grpSpPr>
        <p:cxnSp>
          <p:nvCxnSpPr>
            <p:cNvPr id="8" name="Straight Connector 7"/>
            <p:cNvCxnSpPr/>
            <p:nvPr/>
          </p:nvCxnSpPr>
          <p:spPr>
            <a:xfrm>
              <a:off x="4822622" y="524511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76426" y="524566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276426" y="5272276"/>
              <a:ext cx="9144000" cy="158572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371600" y="5240939"/>
            <a:ext cx="6400800"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smtClean="0"/>
              <a:t>Presenter Name Here</a:t>
            </a:r>
            <a:br>
              <a:rPr lang="en-US" dirty="0" smtClean="0"/>
            </a:br>
            <a:r>
              <a:rPr lang="en-US" dirty="0" smtClean="0"/>
              <a:t>Email Here</a:t>
            </a:r>
            <a:br>
              <a:rPr lang="en-US" dirty="0" smtClean="0"/>
            </a:br>
            <a:r>
              <a:rPr lang="en-US" dirty="0" smtClean="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05428" y="678404"/>
            <a:ext cx="3544298" cy="3028003"/>
          </a:xfrm>
          <a:prstGeom prst="rect">
            <a:avLst/>
          </a:prstGeom>
        </p:spPr>
      </p:pic>
      <p:pic>
        <p:nvPicPr>
          <p:cNvPr id="5" name="Picture 4"/>
          <p:cNvPicPr>
            <a:picLocks noChangeAspect="1"/>
          </p:cNvPicPr>
          <p:nvPr userDrawn="1"/>
        </p:nvPicPr>
        <p:blipFill>
          <a:blip r:embed="rId3"/>
          <a:stretch>
            <a:fillRect/>
          </a:stretch>
        </p:blipFill>
        <p:spPr>
          <a:xfrm>
            <a:off x="3352800"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smtClean="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341862304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5"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p:txBody>
      </p:sp>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4" name="Picture 13"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4742805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6"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that can be up to 2 lines of text if it needs to be</a:t>
            </a:r>
          </a:p>
        </p:txBody>
      </p:sp>
      <p:sp>
        <p:nvSpPr>
          <p:cNvPr id="17"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sp>
        <p:nvSpPr>
          <p:cNvPr id="10" name="Text Placeholder 19"/>
          <p:cNvSpPr>
            <a:spLocks noGrp="1"/>
          </p:cNvSpPr>
          <p:nvPr>
            <p:ph type="body" sz="quarter" idx="14" hasCustomPrompt="1"/>
          </p:nvPr>
        </p:nvSpPr>
        <p:spPr>
          <a:xfrm>
            <a:off x="115889" y="4898571"/>
            <a:ext cx="5008936"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smtClean="0"/>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10718990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86187" y="0"/>
            <a:ext cx="5357812" cy="6858000"/>
          </a:xfrm>
          <a:prstGeom prst="rect">
            <a:avLst/>
          </a:prstGeom>
        </p:spPr>
      </p:pic>
      <p:sp>
        <p:nvSpPr>
          <p:cNvPr id="12" name="Text Placeholder 19"/>
          <p:cNvSpPr>
            <a:spLocks noGrp="1"/>
          </p:cNvSpPr>
          <p:nvPr>
            <p:ph type="body" sz="quarter" idx="14" hasCustomPrompt="1"/>
          </p:nvPr>
        </p:nvSpPr>
        <p:spPr>
          <a:xfrm>
            <a:off x="115889" y="4898571"/>
            <a:ext cx="5008936" cy="1256167"/>
          </a:xfrm>
          <a:prstGeom prst="rect">
            <a:avLst/>
          </a:prstGeom>
        </p:spPr>
        <p:txBody>
          <a:bodyPr/>
          <a:lstStyle>
            <a:lvl1pPr marL="0" indent="0">
              <a:lnSpc>
                <a:spcPct val="130000"/>
              </a:lnSpc>
              <a:spcBef>
                <a:spcPts val="0"/>
              </a:spcBef>
              <a:spcAft>
                <a:spcPts val="0"/>
              </a:spcAft>
              <a:buNone/>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p:txBody>
      </p:sp>
      <p:sp>
        <p:nvSpPr>
          <p:cNvPr id="13" name="Text Placeholder 26"/>
          <p:cNvSpPr>
            <a:spLocks noGrp="1"/>
          </p:cNvSpPr>
          <p:nvPr>
            <p:ph type="body" sz="quarter" idx="15" hasCustomPrompt="1"/>
          </p:nvPr>
        </p:nvSpPr>
        <p:spPr>
          <a:xfrm>
            <a:off x="123825" y="3534870"/>
            <a:ext cx="4993528"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dirty="0" smtClean="0"/>
              <a:t>Subtitle line that can be up to 2 lines of text if it needs to be</a:t>
            </a:r>
          </a:p>
        </p:txBody>
      </p:sp>
      <p:sp>
        <p:nvSpPr>
          <p:cNvPr id="16"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grpSp>
        <p:nvGrpSpPr>
          <p:cNvPr id="9" name="Group 8"/>
          <p:cNvGrpSpPr/>
          <p:nvPr userDrawn="1"/>
        </p:nvGrpSpPr>
        <p:grpSpPr>
          <a:xfrm>
            <a:off x="0" y="6419355"/>
            <a:ext cx="9144000" cy="438645"/>
            <a:chOff x="0" y="4172975"/>
            <a:chExt cx="9144000" cy="438645"/>
          </a:xfrm>
        </p:grpSpPr>
        <p:cxnSp>
          <p:nvCxnSpPr>
            <p:cNvPr id="11" name="Straight Connector 10"/>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a:off x="0" y="12207"/>
            <a:ext cx="9144000" cy="557"/>
            <a:chOff x="0" y="12207"/>
            <a:chExt cx="9144000" cy="557"/>
          </a:xfrm>
        </p:grpSpPr>
        <p:cxnSp>
          <p:nvCxnSpPr>
            <p:cNvPr id="20" name="Straight Connector 19"/>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5" name="Picture 14"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290615889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7063" y="1170132"/>
            <a:ext cx="5216937" cy="5687868"/>
          </a:xfrm>
          <a:prstGeom prst="rect">
            <a:avLst/>
          </a:prstGeom>
        </p:spPr>
      </p:pic>
      <p:sp>
        <p:nvSpPr>
          <p:cNvPr id="20" name="Text Placeholder 26"/>
          <p:cNvSpPr>
            <a:spLocks noGrp="1"/>
          </p:cNvSpPr>
          <p:nvPr>
            <p:ph type="body" sz="quarter" idx="16" hasCustomPrompt="1"/>
          </p:nvPr>
        </p:nvSpPr>
        <p:spPr>
          <a:xfrm>
            <a:off x="123826" y="3534870"/>
            <a:ext cx="3828116"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that can be up to 2 lines of text if it needs to be</a:t>
            </a:r>
          </a:p>
        </p:txBody>
      </p:sp>
      <p:sp>
        <p:nvSpPr>
          <p:cNvPr id="21" name="Text Placeholder 17"/>
          <p:cNvSpPr>
            <a:spLocks noGrp="1"/>
          </p:cNvSpPr>
          <p:nvPr>
            <p:ph type="body" sz="quarter" idx="13" hasCustomPrompt="1"/>
          </p:nvPr>
        </p:nvSpPr>
        <p:spPr>
          <a:xfrm>
            <a:off x="123825" y="1725705"/>
            <a:ext cx="5000999" cy="1648865"/>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smtClean="0">
                <a:solidFill>
                  <a:schemeClr val="tx1"/>
                </a:solidFill>
              </a:rPr>
              <a:t>Presentation title that can be up to 2 lines long</a:t>
            </a:r>
          </a:p>
        </p:txBody>
      </p:sp>
      <p:sp>
        <p:nvSpPr>
          <p:cNvPr id="12" name="Text Placeholder 19"/>
          <p:cNvSpPr>
            <a:spLocks noGrp="1"/>
          </p:cNvSpPr>
          <p:nvPr>
            <p:ph type="body" sz="quarter" idx="14" hasCustomPrompt="1"/>
          </p:nvPr>
        </p:nvSpPr>
        <p:spPr>
          <a:xfrm>
            <a:off x="115889" y="4898571"/>
            <a:ext cx="3845138"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smtClean="0"/>
              <a:t>Presenter’s Name</a:t>
            </a:r>
            <a:br>
              <a:rPr lang="en-US" dirty="0" smtClean="0"/>
            </a:br>
            <a:r>
              <a:rPr lang="en-US" dirty="0" smtClean="0"/>
              <a:t>Presenter’s Title</a:t>
            </a:r>
            <a:br>
              <a:rPr lang="en-US" dirty="0" smtClean="0"/>
            </a:br>
            <a:r>
              <a:rPr lang="en-US" dirty="0" smtClean="0"/>
              <a:t>Presenter’s Department</a:t>
            </a:r>
            <a:br>
              <a:rPr lang="en-US" dirty="0" smtClean="0"/>
            </a:br>
            <a:r>
              <a:rPr lang="en-US" dirty="0" smtClean="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smtClean="0"/>
          </a:p>
        </p:txBody>
      </p:sp>
      <p:grpSp>
        <p:nvGrpSpPr>
          <p:cNvPr id="9" name="Group 8"/>
          <p:cNvGrpSpPr/>
          <p:nvPr userDrawn="1"/>
        </p:nvGrpSpPr>
        <p:grpSpPr>
          <a:xfrm>
            <a:off x="0" y="6419355"/>
            <a:ext cx="9144000" cy="438645"/>
            <a:chOff x="0" y="4172975"/>
            <a:chExt cx="9144000" cy="438645"/>
          </a:xfrm>
        </p:grpSpPr>
        <p:cxnSp>
          <p:nvCxnSpPr>
            <p:cNvPr id="10" name="Straight Connector 9"/>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userDrawn="1"/>
        </p:nvGrpSpPr>
        <p:grpSpPr>
          <a:xfrm>
            <a:off x="0" y="12207"/>
            <a:ext cx="9144000" cy="557"/>
            <a:chOff x="0" y="12207"/>
            <a:chExt cx="9144000" cy="557"/>
          </a:xfrm>
        </p:grpSpPr>
        <p:cxnSp>
          <p:nvCxnSpPr>
            <p:cNvPr id="18" name="Straight Connector 17"/>
            <p:cNvCxnSpPr/>
            <p:nvPr/>
          </p:nvCxnSpPr>
          <p:spPr>
            <a:xfrm flipH="1">
              <a:off x="0" y="12207"/>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3044952" y="12764"/>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top-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4475" y="-6350"/>
            <a:ext cx="2298700" cy="1306365"/>
          </a:xfrm>
          <a:prstGeom prst="rect">
            <a:avLst/>
          </a:prstGeom>
        </p:spPr>
      </p:pic>
    </p:spTree>
    <p:extLst>
      <p:ext uri="{BB962C8B-B14F-4D97-AF65-F5344CB8AC3E}">
        <p14:creationId xmlns:p14="http://schemas.microsoft.com/office/powerpoint/2010/main" val="408228539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with no Subhead">
    <p:spTree>
      <p:nvGrpSpPr>
        <p:cNvPr id="1" name=""/>
        <p:cNvGrpSpPr/>
        <p:nvPr/>
      </p:nvGrpSpPr>
      <p:grpSpPr>
        <a:xfrm>
          <a:off x="0" y="0"/>
          <a:ext cx="0" cy="0"/>
          <a:chOff x="0" y="0"/>
          <a:chExt cx="0" cy="0"/>
        </a:xfrm>
      </p:grpSpPr>
      <p:sp>
        <p:nvSpPr>
          <p:cNvPr id="14" name="Text Placeholder 2"/>
          <p:cNvSpPr>
            <a:spLocks noGrp="1"/>
          </p:cNvSpPr>
          <p:nvPr>
            <p:ph type="body" sz="quarter" idx="12" hasCustomPrompt="1"/>
          </p:nvPr>
        </p:nvSpPr>
        <p:spPr>
          <a:xfrm>
            <a:off x="227014" y="1584190"/>
            <a:ext cx="8682404" cy="4511810"/>
          </a:xfrm>
          <a:prstGeom prst="rect">
            <a:avLst/>
          </a:prstGeom>
        </p:spPr>
        <p:txBody>
          <a:bodyPr vert="horz"/>
          <a:lstStyle>
            <a:lvl1pPr marL="0" indent="0">
              <a:spcBef>
                <a:spcPts val="0"/>
              </a:spcBef>
              <a:spcAft>
                <a:spcPts val="900"/>
              </a:spcAft>
              <a:buFont typeface="Arial" panose="020B0604020202020204" pitchFamily="34" charset="0"/>
              <a:buNone/>
              <a:defRPr sz="1350"/>
            </a:lvl1pPr>
            <a:lvl2pPr marL="342900" indent="0">
              <a:spcBef>
                <a:spcPts val="0"/>
              </a:spcBef>
              <a:spcAft>
                <a:spcPts val="900"/>
              </a:spcAft>
              <a:buFontTx/>
              <a:buNone/>
              <a:defRPr sz="1200" baseline="0"/>
            </a:lvl2pPr>
            <a:lvl3pPr marL="685800" indent="0">
              <a:spcBef>
                <a:spcPts val="0"/>
              </a:spcBef>
              <a:spcAft>
                <a:spcPts val="900"/>
              </a:spcAft>
              <a:buFont typeface="Arial" panose="020B0604020202020204" pitchFamily="34" charset="0"/>
              <a:buNone/>
              <a:defRPr sz="1050" baseline="0"/>
            </a:lvl3pPr>
            <a:lvl4pPr marL="1028700" indent="0">
              <a:spcBef>
                <a:spcPts val="0"/>
              </a:spcBef>
              <a:spcAft>
                <a:spcPts val="900"/>
              </a:spcAft>
              <a:buFont typeface="Arial" panose="020B0604020202020204" pitchFamily="34" charset="0"/>
              <a:buNone/>
              <a:defRPr sz="900" baseline="0"/>
            </a:lvl4pPr>
            <a:lvl5pPr marL="1371600" indent="0">
              <a:spcBef>
                <a:spcPts val="0"/>
              </a:spcBef>
              <a:spcAft>
                <a:spcPts val="900"/>
              </a:spcAft>
              <a:buFont typeface="Arial" panose="020B0604020202020204" pitchFamily="34" charset="0"/>
              <a:buNone/>
              <a:defRPr sz="750" baseline="0"/>
            </a:lvl5pPr>
          </a:lstStyle>
          <a:p>
            <a:pPr lvl="0"/>
            <a:r>
              <a:rPr lang="en-US" dirty="0" smtClean="0"/>
              <a:t>Insert Text Here</a:t>
            </a:r>
          </a:p>
          <a:p>
            <a:pPr lvl="1"/>
            <a:r>
              <a:rPr lang="en-US" dirty="0" smtClean="0"/>
              <a:t>Insert Text Here</a:t>
            </a:r>
          </a:p>
          <a:p>
            <a:pPr lvl="2"/>
            <a:r>
              <a:rPr lang="en-US" dirty="0" smtClean="0"/>
              <a:t>Insert Text Here</a:t>
            </a:r>
          </a:p>
          <a:p>
            <a:pPr lvl="3"/>
            <a:r>
              <a:rPr lang="en-US" dirty="0" smtClean="0"/>
              <a:t>Insert Text Here</a:t>
            </a:r>
          </a:p>
          <a:p>
            <a:pPr lvl="4"/>
            <a:r>
              <a:rPr lang="en-US" sz="750" dirty="0" smtClean="0"/>
              <a:t>Insert Text Here</a:t>
            </a:r>
            <a:endParaRPr lang="en-US" dirty="0" smtClean="0"/>
          </a:p>
        </p:txBody>
      </p:sp>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8" name="Slide Number Placeholder 6"/>
          <p:cNvSpPr>
            <a:spLocks noGrp="1"/>
          </p:cNvSpPr>
          <p:nvPr>
            <p:ph type="sldNum" sz="quarter" idx="11"/>
          </p:nvPr>
        </p:nvSpPr>
        <p:spPr>
          <a:xfrm>
            <a:off x="8708570" y="6529849"/>
            <a:ext cx="370115" cy="219294"/>
          </a:xfrm>
          <a:prstGeom prst="rect">
            <a:avLst/>
          </a:prstGeom>
        </p:spPr>
        <p:txBody>
          <a:bodyPr/>
          <a:lstStyle>
            <a:lvl1pPr>
              <a:defRPr sz="900"/>
            </a:lvl1pPr>
          </a:lstStyle>
          <a:p>
            <a:fld id="{A117118A-BC41-4913-9A97-0BB9DC74274E}" type="slidenum">
              <a:rPr lang="en-US" smtClean="0"/>
              <a:pPr/>
              <a:t>‹#›</a:t>
            </a:fld>
            <a:endParaRPr lang="en-US" dirty="0"/>
          </a:p>
        </p:txBody>
      </p:sp>
    </p:spTree>
    <p:extLst>
      <p:ext uri="{BB962C8B-B14F-4D97-AF65-F5344CB8AC3E}">
        <p14:creationId xmlns:p14="http://schemas.microsoft.com/office/powerpoint/2010/main" val="151644100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4.xml"/><Relationship Id="rId1" Type="http://schemas.openxmlformats.org/officeDocument/2006/relationships/slideLayout" Target="../slideLayouts/slideLayout26.xml"/><Relationship Id="rId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theme" Target="../theme/theme6.xml"/><Relationship Id="rId1" Type="http://schemas.openxmlformats.org/officeDocument/2006/relationships/slideLayout" Target="../slideLayouts/slideLayout28.xml"/><Relationship Id="rId4" Type="http://schemas.openxmlformats.org/officeDocument/2006/relationships/image" Target="../media/image2.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2.emf"/><Relationship Id="rId5" Type="http://schemas.openxmlformats.org/officeDocument/2006/relationships/image" Target="../media/image11.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2.emf"/><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image" Target="../media/image11.emf"/><Relationship Id="rId5" Type="http://schemas.openxmlformats.org/officeDocument/2006/relationships/theme" Target="../theme/theme8.xml"/><Relationship Id="rId4"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 id="2147483808" r:id="rId9"/>
    <p:sldLayoutId id="2147483809" r:id="rId10"/>
    <p:sldLayoutId id="2147483810" r:id="rId11"/>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9" name="Straight Connector 8"/>
          <p:cNvCxnSpPr/>
          <p:nvPr/>
        </p:nvCxnSpPr>
        <p:spPr>
          <a:xfrm>
            <a:off x="6099048" y="641935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0" y="641991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4652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13"/>
          <a:stretch>
            <a:fillRect/>
          </a:stretch>
        </p:blipFill>
        <p:spPr>
          <a:xfrm>
            <a:off x="5391150" y="6584950"/>
            <a:ext cx="2933700" cy="127000"/>
          </a:xfrm>
          <a:prstGeom prst="rect">
            <a:avLst/>
          </a:prstGeom>
        </p:spPr>
      </p:pic>
      <p:sp>
        <p:nvSpPr>
          <p:cNvPr id="6" name="Slide Number Placeholder 1"/>
          <p:cNvSpPr>
            <a:spLocks noGrp="1"/>
          </p:cNvSpPr>
          <p:nvPr userDrawn="1">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5" name="Group 4"/>
          <p:cNvGrpSpPr/>
          <p:nvPr userDrawn="1"/>
        </p:nvGrpSpPr>
        <p:grpSpPr>
          <a:xfrm>
            <a:off x="0" y="0"/>
            <a:ext cx="9144000" cy="928827"/>
            <a:chOff x="0" y="0"/>
            <a:chExt cx="9144000" cy="928827"/>
          </a:xfrm>
        </p:grpSpPr>
        <p:cxnSp>
          <p:nvCxnSpPr>
            <p:cNvPr id="17" name="Straight Connector 16"/>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rotWithShape="1">
            <a:blip r:embed="rId14" cstate="screen">
              <a:extLst>
                <a:ext uri="{28A0092B-C50C-407E-A947-70E740481C1C}">
                  <a14:useLocalDpi xmlns:a14="http://schemas.microsoft.com/office/drawing/2010/main"/>
                </a:ext>
              </a:extLst>
            </a:blip>
            <a:srcRect t="13018" r="68665"/>
            <a:stretch/>
          </p:blipFill>
          <p:spPr>
            <a:xfrm>
              <a:off x="8323018" y="0"/>
              <a:ext cx="588774" cy="928827"/>
            </a:xfrm>
            <a:prstGeom prst="rect">
              <a:avLst/>
            </a:prstGeom>
          </p:spPr>
        </p:pic>
      </p:gr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 id="2147483811" r:id="rId7"/>
    <p:sldLayoutId id="2147483812" r:id="rId8"/>
    <p:sldLayoutId id="2147483813" r:id="rId9"/>
    <p:sldLayoutId id="2147483814" r:id="rId10"/>
    <p:sldLayoutId id="2147483815" r:id="rId11"/>
  </p:sldLayoutIdLst>
  <p:timing>
    <p:tnLst>
      <p:par>
        <p:cTn id="1" dur="indefinite" restart="never" nodeType="tmRoot"/>
      </p:par>
    </p:tnLst>
  </p:timing>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timing>
    <p:tnLst>
      <p:par>
        <p:cTn id="1" dur="indefinite" restart="never" nodeType="tmRoot"/>
      </p:par>
    </p:tnLst>
  </p:timing>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4172975"/>
            <a:chExt cx="9144000" cy="438645"/>
          </a:xfrm>
        </p:grpSpPr>
        <p:cxnSp>
          <p:nvCxnSpPr>
            <p:cNvPr id="7" name="Straight Connector 6"/>
            <p:cNvCxnSpPr/>
            <p:nvPr/>
          </p:nvCxnSpPr>
          <p:spPr>
            <a:xfrm flipH="1">
              <a:off x="0" y="4172975"/>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044952" y="4173532"/>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4200140"/>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3"/>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5"/>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3" name="Group 12"/>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6419355"/>
            <a:ext cx="9144000" cy="438645"/>
            <a:chOff x="0" y="3956541"/>
            <a:chExt cx="9144000" cy="438645"/>
          </a:xfrm>
        </p:grpSpPr>
        <p:cxnSp>
          <p:nvCxnSpPr>
            <p:cNvPr id="7" name="Straight Connector 6"/>
            <p:cNvCxnSpPr/>
            <p:nvPr/>
          </p:nvCxnSpPr>
          <p:spPr>
            <a:xfrm>
              <a:off x="6099048" y="3956541"/>
              <a:ext cx="3044952"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0" y="3957098"/>
              <a:ext cx="6099048"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0" y="3983706"/>
              <a:ext cx="9144000"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p:cNvPicPr>
            <a:picLocks noChangeAspect="1"/>
          </p:cNvPicPr>
          <p:nvPr userDrawn="1"/>
        </p:nvPicPr>
        <p:blipFill>
          <a:blip r:embed="rId6"/>
          <a:stretch>
            <a:fillRect/>
          </a:stretch>
        </p:blipFill>
        <p:spPr>
          <a:xfrm>
            <a:off x="5391150" y="6584950"/>
            <a:ext cx="2933700" cy="127000"/>
          </a:xfrm>
          <a:prstGeom prst="rect">
            <a:avLst/>
          </a:prstGeom>
        </p:spPr>
      </p:pic>
      <p:sp>
        <p:nvSpPr>
          <p:cNvPr id="10" name="Slide Number Placeholder 1"/>
          <p:cNvSpPr>
            <a:spLocks noGrp="1"/>
          </p:cNvSpPr>
          <p:nvPr>
            <p:ph type="sldNum" sz="quarter" idx="4"/>
          </p:nvPr>
        </p:nvSpPr>
        <p:spPr>
          <a:xfrm>
            <a:off x="8546351"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grpSp>
        <p:nvGrpSpPr>
          <p:cNvPr id="14" name="Group 13"/>
          <p:cNvGrpSpPr/>
          <p:nvPr userDrawn="1"/>
        </p:nvGrpSpPr>
        <p:grpSpPr>
          <a:xfrm>
            <a:off x="0" y="0"/>
            <a:ext cx="9144000" cy="928827"/>
            <a:chOff x="0" y="2593782"/>
            <a:chExt cx="9144000" cy="928827"/>
          </a:xfrm>
        </p:grpSpPr>
        <p:cxnSp>
          <p:nvCxnSpPr>
            <p:cNvPr id="15" name="Straight Connector 14"/>
            <p:cNvCxnSpPr/>
            <p:nvPr/>
          </p:nvCxnSpPr>
          <p:spPr>
            <a:xfrm>
              <a:off x="6099048" y="2619904"/>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20461"/>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7" cstate="screen">
              <a:extLst>
                <a:ext uri="{28A0092B-C50C-407E-A947-70E740481C1C}">
                  <a14:useLocalDpi xmlns:a14="http://schemas.microsoft.com/office/drawing/2010/main"/>
                </a:ext>
              </a:extLst>
            </a:blip>
            <a:srcRect t="13018" r="68665"/>
            <a:stretch/>
          </p:blipFill>
          <p:spPr>
            <a:xfrm>
              <a:off x="8323018" y="2593782"/>
              <a:ext cx="588774" cy="928827"/>
            </a:xfrm>
            <a:prstGeom prst="rect">
              <a:avLst/>
            </a:prstGeom>
          </p:spPr>
        </p:pic>
      </p:gr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hyperlink" Target="http://pic.dhe.ibm.com/infocenter/esbsoa/wesbv7r5/index.jsp?topic=/com.ibm.wbpm.wid.bpel.doc/topics/cevnthnd.html"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hyperlink" Target="http://www.apsu.edu/files/human-resources/Job-Description-Template.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3.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8" Type="http://schemas.openxmlformats.org/officeDocument/2006/relationships/hyperlink" Target="http://www.teslamotors.com/blog" TargetMode="External"/><Relationship Id="rId3" Type="http://schemas.openxmlformats.org/officeDocument/2006/relationships/hyperlink" Target="http://www.portal.euromonitor.com.rap.ocls.ca/portal" TargetMode="External"/><Relationship Id="rId7" Type="http://schemas.openxmlformats.org/officeDocument/2006/relationships/hyperlink" Target="http://www.teslamotors.com/about" TargetMode="External"/><Relationship Id="rId2" Type="http://schemas.openxmlformats.org/officeDocument/2006/relationships/hyperlink" Target="http://www.boeing.com/company/" TargetMode="External"/><Relationship Id="rId1" Type="http://schemas.openxmlformats.org/officeDocument/2006/relationships/slideLayout" Target="../slideLayouts/slideLayout20.xml"/><Relationship Id="rId6" Type="http://schemas.openxmlformats.org/officeDocument/2006/relationships/hyperlink" Target="http://ir.teslamotors.com/secfiling.cfm?filingID=15645" TargetMode="External"/><Relationship Id="rId5" Type="http://schemas.openxmlformats.org/officeDocument/2006/relationships/hyperlink" Target="http://www.nasdaq.com/markets/crude-" TargetMode="External"/><Relationship Id="rId4" Type="http://schemas.openxmlformats.org/officeDocument/2006/relationships/hyperlink" Target="http://www.businessfinancenews.com/22742-tesla-" TargetMode="External"/><Relationship Id="rId9" Type="http://schemas.openxmlformats.org/officeDocument/2006/relationships/hyperlink" Target="http://my.teslamotors.com/forum/forums/tesl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p:txBody>
          <a:bodyPr/>
          <a:lstStyle/>
          <a:p>
            <a:r>
              <a:rPr lang="en-US" dirty="0" smtClean="0"/>
              <a:t>Paul Wojnicki, PhD</a:t>
            </a:r>
          </a:p>
          <a:p>
            <a:r>
              <a:rPr lang="en-US" dirty="0" smtClean="0"/>
              <a:t>SSE</a:t>
            </a:r>
          </a:p>
          <a:p>
            <a:r>
              <a:rPr lang="en-US" dirty="0" smtClean="0"/>
              <a:t>2018</a:t>
            </a:r>
            <a:endParaRPr lang="en-US" dirty="0"/>
          </a:p>
        </p:txBody>
      </p:sp>
      <p:sp>
        <p:nvSpPr>
          <p:cNvPr id="5" name="Text Placeholder 4"/>
          <p:cNvSpPr>
            <a:spLocks noGrp="1"/>
          </p:cNvSpPr>
          <p:nvPr>
            <p:ph type="body" sz="quarter" idx="15"/>
          </p:nvPr>
        </p:nvSpPr>
        <p:spPr/>
        <p:txBody>
          <a:bodyPr/>
          <a:lstStyle/>
          <a:p>
            <a:endParaRPr lang="en-US" i="0" dirty="0"/>
          </a:p>
        </p:txBody>
      </p:sp>
      <p:sp>
        <p:nvSpPr>
          <p:cNvPr id="2" name="Text Placeholder 1"/>
          <p:cNvSpPr>
            <a:spLocks noGrp="1"/>
          </p:cNvSpPr>
          <p:nvPr>
            <p:ph type="body" sz="quarter" idx="13"/>
          </p:nvPr>
        </p:nvSpPr>
        <p:spPr/>
        <p:txBody>
          <a:bodyPr/>
          <a:lstStyle/>
          <a:p>
            <a:r>
              <a:rPr lang="en-US" sz="3200" dirty="0" smtClean="0">
                <a:solidFill>
                  <a:srgbClr val="C00000"/>
                </a:solidFill>
              </a:rPr>
              <a:t>EM680</a:t>
            </a:r>
            <a:endParaRPr lang="en-US" sz="3200" dirty="0" smtClean="0">
              <a:solidFill>
                <a:srgbClr val="C00000"/>
              </a:solidFill>
            </a:endParaRPr>
          </a:p>
          <a:p>
            <a:r>
              <a:rPr lang="en-US" sz="3200" dirty="0" smtClean="0">
                <a:solidFill>
                  <a:srgbClr val="C00000"/>
                </a:solidFill>
              </a:rPr>
              <a:t>Organizations and Structure</a:t>
            </a:r>
            <a:endParaRPr lang="en-US" sz="3200" dirty="0">
              <a:solidFill>
                <a:srgbClr val="C00000"/>
              </a:solidFill>
            </a:endParaRPr>
          </a:p>
          <a:p>
            <a:endParaRPr lang="en-US" dirty="0"/>
          </a:p>
        </p:txBody>
      </p:sp>
      <p:sp>
        <p:nvSpPr>
          <p:cNvPr id="2059" name="Rectangle 11"/>
          <p:cNvSpPr>
            <a:spLocks noChangeArrowheads="1"/>
          </p:cNvSpPr>
          <p:nvPr/>
        </p:nvSpPr>
        <p:spPr bwMode="auto">
          <a:xfrm>
            <a:off x="914400" y="4343400"/>
            <a:ext cx="7467600" cy="914400"/>
          </a:xfrm>
          <a:prstGeom prst="rect">
            <a:avLst/>
          </a:prstGeom>
          <a:noFill/>
          <a:ln w="9525">
            <a:noFill/>
            <a:miter lim="800000"/>
            <a:headEnd/>
            <a:tailEnd/>
          </a:ln>
          <a:effectLst/>
        </p:spPr>
        <p:txBody>
          <a:bodyPr/>
          <a:lstStyle/>
          <a:p>
            <a:pPr>
              <a:lnSpc>
                <a:spcPct val="90000"/>
              </a:lnSpc>
              <a:defRPr/>
            </a:pPr>
            <a:endParaRPr lang="en-US" sz="1800" b="1" dirty="0">
              <a:effectLst>
                <a:outerShdw blurRad="38100" dist="38100" dir="2700000" algn="tl">
                  <a:srgbClr val="C0C0C0"/>
                </a:outerShdw>
              </a:effectLst>
              <a:latin typeface="Trebuchet MS" pitchFamily="34" charset="0"/>
              <a:ea typeface="+mn-ea"/>
              <a:cs typeface="+mn-cs"/>
            </a:endParaRPr>
          </a:p>
        </p:txBody>
      </p:sp>
    </p:spTree>
    <p:extLst>
      <p:ext uri="{BB962C8B-B14F-4D97-AF65-F5344CB8AC3E}">
        <p14:creationId xmlns:p14="http://schemas.microsoft.com/office/powerpoint/2010/main" val="1190560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3"/>
          <p:cNvGrpSpPr>
            <a:grpSpLocks/>
          </p:cNvGrpSpPr>
          <p:nvPr/>
        </p:nvGrpSpPr>
        <p:grpSpPr bwMode="auto">
          <a:xfrm>
            <a:off x="948315" y="1352550"/>
            <a:ext cx="7551737" cy="4440237"/>
            <a:chOff x="135" y="1108"/>
            <a:chExt cx="5429" cy="2968"/>
          </a:xfrm>
        </p:grpSpPr>
        <p:sp>
          <p:nvSpPr>
            <p:cNvPr id="13317" name="Rectangle 4"/>
            <p:cNvSpPr>
              <a:spLocks noChangeArrowheads="1"/>
            </p:cNvSpPr>
            <p:nvPr/>
          </p:nvSpPr>
          <p:spPr bwMode="auto">
            <a:xfrm>
              <a:off x="2164" y="1108"/>
              <a:ext cx="904" cy="328"/>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400" b="1">
                  <a:latin typeface="+mn-lt"/>
                </a:rPr>
                <a:t>Corporate</a:t>
              </a:r>
            </a:p>
          </p:txBody>
        </p:sp>
        <p:sp>
          <p:nvSpPr>
            <p:cNvPr id="13318" name="Rectangle 5"/>
            <p:cNvSpPr>
              <a:spLocks noChangeArrowheads="1"/>
            </p:cNvSpPr>
            <p:nvPr/>
          </p:nvSpPr>
          <p:spPr bwMode="auto">
            <a:xfrm>
              <a:off x="148" y="1732"/>
              <a:ext cx="760" cy="328"/>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200" b="1">
                  <a:latin typeface="+mn-lt"/>
                </a:rPr>
                <a:t>Marketing</a:t>
              </a:r>
            </a:p>
          </p:txBody>
        </p:sp>
        <p:sp>
          <p:nvSpPr>
            <p:cNvPr id="13319" name="Rectangle 6"/>
            <p:cNvSpPr>
              <a:spLocks noChangeArrowheads="1"/>
            </p:cNvSpPr>
            <p:nvPr/>
          </p:nvSpPr>
          <p:spPr bwMode="auto">
            <a:xfrm>
              <a:off x="1156" y="1732"/>
              <a:ext cx="760" cy="328"/>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200" b="1">
                  <a:latin typeface="+mn-lt"/>
                </a:rPr>
                <a:t>Finance</a:t>
              </a:r>
            </a:p>
          </p:txBody>
        </p:sp>
        <p:sp>
          <p:nvSpPr>
            <p:cNvPr id="13320" name="Rectangle 7"/>
            <p:cNvSpPr>
              <a:spLocks noChangeArrowheads="1"/>
            </p:cNvSpPr>
            <p:nvPr/>
          </p:nvSpPr>
          <p:spPr bwMode="auto">
            <a:xfrm>
              <a:off x="2164" y="1732"/>
              <a:ext cx="904" cy="328"/>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200" b="1">
                  <a:latin typeface="+mn-lt"/>
                </a:rPr>
                <a:t>Engineering</a:t>
              </a:r>
            </a:p>
          </p:txBody>
        </p:sp>
        <p:sp>
          <p:nvSpPr>
            <p:cNvPr id="13321" name="Rectangle 8"/>
            <p:cNvSpPr>
              <a:spLocks noChangeArrowheads="1"/>
            </p:cNvSpPr>
            <p:nvPr/>
          </p:nvSpPr>
          <p:spPr bwMode="auto">
            <a:xfrm>
              <a:off x="3364" y="1732"/>
              <a:ext cx="808" cy="328"/>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200" b="1">
                  <a:latin typeface="+mn-lt"/>
                </a:rPr>
                <a:t>Manufacturing</a:t>
              </a:r>
            </a:p>
          </p:txBody>
        </p:sp>
        <p:sp>
          <p:nvSpPr>
            <p:cNvPr id="13322" name="Rectangle 9"/>
            <p:cNvSpPr>
              <a:spLocks noChangeArrowheads="1"/>
            </p:cNvSpPr>
            <p:nvPr/>
          </p:nvSpPr>
          <p:spPr bwMode="auto">
            <a:xfrm>
              <a:off x="4420" y="1732"/>
              <a:ext cx="1144" cy="328"/>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200" b="1">
                  <a:latin typeface="+mn-lt"/>
                </a:rPr>
                <a:t>Human Resources</a:t>
              </a:r>
            </a:p>
          </p:txBody>
        </p:sp>
        <p:sp>
          <p:nvSpPr>
            <p:cNvPr id="13323" name="Rectangle 10"/>
            <p:cNvSpPr>
              <a:spLocks noChangeArrowheads="1"/>
            </p:cNvSpPr>
            <p:nvPr/>
          </p:nvSpPr>
          <p:spPr bwMode="auto">
            <a:xfrm>
              <a:off x="148" y="2308"/>
              <a:ext cx="331" cy="422"/>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000" b="1">
                  <a:latin typeface="+mn-lt"/>
                </a:rPr>
                <a:t>Dept.</a:t>
              </a:r>
            </a:p>
            <a:p>
              <a:pPr algn="ctr" eaLnBrk="1" hangingPunct="1">
                <a:defRPr/>
              </a:pPr>
              <a:r>
                <a:rPr lang="en-US" sz="1000" b="1">
                  <a:latin typeface="+mn-lt"/>
                </a:rPr>
                <a:t>1</a:t>
              </a:r>
            </a:p>
          </p:txBody>
        </p:sp>
        <p:sp>
          <p:nvSpPr>
            <p:cNvPr id="13324" name="Rectangle 11"/>
            <p:cNvSpPr>
              <a:spLocks noChangeArrowheads="1"/>
            </p:cNvSpPr>
            <p:nvPr/>
          </p:nvSpPr>
          <p:spPr bwMode="auto">
            <a:xfrm>
              <a:off x="580" y="2308"/>
              <a:ext cx="328" cy="422"/>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000" b="1">
                  <a:latin typeface="+mn-lt"/>
                </a:rPr>
                <a:t>Dept.</a:t>
              </a:r>
            </a:p>
            <a:p>
              <a:pPr algn="ctr" eaLnBrk="1" hangingPunct="1">
                <a:defRPr/>
              </a:pPr>
              <a:r>
                <a:rPr lang="en-US" sz="1000" b="1">
                  <a:latin typeface="+mn-lt"/>
                </a:rPr>
                <a:t>2</a:t>
              </a:r>
            </a:p>
          </p:txBody>
        </p:sp>
        <p:sp>
          <p:nvSpPr>
            <p:cNvPr id="13325" name="Rectangle 12"/>
            <p:cNvSpPr>
              <a:spLocks noChangeArrowheads="1"/>
            </p:cNvSpPr>
            <p:nvPr/>
          </p:nvSpPr>
          <p:spPr bwMode="auto">
            <a:xfrm>
              <a:off x="1156" y="2308"/>
              <a:ext cx="328" cy="422"/>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000" b="1">
                  <a:latin typeface="+mn-lt"/>
                </a:rPr>
                <a:t>Dept.</a:t>
              </a:r>
            </a:p>
            <a:p>
              <a:pPr algn="ctr" eaLnBrk="1" hangingPunct="1">
                <a:defRPr/>
              </a:pPr>
              <a:r>
                <a:rPr lang="en-US" sz="1000" b="1">
                  <a:latin typeface="+mn-lt"/>
                </a:rPr>
                <a:t>1</a:t>
              </a:r>
            </a:p>
          </p:txBody>
        </p:sp>
        <p:sp>
          <p:nvSpPr>
            <p:cNvPr id="13326" name="Rectangle 13"/>
            <p:cNvSpPr>
              <a:spLocks noChangeArrowheads="1"/>
            </p:cNvSpPr>
            <p:nvPr/>
          </p:nvSpPr>
          <p:spPr bwMode="auto">
            <a:xfrm>
              <a:off x="2164" y="2260"/>
              <a:ext cx="328" cy="418"/>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000" b="1">
                  <a:latin typeface="+mn-lt"/>
                </a:rPr>
                <a:t>Dept.</a:t>
              </a:r>
            </a:p>
            <a:p>
              <a:pPr algn="ctr" eaLnBrk="1" hangingPunct="1">
                <a:defRPr/>
              </a:pPr>
              <a:r>
                <a:rPr lang="en-US" sz="1000" b="1">
                  <a:latin typeface="+mn-lt"/>
                </a:rPr>
                <a:t>1</a:t>
              </a:r>
            </a:p>
          </p:txBody>
        </p:sp>
        <p:sp>
          <p:nvSpPr>
            <p:cNvPr id="13327" name="Rectangle 14"/>
            <p:cNvSpPr>
              <a:spLocks noChangeArrowheads="1"/>
            </p:cNvSpPr>
            <p:nvPr/>
          </p:nvSpPr>
          <p:spPr bwMode="auto">
            <a:xfrm>
              <a:off x="3316" y="2260"/>
              <a:ext cx="330" cy="418"/>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000" b="1">
                  <a:latin typeface="+mn-lt"/>
                </a:rPr>
                <a:t>Dept.</a:t>
              </a:r>
            </a:p>
            <a:p>
              <a:pPr algn="ctr" eaLnBrk="1" hangingPunct="1">
                <a:defRPr/>
              </a:pPr>
              <a:r>
                <a:rPr lang="en-US" sz="1000" b="1">
                  <a:latin typeface="+mn-lt"/>
                </a:rPr>
                <a:t>1</a:t>
              </a:r>
            </a:p>
          </p:txBody>
        </p:sp>
        <p:sp>
          <p:nvSpPr>
            <p:cNvPr id="13328" name="Rectangle 15"/>
            <p:cNvSpPr>
              <a:spLocks noChangeArrowheads="1"/>
            </p:cNvSpPr>
            <p:nvPr/>
          </p:nvSpPr>
          <p:spPr bwMode="auto">
            <a:xfrm>
              <a:off x="4564" y="2260"/>
              <a:ext cx="328" cy="418"/>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000" b="1">
                  <a:latin typeface="+mn-lt"/>
                </a:rPr>
                <a:t>Dept.</a:t>
              </a:r>
            </a:p>
            <a:p>
              <a:pPr algn="ctr" eaLnBrk="1" hangingPunct="1">
                <a:defRPr/>
              </a:pPr>
              <a:r>
                <a:rPr lang="en-US" sz="1000" b="1">
                  <a:latin typeface="+mn-lt"/>
                </a:rPr>
                <a:t>1</a:t>
              </a:r>
            </a:p>
          </p:txBody>
        </p:sp>
        <p:sp>
          <p:nvSpPr>
            <p:cNvPr id="13329" name="Rectangle 16"/>
            <p:cNvSpPr>
              <a:spLocks noChangeArrowheads="1"/>
            </p:cNvSpPr>
            <p:nvPr/>
          </p:nvSpPr>
          <p:spPr bwMode="auto">
            <a:xfrm>
              <a:off x="1588" y="2308"/>
              <a:ext cx="329" cy="422"/>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000" b="1">
                  <a:latin typeface="+mn-lt"/>
                </a:rPr>
                <a:t>Dept.</a:t>
              </a:r>
            </a:p>
            <a:p>
              <a:pPr algn="ctr" eaLnBrk="1" hangingPunct="1">
                <a:defRPr/>
              </a:pPr>
              <a:r>
                <a:rPr lang="en-US" sz="1000" b="1">
                  <a:latin typeface="+mn-lt"/>
                </a:rPr>
                <a:t>2</a:t>
              </a:r>
            </a:p>
          </p:txBody>
        </p:sp>
        <p:sp>
          <p:nvSpPr>
            <p:cNvPr id="13330" name="Rectangle 17"/>
            <p:cNvSpPr>
              <a:spLocks noChangeArrowheads="1"/>
            </p:cNvSpPr>
            <p:nvPr/>
          </p:nvSpPr>
          <p:spPr bwMode="auto">
            <a:xfrm>
              <a:off x="2691" y="2260"/>
              <a:ext cx="329" cy="418"/>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000" b="1">
                  <a:latin typeface="+mn-lt"/>
                </a:rPr>
                <a:t>Dept.</a:t>
              </a:r>
            </a:p>
            <a:p>
              <a:pPr algn="ctr" eaLnBrk="1" hangingPunct="1">
                <a:defRPr/>
              </a:pPr>
              <a:r>
                <a:rPr lang="en-US" sz="1000" b="1">
                  <a:latin typeface="+mn-lt"/>
                </a:rPr>
                <a:t>2</a:t>
              </a:r>
            </a:p>
          </p:txBody>
        </p:sp>
        <p:sp>
          <p:nvSpPr>
            <p:cNvPr id="13331" name="Rectangle 18"/>
            <p:cNvSpPr>
              <a:spLocks noChangeArrowheads="1"/>
            </p:cNvSpPr>
            <p:nvPr/>
          </p:nvSpPr>
          <p:spPr bwMode="auto">
            <a:xfrm>
              <a:off x="3796" y="2260"/>
              <a:ext cx="328" cy="418"/>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000" b="1">
                  <a:latin typeface="+mn-lt"/>
                </a:rPr>
                <a:t>Dept.</a:t>
              </a:r>
            </a:p>
            <a:p>
              <a:pPr algn="ctr" eaLnBrk="1" hangingPunct="1">
                <a:defRPr/>
              </a:pPr>
              <a:r>
                <a:rPr lang="en-US" sz="1000" b="1">
                  <a:latin typeface="+mn-lt"/>
                </a:rPr>
                <a:t>2</a:t>
              </a:r>
            </a:p>
          </p:txBody>
        </p:sp>
        <p:sp>
          <p:nvSpPr>
            <p:cNvPr id="13332" name="Rectangle 19"/>
            <p:cNvSpPr>
              <a:spLocks noChangeArrowheads="1"/>
            </p:cNvSpPr>
            <p:nvPr/>
          </p:nvSpPr>
          <p:spPr bwMode="auto">
            <a:xfrm>
              <a:off x="5044" y="2260"/>
              <a:ext cx="331" cy="418"/>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000" b="1">
                  <a:latin typeface="+mn-lt"/>
                </a:rPr>
                <a:t>Dept.</a:t>
              </a:r>
            </a:p>
            <a:p>
              <a:pPr algn="ctr" eaLnBrk="1" hangingPunct="1">
                <a:defRPr/>
              </a:pPr>
              <a:r>
                <a:rPr lang="en-US" sz="1000" b="1">
                  <a:latin typeface="+mn-lt"/>
                </a:rPr>
                <a:t>2</a:t>
              </a:r>
            </a:p>
          </p:txBody>
        </p:sp>
        <p:sp>
          <p:nvSpPr>
            <p:cNvPr id="13333" name="Rectangle 20"/>
            <p:cNvSpPr>
              <a:spLocks noChangeArrowheads="1"/>
            </p:cNvSpPr>
            <p:nvPr/>
          </p:nvSpPr>
          <p:spPr bwMode="auto">
            <a:xfrm>
              <a:off x="1732" y="2932"/>
              <a:ext cx="330" cy="423"/>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000" b="1">
                  <a:latin typeface="+mn-lt"/>
                </a:rPr>
                <a:t>Sec.</a:t>
              </a:r>
            </a:p>
            <a:p>
              <a:pPr algn="ctr" eaLnBrk="1" hangingPunct="1">
                <a:defRPr/>
              </a:pPr>
              <a:r>
                <a:rPr lang="en-US" sz="1000" b="1">
                  <a:latin typeface="+mn-lt"/>
                </a:rPr>
                <a:t>1</a:t>
              </a:r>
            </a:p>
          </p:txBody>
        </p:sp>
        <p:sp>
          <p:nvSpPr>
            <p:cNvPr id="13334" name="Rectangle 21"/>
            <p:cNvSpPr>
              <a:spLocks noChangeArrowheads="1"/>
            </p:cNvSpPr>
            <p:nvPr/>
          </p:nvSpPr>
          <p:spPr bwMode="auto">
            <a:xfrm>
              <a:off x="2691" y="2932"/>
              <a:ext cx="329" cy="423"/>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000" b="1">
                  <a:latin typeface="+mn-lt"/>
                </a:rPr>
                <a:t>Sec.</a:t>
              </a:r>
            </a:p>
            <a:p>
              <a:pPr algn="ctr" eaLnBrk="1" hangingPunct="1">
                <a:defRPr/>
              </a:pPr>
              <a:r>
                <a:rPr lang="en-US" sz="1000" b="1">
                  <a:latin typeface="+mn-lt"/>
                </a:rPr>
                <a:t>2</a:t>
              </a:r>
            </a:p>
          </p:txBody>
        </p:sp>
        <p:sp>
          <p:nvSpPr>
            <p:cNvPr id="13335" name="Rectangle 22"/>
            <p:cNvSpPr>
              <a:spLocks noChangeArrowheads="1"/>
            </p:cNvSpPr>
            <p:nvPr/>
          </p:nvSpPr>
          <p:spPr bwMode="auto">
            <a:xfrm>
              <a:off x="3652" y="2932"/>
              <a:ext cx="328" cy="423"/>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000" b="1">
                  <a:latin typeface="+mn-lt"/>
                </a:rPr>
                <a:t>Sec.</a:t>
              </a:r>
            </a:p>
            <a:p>
              <a:pPr algn="ctr" eaLnBrk="1" hangingPunct="1">
                <a:defRPr/>
              </a:pPr>
              <a:r>
                <a:rPr lang="en-US" sz="1000" b="1">
                  <a:latin typeface="+mn-lt"/>
                </a:rPr>
                <a:t>3</a:t>
              </a:r>
            </a:p>
          </p:txBody>
        </p:sp>
        <p:sp>
          <p:nvSpPr>
            <p:cNvPr id="13336" name="Rectangle 23"/>
            <p:cNvSpPr>
              <a:spLocks noChangeArrowheads="1"/>
            </p:cNvSpPr>
            <p:nvPr/>
          </p:nvSpPr>
          <p:spPr bwMode="auto">
            <a:xfrm>
              <a:off x="1492" y="3652"/>
              <a:ext cx="328" cy="424"/>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000" b="1">
                  <a:latin typeface="+mn-lt"/>
                </a:rPr>
                <a:t>Sub.</a:t>
              </a:r>
            </a:p>
            <a:p>
              <a:pPr algn="ctr" eaLnBrk="1" hangingPunct="1">
                <a:defRPr/>
              </a:pPr>
              <a:r>
                <a:rPr lang="en-US" sz="1000" b="1">
                  <a:latin typeface="+mn-lt"/>
                </a:rPr>
                <a:t>1</a:t>
              </a:r>
            </a:p>
          </p:txBody>
        </p:sp>
        <p:sp>
          <p:nvSpPr>
            <p:cNvPr id="13337" name="Rectangle 24"/>
            <p:cNvSpPr>
              <a:spLocks noChangeArrowheads="1"/>
            </p:cNvSpPr>
            <p:nvPr/>
          </p:nvSpPr>
          <p:spPr bwMode="auto">
            <a:xfrm>
              <a:off x="1875" y="3652"/>
              <a:ext cx="329" cy="424"/>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000" b="1">
                  <a:latin typeface="+mn-lt"/>
                </a:rPr>
                <a:t>Sub.</a:t>
              </a:r>
            </a:p>
            <a:p>
              <a:pPr algn="ctr" eaLnBrk="1" hangingPunct="1">
                <a:defRPr/>
              </a:pPr>
              <a:r>
                <a:rPr lang="en-US" sz="1000" b="1">
                  <a:latin typeface="+mn-lt"/>
                </a:rPr>
                <a:t>2</a:t>
              </a:r>
            </a:p>
          </p:txBody>
        </p:sp>
        <p:sp>
          <p:nvSpPr>
            <p:cNvPr id="13338" name="Rectangle 25"/>
            <p:cNvSpPr>
              <a:spLocks noChangeArrowheads="1"/>
            </p:cNvSpPr>
            <p:nvPr/>
          </p:nvSpPr>
          <p:spPr bwMode="auto">
            <a:xfrm>
              <a:off x="2308" y="3652"/>
              <a:ext cx="328" cy="424"/>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000" b="1">
                  <a:latin typeface="+mn-lt"/>
                </a:rPr>
                <a:t>Sub.</a:t>
              </a:r>
            </a:p>
            <a:p>
              <a:pPr algn="ctr" eaLnBrk="1" hangingPunct="1">
                <a:defRPr/>
              </a:pPr>
              <a:r>
                <a:rPr lang="en-US" sz="1000" b="1">
                  <a:latin typeface="+mn-lt"/>
                </a:rPr>
                <a:t>1</a:t>
              </a:r>
            </a:p>
          </p:txBody>
        </p:sp>
        <p:sp>
          <p:nvSpPr>
            <p:cNvPr id="13339" name="Rectangle 26"/>
            <p:cNvSpPr>
              <a:spLocks noChangeArrowheads="1"/>
            </p:cNvSpPr>
            <p:nvPr/>
          </p:nvSpPr>
          <p:spPr bwMode="auto">
            <a:xfrm>
              <a:off x="2691" y="3652"/>
              <a:ext cx="329" cy="424"/>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000" b="1">
                  <a:latin typeface="+mn-lt"/>
                </a:rPr>
                <a:t>Sub.</a:t>
              </a:r>
            </a:p>
            <a:p>
              <a:pPr algn="ctr" eaLnBrk="1" hangingPunct="1">
                <a:defRPr/>
              </a:pPr>
              <a:r>
                <a:rPr lang="en-US" sz="1000" b="1">
                  <a:latin typeface="+mn-lt"/>
                </a:rPr>
                <a:t>2</a:t>
              </a:r>
            </a:p>
          </p:txBody>
        </p:sp>
        <p:sp>
          <p:nvSpPr>
            <p:cNvPr id="13340" name="Rectangle 27"/>
            <p:cNvSpPr>
              <a:spLocks noChangeArrowheads="1"/>
            </p:cNvSpPr>
            <p:nvPr/>
          </p:nvSpPr>
          <p:spPr bwMode="auto">
            <a:xfrm>
              <a:off x="3076" y="3652"/>
              <a:ext cx="328" cy="424"/>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000" b="1">
                  <a:latin typeface="+mn-lt"/>
                </a:rPr>
                <a:t>Sub.</a:t>
              </a:r>
            </a:p>
            <a:p>
              <a:pPr algn="ctr" eaLnBrk="1" hangingPunct="1">
                <a:defRPr/>
              </a:pPr>
              <a:r>
                <a:rPr lang="en-US" sz="1000" b="1">
                  <a:latin typeface="+mn-lt"/>
                </a:rPr>
                <a:t>3</a:t>
              </a:r>
            </a:p>
          </p:txBody>
        </p:sp>
        <p:sp>
          <p:nvSpPr>
            <p:cNvPr id="13341" name="Rectangle 28"/>
            <p:cNvSpPr>
              <a:spLocks noChangeArrowheads="1"/>
            </p:cNvSpPr>
            <p:nvPr/>
          </p:nvSpPr>
          <p:spPr bwMode="auto">
            <a:xfrm>
              <a:off x="3507" y="3652"/>
              <a:ext cx="329" cy="424"/>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000" b="1">
                  <a:latin typeface="+mn-lt"/>
                </a:rPr>
                <a:t>Sub.</a:t>
              </a:r>
            </a:p>
            <a:p>
              <a:pPr algn="ctr" eaLnBrk="1" hangingPunct="1">
                <a:defRPr/>
              </a:pPr>
              <a:r>
                <a:rPr lang="en-US" sz="1000" b="1">
                  <a:latin typeface="+mn-lt"/>
                </a:rPr>
                <a:t>1</a:t>
              </a:r>
            </a:p>
          </p:txBody>
        </p:sp>
        <p:sp>
          <p:nvSpPr>
            <p:cNvPr id="13342" name="Rectangle 29"/>
            <p:cNvSpPr>
              <a:spLocks noChangeArrowheads="1"/>
            </p:cNvSpPr>
            <p:nvPr/>
          </p:nvSpPr>
          <p:spPr bwMode="auto">
            <a:xfrm>
              <a:off x="3892" y="3652"/>
              <a:ext cx="328" cy="424"/>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000" b="1" dirty="0">
                  <a:latin typeface="+mn-lt"/>
                </a:rPr>
                <a:t>Sub.</a:t>
              </a:r>
            </a:p>
            <a:p>
              <a:pPr algn="ctr" eaLnBrk="1" hangingPunct="1">
                <a:defRPr/>
              </a:pPr>
              <a:r>
                <a:rPr lang="en-US" sz="1000" b="1" dirty="0">
                  <a:latin typeface="+mn-lt"/>
                </a:rPr>
                <a:t>2</a:t>
              </a:r>
            </a:p>
          </p:txBody>
        </p:sp>
        <p:sp>
          <p:nvSpPr>
            <p:cNvPr id="13343" name="Line 30"/>
            <p:cNvSpPr>
              <a:spLocks noChangeShapeType="1"/>
            </p:cNvSpPr>
            <p:nvPr/>
          </p:nvSpPr>
          <p:spPr bwMode="auto">
            <a:xfrm>
              <a:off x="2592" y="1444"/>
              <a:ext cx="0" cy="28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44" name="Line 31"/>
            <p:cNvSpPr>
              <a:spLocks noChangeShapeType="1"/>
            </p:cNvSpPr>
            <p:nvPr/>
          </p:nvSpPr>
          <p:spPr bwMode="auto">
            <a:xfrm flipH="1">
              <a:off x="480" y="1584"/>
              <a:ext cx="2112"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45" name="Line 32"/>
            <p:cNvSpPr>
              <a:spLocks noChangeShapeType="1"/>
            </p:cNvSpPr>
            <p:nvPr/>
          </p:nvSpPr>
          <p:spPr bwMode="auto">
            <a:xfrm>
              <a:off x="480" y="1588"/>
              <a:ext cx="0" cy="137"/>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46" name="Line 33"/>
            <p:cNvSpPr>
              <a:spLocks noChangeShapeType="1"/>
            </p:cNvSpPr>
            <p:nvPr/>
          </p:nvSpPr>
          <p:spPr bwMode="auto">
            <a:xfrm>
              <a:off x="1536" y="1588"/>
              <a:ext cx="0" cy="137"/>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47" name="Line 34"/>
            <p:cNvSpPr>
              <a:spLocks noChangeShapeType="1"/>
            </p:cNvSpPr>
            <p:nvPr/>
          </p:nvSpPr>
          <p:spPr bwMode="auto">
            <a:xfrm>
              <a:off x="2596" y="1584"/>
              <a:ext cx="2392"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48" name="Line 35"/>
            <p:cNvSpPr>
              <a:spLocks noChangeShapeType="1"/>
            </p:cNvSpPr>
            <p:nvPr/>
          </p:nvSpPr>
          <p:spPr bwMode="auto">
            <a:xfrm>
              <a:off x="4992" y="1588"/>
              <a:ext cx="0" cy="137"/>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49" name="Line 36"/>
            <p:cNvSpPr>
              <a:spLocks noChangeShapeType="1"/>
            </p:cNvSpPr>
            <p:nvPr/>
          </p:nvSpPr>
          <p:spPr bwMode="auto">
            <a:xfrm>
              <a:off x="3792" y="1588"/>
              <a:ext cx="0" cy="137"/>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50" name="Line 37"/>
            <p:cNvSpPr>
              <a:spLocks noChangeShapeType="1"/>
            </p:cNvSpPr>
            <p:nvPr/>
          </p:nvSpPr>
          <p:spPr bwMode="auto">
            <a:xfrm>
              <a:off x="528" y="2068"/>
              <a:ext cx="0" cy="88"/>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51" name="Line 38"/>
            <p:cNvSpPr>
              <a:spLocks noChangeShapeType="1"/>
            </p:cNvSpPr>
            <p:nvPr/>
          </p:nvSpPr>
          <p:spPr bwMode="auto">
            <a:xfrm flipH="1">
              <a:off x="336" y="2160"/>
              <a:ext cx="192"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52" name="Line 39"/>
            <p:cNvSpPr>
              <a:spLocks noChangeShapeType="1"/>
            </p:cNvSpPr>
            <p:nvPr/>
          </p:nvSpPr>
          <p:spPr bwMode="auto">
            <a:xfrm>
              <a:off x="336" y="2164"/>
              <a:ext cx="0" cy="136"/>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53" name="Line 40"/>
            <p:cNvSpPr>
              <a:spLocks noChangeShapeType="1"/>
            </p:cNvSpPr>
            <p:nvPr/>
          </p:nvSpPr>
          <p:spPr bwMode="auto">
            <a:xfrm>
              <a:off x="532" y="2160"/>
              <a:ext cx="232"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54" name="Line 41"/>
            <p:cNvSpPr>
              <a:spLocks noChangeShapeType="1"/>
            </p:cNvSpPr>
            <p:nvPr/>
          </p:nvSpPr>
          <p:spPr bwMode="auto">
            <a:xfrm>
              <a:off x="768" y="2164"/>
              <a:ext cx="0" cy="136"/>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55" name="Line 42"/>
            <p:cNvSpPr>
              <a:spLocks noChangeShapeType="1"/>
            </p:cNvSpPr>
            <p:nvPr/>
          </p:nvSpPr>
          <p:spPr bwMode="auto">
            <a:xfrm>
              <a:off x="1536" y="2068"/>
              <a:ext cx="0" cy="88"/>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56" name="Line 43"/>
            <p:cNvSpPr>
              <a:spLocks noChangeShapeType="1"/>
            </p:cNvSpPr>
            <p:nvPr/>
          </p:nvSpPr>
          <p:spPr bwMode="auto">
            <a:xfrm flipH="1">
              <a:off x="1296" y="2160"/>
              <a:ext cx="241"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57" name="Line 44"/>
            <p:cNvSpPr>
              <a:spLocks noChangeShapeType="1"/>
            </p:cNvSpPr>
            <p:nvPr/>
          </p:nvSpPr>
          <p:spPr bwMode="auto">
            <a:xfrm>
              <a:off x="1296" y="2164"/>
              <a:ext cx="0" cy="136"/>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58" name="Line 45"/>
            <p:cNvSpPr>
              <a:spLocks noChangeShapeType="1"/>
            </p:cNvSpPr>
            <p:nvPr/>
          </p:nvSpPr>
          <p:spPr bwMode="auto">
            <a:xfrm>
              <a:off x="1540" y="2160"/>
              <a:ext cx="232"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59" name="Line 46"/>
            <p:cNvSpPr>
              <a:spLocks noChangeShapeType="1"/>
            </p:cNvSpPr>
            <p:nvPr/>
          </p:nvSpPr>
          <p:spPr bwMode="auto">
            <a:xfrm>
              <a:off x="1776" y="2164"/>
              <a:ext cx="0" cy="136"/>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60" name="Line 47"/>
            <p:cNvSpPr>
              <a:spLocks noChangeShapeType="1"/>
            </p:cNvSpPr>
            <p:nvPr/>
          </p:nvSpPr>
          <p:spPr bwMode="auto">
            <a:xfrm>
              <a:off x="2592" y="2068"/>
              <a:ext cx="0" cy="88"/>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61" name="Line 48"/>
            <p:cNvSpPr>
              <a:spLocks noChangeShapeType="1"/>
            </p:cNvSpPr>
            <p:nvPr/>
          </p:nvSpPr>
          <p:spPr bwMode="auto">
            <a:xfrm flipH="1">
              <a:off x="2305" y="2160"/>
              <a:ext cx="291"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62" name="Line 49"/>
            <p:cNvSpPr>
              <a:spLocks noChangeShapeType="1"/>
            </p:cNvSpPr>
            <p:nvPr/>
          </p:nvSpPr>
          <p:spPr bwMode="auto">
            <a:xfrm>
              <a:off x="2305" y="2164"/>
              <a:ext cx="0" cy="88"/>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63" name="Line 50"/>
            <p:cNvSpPr>
              <a:spLocks noChangeShapeType="1"/>
            </p:cNvSpPr>
            <p:nvPr/>
          </p:nvSpPr>
          <p:spPr bwMode="auto">
            <a:xfrm>
              <a:off x="2596" y="2160"/>
              <a:ext cx="234"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64" name="Line 51"/>
            <p:cNvSpPr>
              <a:spLocks noChangeShapeType="1"/>
            </p:cNvSpPr>
            <p:nvPr/>
          </p:nvSpPr>
          <p:spPr bwMode="auto">
            <a:xfrm>
              <a:off x="2832" y="2164"/>
              <a:ext cx="0" cy="88"/>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65" name="Line 52"/>
            <p:cNvSpPr>
              <a:spLocks noChangeShapeType="1"/>
            </p:cNvSpPr>
            <p:nvPr/>
          </p:nvSpPr>
          <p:spPr bwMode="auto">
            <a:xfrm>
              <a:off x="3744" y="2068"/>
              <a:ext cx="0" cy="88"/>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66" name="Line 53"/>
            <p:cNvSpPr>
              <a:spLocks noChangeShapeType="1"/>
            </p:cNvSpPr>
            <p:nvPr/>
          </p:nvSpPr>
          <p:spPr bwMode="auto">
            <a:xfrm flipH="1">
              <a:off x="3456" y="2160"/>
              <a:ext cx="288"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67" name="Line 54"/>
            <p:cNvSpPr>
              <a:spLocks noChangeShapeType="1"/>
            </p:cNvSpPr>
            <p:nvPr/>
          </p:nvSpPr>
          <p:spPr bwMode="auto">
            <a:xfrm>
              <a:off x="3456" y="2164"/>
              <a:ext cx="0" cy="88"/>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68" name="Line 55"/>
            <p:cNvSpPr>
              <a:spLocks noChangeShapeType="1"/>
            </p:cNvSpPr>
            <p:nvPr/>
          </p:nvSpPr>
          <p:spPr bwMode="auto">
            <a:xfrm>
              <a:off x="3748" y="2160"/>
              <a:ext cx="184"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69" name="Line 56"/>
            <p:cNvSpPr>
              <a:spLocks noChangeShapeType="1"/>
            </p:cNvSpPr>
            <p:nvPr/>
          </p:nvSpPr>
          <p:spPr bwMode="auto">
            <a:xfrm>
              <a:off x="3937" y="2164"/>
              <a:ext cx="0" cy="88"/>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70" name="Line 57"/>
            <p:cNvSpPr>
              <a:spLocks noChangeShapeType="1"/>
            </p:cNvSpPr>
            <p:nvPr/>
          </p:nvSpPr>
          <p:spPr bwMode="auto">
            <a:xfrm>
              <a:off x="4992" y="2068"/>
              <a:ext cx="0" cy="88"/>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71" name="Line 58"/>
            <p:cNvSpPr>
              <a:spLocks noChangeShapeType="1"/>
            </p:cNvSpPr>
            <p:nvPr/>
          </p:nvSpPr>
          <p:spPr bwMode="auto">
            <a:xfrm flipH="1">
              <a:off x="4753" y="2160"/>
              <a:ext cx="242"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72" name="Line 59"/>
            <p:cNvSpPr>
              <a:spLocks noChangeShapeType="1"/>
            </p:cNvSpPr>
            <p:nvPr/>
          </p:nvSpPr>
          <p:spPr bwMode="auto">
            <a:xfrm>
              <a:off x="4753" y="2164"/>
              <a:ext cx="0" cy="88"/>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73" name="Line 60"/>
            <p:cNvSpPr>
              <a:spLocks noChangeShapeType="1"/>
            </p:cNvSpPr>
            <p:nvPr/>
          </p:nvSpPr>
          <p:spPr bwMode="auto">
            <a:xfrm>
              <a:off x="4996" y="2160"/>
              <a:ext cx="233"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74" name="Line 61"/>
            <p:cNvSpPr>
              <a:spLocks noChangeShapeType="1"/>
            </p:cNvSpPr>
            <p:nvPr/>
          </p:nvSpPr>
          <p:spPr bwMode="auto">
            <a:xfrm>
              <a:off x="5232" y="2164"/>
              <a:ext cx="0" cy="88"/>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75" name="Line 62"/>
            <p:cNvSpPr>
              <a:spLocks noChangeShapeType="1"/>
            </p:cNvSpPr>
            <p:nvPr/>
          </p:nvSpPr>
          <p:spPr bwMode="auto">
            <a:xfrm>
              <a:off x="2832" y="2692"/>
              <a:ext cx="0" cy="229"/>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76" name="Line 63"/>
            <p:cNvSpPr>
              <a:spLocks noChangeShapeType="1"/>
            </p:cNvSpPr>
            <p:nvPr/>
          </p:nvSpPr>
          <p:spPr bwMode="auto">
            <a:xfrm flipH="1">
              <a:off x="1920" y="2832"/>
              <a:ext cx="912"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77" name="Line 64"/>
            <p:cNvSpPr>
              <a:spLocks noChangeShapeType="1"/>
            </p:cNvSpPr>
            <p:nvPr/>
          </p:nvSpPr>
          <p:spPr bwMode="auto">
            <a:xfrm>
              <a:off x="1920" y="2836"/>
              <a:ext cx="0" cy="88"/>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78" name="Line 65"/>
            <p:cNvSpPr>
              <a:spLocks noChangeShapeType="1"/>
            </p:cNvSpPr>
            <p:nvPr/>
          </p:nvSpPr>
          <p:spPr bwMode="auto">
            <a:xfrm>
              <a:off x="2836" y="2832"/>
              <a:ext cx="1000"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79" name="Line 66"/>
            <p:cNvSpPr>
              <a:spLocks noChangeShapeType="1"/>
            </p:cNvSpPr>
            <p:nvPr/>
          </p:nvSpPr>
          <p:spPr bwMode="auto">
            <a:xfrm>
              <a:off x="3840" y="2836"/>
              <a:ext cx="0" cy="88"/>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80" name="Line 67"/>
            <p:cNvSpPr>
              <a:spLocks noChangeShapeType="1"/>
            </p:cNvSpPr>
            <p:nvPr/>
          </p:nvSpPr>
          <p:spPr bwMode="auto">
            <a:xfrm>
              <a:off x="2832" y="3364"/>
              <a:ext cx="0" cy="28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81" name="Line 68"/>
            <p:cNvSpPr>
              <a:spLocks noChangeShapeType="1"/>
            </p:cNvSpPr>
            <p:nvPr/>
          </p:nvSpPr>
          <p:spPr bwMode="auto">
            <a:xfrm>
              <a:off x="1680" y="3508"/>
              <a:ext cx="0" cy="136"/>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82" name="Line 69"/>
            <p:cNvSpPr>
              <a:spLocks noChangeShapeType="1"/>
            </p:cNvSpPr>
            <p:nvPr/>
          </p:nvSpPr>
          <p:spPr bwMode="auto">
            <a:xfrm>
              <a:off x="2016" y="3508"/>
              <a:ext cx="0" cy="136"/>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83" name="Line 70"/>
            <p:cNvSpPr>
              <a:spLocks noChangeShapeType="1"/>
            </p:cNvSpPr>
            <p:nvPr/>
          </p:nvSpPr>
          <p:spPr bwMode="auto">
            <a:xfrm>
              <a:off x="2448" y="3508"/>
              <a:ext cx="0" cy="136"/>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84" name="Line 71"/>
            <p:cNvSpPr>
              <a:spLocks noChangeShapeType="1"/>
            </p:cNvSpPr>
            <p:nvPr/>
          </p:nvSpPr>
          <p:spPr bwMode="auto">
            <a:xfrm>
              <a:off x="4080" y="3508"/>
              <a:ext cx="0" cy="136"/>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85" name="Line 72"/>
            <p:cNvSpPr>
              <a:spLocks noChangeShapeType="1"/>
            </p:cNvSpPr>
            <p:nvPr/>
          </p:nvSpPr>
          <p:spPr bwMode="auto">
            <a:xfrm>
              <a:off x="3696" y="3508"/>
              <a:ext cx="0" cy="136"/>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86" name="Line 73"/>
            <p:cNvSpPr>
              <a:spLocks noChangeShapeType="1"/>
            </p:cNvSpPr>
            <p:nvPr/>
          </p:nvSpPr>
          <p:spPr bwMode="auto">
            <a:xfrm>
              <a:off x="3264" y="3508"/>
              <a:ext cx="0" cy="136"/>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87" name="Line 74"/>
            <p:cNvSpPr>
              <a:spLocks noChangeShapeType="1"/>
            </p:cNvSpPr>
            <p:nvPr/>
          </p:nvSpPr>
          <p:spPr bwMode="auto">
            <a:xfrm>
              <a:off x="1684" y="3504"/>
              <a:ext cx="330"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88" name="Line 75"/>
            <p:cNvSpPr>
              <a:spLocks noChangeShapeType="1"/>
            </p:cNvSpPr>
            <p:nvPr/>
          </p:nvSpPr>
          <p:spPr bwMode="auto">
            <a:xfrm flipV="1">
              <a:off x="1872" y="3360"/>
              <a:ext cx="0" cy="144"/>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89" name="Line 76"/>
            <p:cNvSpPr>
              <a:spLocks noChangeShapeType="1"/>
            </p:cNvSpPr>
            <p:nvPr/>
          </p:nvSpPr>
          <p:spPr bwMode="auto">
            <a:xfrm>
              <a:off x="2452" y="3504"/>
              <a:ext cx="378"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90" name="Line 77"/>
            <p:cNvSpPr>
              <a:spLocks noChangeShapeType="1"/>
            </p:cNvSpPr>
            <p:nvPr/>
          </p:nvSpPr>
          <p:spPr bwMode="auto">
            <a:xfrm>
              <a:off x="2836" y="3504"/>
              <a:ext cx="421"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91" name="Line 78"/>
            <p:cNvSpPr>
              <a:spLocks noChangeShapeType="1"/>
            </p:cNvSpPr>
            <p:nvPr/>
          </p:nvSpPr>
          <p:spPr bwMode="auto">
            <a:xfrm>
              <a:off x="3700" y="3504"/>
              <a:ext cx="373"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92" name="Line 79"/>
            <p:cNvSpPr>
              <a:spLocks noChangeShapeType="1"/>
            </p:cNvSpPr>
            <p:nvPr/>
          </p:nvSpPr>
          <p:spPr bwMode="auto">
            <a:xfrm flipV="1">
              <a:off x="3887" y="3360"/>
              <a:ext cx="0" cy="144"/>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3393" name="Rectangle 80"/>
            <p:cNvSpPr>
              <a:spLocks noChangeArrowheads="1"/>
            </p:cNvSpPr>
            <p:nvPr/>
          </p:nvSpPr>
          <p:spPr bwMode="auto">
            <a:xfrm>
              <a:off x="135" y="3020"/>
              <a:ext cx="1496" cy="162"/>
            </a:xfrm>
            <a:prstGeom prst="rect">
              <a:avLst/>
            </a:prstGeom>
            <a:noFill/>
            <a:ln>
              <a:noFill/>
            </a:ln>
            <a:extLst/>
          </p:spPr>
          <p:txBody>
            <a:bodyPr lIns="90487" tIns="44450" rIns="90487" bIns="44450">
              <a:spAutoFit/>
            </a:bodyPr>
            <a:lstStyle/>
            <a:p>
              <a:pPr eaLnBrk="1" hangingPunct="1">
                <a:defRPr/>
              </a:pPr>
              <a:r>
                <a:rPr lang="en-US" sz="1000" b="1" dirty="0">
                  <a:latin typeface="+mn-lt"/>
                </a:rPr>
                <a:t>Functional Responsibility</a:t>
              </a:r>
            </a:p>
          </p:txBody>
        </p:sp>
      </p:grpSp>
      <p:sp>
        <p:nvSpPr>
          <p:cNvPr id="2" name="Text Placeholder 1"/>
          <p:cNvSpPr>
            <a:spLocks noGrp="1"/>
          </p:cNvSpPr>
          <p:nvPr>
            <p:ph type="body" sz="quarter" idx="12"/>
          </p:nvPr>
        </p:nvSpPr>
        <p:spPr/>
        <p:txBody>
          <a:bodyPr/>
          <a:lstStyle/>
          <a:p>
            <a:endParaRPr lang="en-US" dirty="0"/>
          </a:p>
        </p:txBody>
      </p:sp>
      <p:sp>
        <p:nvSpPr>
          <p:cNvPr id="13315" name="Title 80"/>
          <p:cNvSpPr>
            <a:spLocks noGrp="1"/>
          </p:cNvSpPr>
          <p:nvPr>
            <p:ph type="title"/>
          </p:nvPr>
        </p:nvSpPr>
        <p:spPr>
          <a:xfrm>
            <a:off x="227013" y="418353"/>
            <a:ext cx="7303340" cy="913252"/>
          </a:xfrm>
        </p:spPr>
        <p:txBody>
          <a:bodyPr/>
          <a:lstStyle/>
          <a:p>
            <a:pPr eaLnBrk="1" hangingPunct="1">
              <a:defRPr/>
            </a:pPr>
            <a:r>
              <a:rPr lang="en-US" dirty="0">
                <a:latin typeface="+mn-lt"/>
              </a:rPr>
              <a:t>Functional Organizational </a:t>
            </a:r>
            <a:r>
              <a:rPr lang="en-US" dirty="0" smtClean="0">
                <a:latin typeface="+mn-lt"/>
              </a:rPr>
              <a:t>Structure</a:t>
            </a:r>
            <a:br>
              <a:rPr lang="en-US" dirty="0" smtClean="0">
                <a:latin typeface="+mn-lt"/>
              </a:rPr>
            </a:br>
            <a:r>
              <a:rPr lang="en-US" dirty="0" err="1" smtClean="0">
                <a:latin typeface="+mn-lt"/>
              </a:rPr>
              <a:t>Departmentation</a:t>
            </a:r>
            <a:endParaRPr lang="en-US" dirty="0">
              <a:latin typeface="+mn-lt"/>
            </a:endParaRPr>
          </a:p>
        </p:txBody>
      </p:sp>
      <p:sp>
        <p:nvSpPr>
          <p:cNvPr id="17412"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defRPr>
            </a:lvl5pPr>
            <a:lvl6pPr marL="25146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6pPr>
            <a:lvl7pPr marL="29718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7pPr>
            <a:lvl8pPr marL="34290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8pPr>
            <a:lvl9pPr marL="38862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9pPr>
          </a:lstStyle>
          <a:p>
            <a:pPr>
              <a:spcBef>
                <a:spcPct val="0"/>
              </a:spcBef>
              <a:buClrTx/>
              <a:buFontTx/>
              <a:buNone/>
            </a:pPr>
            <a:fld id="{4852E4A3-39D2-4204-A3D9-04B333193ED9}" type="slidenum">
              <a:rPr lang="en-US" altLang="en-US" sz="800" smtClean="0"/>
              <a:pPr>
                <a:spcBef>
                  <a:spcPct val="0"/>
                </a:spcBef>
                <a:buClrTx/>
                <a:buFontTx/>
                <a:buNone/>
              </a:pPr>
              <a:t>10</a:t>
            </a:fld>
            <a:endParaRPr lang="en-US" altLang="en-US" sz="800"/>
          </a:p>
        </p:txBody>
      </p:sp>
      <p:sp>
        <p:nvSpPr>
          <p:cNvPr id="83" name="Text Box 12"/>
          <p:cNvSpPr txBox="1">
            <a:spLocks noChangeArrowheads="1"/>
          </p:cNvSpPr>
          <p:nvPr/>
        </p:nvSpPr>
        <p:spPr bwMode="auto">
          <a:xfrm>
            <a:off x="455613" y="5921852"/>
            <a:ext cx="8788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50000"/>
              </a:spcBef>
              <a:buClrTx/>
              <a:buSzTx/>
              <a:buFontTx/>
              <a:buNone/>
            </a:pPr>
            <a:r>
              <a:rPr lang="en-US" altLang="en-US" sz="1400" b="0" dirty="0">
                <a:solidFill>
                  <a:srgbClr val="000000"/>
                </a:solidFill>
              </a:rPr>
              <a:t>The grouping of human and other resources into units, typically based on functional areas or markets</a:t>
            </a:r>
            <a:endParaRPr lang="en-US" altLang="en-US" sz="1400" b="0" dirty="0"/>
          </a:p>
        </p:txBody>
      </p:sp>
    </p:spTree>
    <p:extLst>
      <p:ext uri="{BB962C8B-B14F-4D97-AF65-F5344CB8AC3E}">
        <p14:creationId xmlns:p14="http://schemas.microsoft.com/office/powerpoint/2010/main" val="3407956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1000" fill="hold"/>
                                        <p:tgtEl>
                                          <p:spTgt spid="83"/>
                                        </p:tgtEl>
                                        <p:attrNameLst>
                                          <p:attrName>ppt_w</p:attrName>
                                        </p:attrNameLst>
                                      </p:cBhvr>
                                      <p:tavLst>
                                        <p:tav tm="0">
                                          <p:val>
                                            <p:strVal val="#ppt_w+.3"/>
                                          </p:val>
                                        </p:tav>
                                        <p:tav tm="100000">
                                          <p:val>
                                            <p:strVal val="#ppt_w"/>
                                          </p:val>
                                        </p:tav>
                                      </p:tavLst>
                                    </p:anim>
                                    <p:anim calcmode="lin" valueType="num">
                                      <p:cBhvr>
                                        <p:cTn id="8" dur="1000" fill="hold"/>
                                        <p:tgtEl>
                                          <p:spTgt spid="83"/>
                                        </p:tgtEl>
                                        <p:attrNameLst>
                                          <p:attrName>ppt_h</p:attrName>
                                        </p:attrNameLst>
                                      </p:cBhvr>
                                      <p:tavLst>
                                        <p:tav tm="0">
                                          <p:val>
                                            <p:strVal val="#ppt_h"/>
                                          </p:val>
                                        </p:tav>
                                        <p:tav tm="100000">
                                          <p:val>
                                            <p:strVal val="#ppt_h"/>
                                          </p:val>
                                        </p:tav>
                                      </p:tavLst>
                                    </p:anim>
                                    <p:animEffect transition="in" filter="fade">
                                      <p:cBhvr>
                                        <p:cTn id="9"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p:cNvSpPr>
            <a:spLocks noGrp="1"/>
          </p:cNvSpPr>
          <p:nvPr>
            <p:ph type="body" sz="quarter" idx="12"/>
          </p:nvPr>
        </p:nvSpPr>
        <p:spPr/>
        <p:txBody>
          <a:bodyPr/>
          <a:lstStyle/>
          <a:p>
            <a:pPr>
              <a:spcBef>
                <a:spcPct val="0"/>
              </a:spcBef>
              <a:spcAft>
                <a:spcPts val="0"/>
              </a:spcAft>
            </a:pPr>
            <a:r>
              <a:rPr lang="en-US" altLang="en-US" b="1" dirty="0"/>
              <a:t>Advantages of the Functional Organization Structure</a:t>
            </a:r>
          </a:p>
          <a:p>
            <a:pPr>
              <a:spcBef>
                <a:spcPct val="0"/>
              </a:spcBef>
              <a:spcAft>
                <a:spcPts val="0"/>
              </a:spcAft>
            </a:pPr>
            <a:endParaRPr lang="en-US" altLang="en-US" b="1" dirty="0"/>
          </a:p>
          <a:p>
            <a:pPr marL="171450" indent="-171450">
              <a:spcBef>
                <a:spcPct val="0"/>
              </a:spcBef>
              <a:spcAft>
                <a:spcPts val="0"/>
              </a:spcAft>
              <a:buClr>
                <a:schemeClr val="accent2"/>
              </a:buClr>
              <a:buFont typeface="Wingdings" panose="05000000000000000000" pitchFamily="2" charset="2"/>
              <a:buChar char="v"/>
            </a:pPr>
            <a:r>
              <a:rPr lang="en-US" altLang="en-US" sz="1600" dirty="0"/>
              <a:t>The following are a few benefits of the functional organization structure:</a:t>
            </a:r>
          </a:p>
          <a:p>
            <a:pPr marL="171450" indent="-171450">
              <a:spcBef>
                <a:spcPct val="0"/>
              </a:spcBef>
              <a:spcAft>
                <a:spcPts val="0"/>
              </a:spcAft>
              <a:buClr>
                <a:schemeClr val="accent2"/>
              </a:buClr>
              <a:buFont typeface="Wingdings" panose="05000000000000000000" pitchFamily="2" charset="2"/>
              <a:buChar char="v"/>
            </a:pPr>
            <a:r>
              <a:rPr lang="en-US" altLang="en-US" sz="1600" dirty="0"/>
              <a:t>Employees are grouped by their knowledge and skills, which helps achieve the highest degree of performance.</a:t>
            </a:r>
          </a:p>
          <a:p>
            <a:pPr marL="171450" indent="-171450">
              <a:spcBef>
                <a:spcPct val="0"/>
              </a:spcBef>
              <a:spcAft>
                <a:spcPts val="0"/>
              </a:spcAft>
              <a:buClr>
                <a:schemeClr val="accent2"/>
              </a:buClr>
              <a:buFont typeface="Wingdings" panose="05000000000000000000" pitchFamily="2" charset="2"/>
              <a:buChar char="v"/>
            </a:pPr>
            <a:r>
              <a:rPr lang="en-US" altLang="en-US" sz="1600" dirty="0"/>
              <a:t>Employees are very skilled, efficiency is gained because they are experienced in the same work and they perform very well.</a:t>
            </a:r>
          </a:p>
          <a:p>
            <a:pPr marL="171450" indent="-171450">
              <a:spcBef>
                <a:spcPct val="0"/>
              </a:spcBef>
              <a:spcAft>
                <a:spcPts val="0"/>
              </a:spcAft>
              <a:buClr>
                <a:schemeClr val="accent2"/>
              </a:buClr>
              <a:buFont typeface="Wingdings" panose="05000000000000000000" pitchFamily="2" charset="2"/>
              <a:buChar char="v"/>
            </a:pPr>
            <a:r>
              <a:rPr lang="en-US" altLang="en-US" sz="1600" dirty="0"/>
              <a:t>Their roles and responsibilities are fixed, which facilitates easy accountability for the work.</a:t>
            </a:r>
          </a:p>
          <a:p>
            <a:pPr marL="171450" indent="-171450">
              <a:spcBef>
                <a:spcPct val="0"/>
              </a:spcBef>
              <a:spcAft>
                <a:spcPts val="0"/>
              </a:spcAft>
              <a:buClr>
                <a:schemeClr val="accent2"/>
              </a:buClr>
              <a:buFont typeface="Wingdings" panose="05000000000000000000" pitchFamily="2" charset="2"/>
              <a:buChar char="v"/>
            </a:pPr>
            <a:r>
              <a:rPr lang="en-US" altLang="en-US" sz="1600" dirty="0"/>
              <a:t>The hierarchy is very clear, and employees don’t have to report to multiple supervisors. Each employee reports to his functional manager, which reduces the number of communication channels.</a:t>
            </a:r>
          </a:p>
          <a:p>
            <a:pPr marL="171450" indent="-171450">
              <a:spcBef>
                <a:spcPct val="0"/>
              </a:spcBef>
              <a:spcAft>
                <a:spcPts val="0"/>
              </a:spcAft>
              <a:buClr>
                <a:schemeClr val="accent2"/>
              </a:buClr>
              <a:buFont typeface="Wingdings" panose="05000000000000000000" pitchFamily="2" charset="2"/>
              <a:buChar char="v"/>
            </a:pPr>
            <a:r>
              <a:rPr lang="en-US" altLang="en-US" sz="1600" dirty="0"/>
              <a:t>There is no duplication of work because each department and each employee has a fixed job responsibility.</a:t>
            </a:r>
          </a:p>
          <a:p>
            <a:pPr marL="171450" indent="-171450">
              <a:spcBef>
                <a:spcPct val="0"/>
              </a:spcBef>
              <a:spcAft>
                <a:spcPts val="0"/>
              </a:spcAft>
              <a:buClr>
                <a:schemeClr val="accent2"/>
              </a:buClr>
              <a:buFont typeface="Wingdings" panose="05000000000000000000" pitchFamily="2" charset="2"/>
              <a:buChar char="v"/>
            </a:pPr>
            <a:r>
              <a:rPr lang="en-US" altLang="en-US" sz="1600" dirty="0"/>
              <a:t>Employees feel secure, and therefore they perform well without fear.</a:t>
            </a:r>
          </a:p>
          <a:p>
            <a:pPr marL="171450" indent="-171450">
              <a:spcBef>
                <a:spcPct val="0"/>
              </a:spcBef>
              <a:spcAft>
                <a:spcPts val="0"/>
              </a:spcAft>
              <a:buClr>
                <a:schemeClr val="accent2"/>
              </a:buClr>
              <a:buFont typeface="Wingdings" panose="05000000000000000000" pitchFamily="2" charset="2"/>
              <a:buChar char="v"/>
            </a:pPr>
            <a:r>
              <a:rPr lang="en-US" altLang="en-US" sz="1600" dirty="0"/>
              <a:t>Since there is a sense of job security, employees tend to be loyal to the organization.</a:t>
            </a:r>
          </a:p>
          <a:p>
            <a:pPr marL="171450" indent="-171450">
              <a:spcBef>
                <a:spcPct val="0"/>
              </a:spcBef>
              <a:spcAft>
                <a:spcPts val="0"/>
              </a:spcAft>
              <a:buClr>
                <a:schemeClr val="accent2"/>
              </a:buClr>
              <a:buFont typeface="Wingdings" panose="05000000000000000000" pitchFamily="2" charset="2"/>
              <a:buChar char="v"/>
            </a:pPr>
            <a:r>
              <a:rPr lang="en-US" altLang="en-US" sz="1600" dirty="0"/>
              <a:t>Employees have a clear career growth path.</a:t>
            </a:r>
          </a:p>
          <a:p>
            <a:pPr marL="171450" indent="-171450">
              <a:spcBef>
                <a:spcPct val="0"/>
              </a:spcBef>
              <a:spcAft>
                <a:spcPts val="0"/>
              </a:spcAft>
              <a:buClr>
                <a:schemeClr val="accent2"/>
              </a:buClr>
              <a:buFont typeface="Wingdings" panose="05000000000000000000" pitchFamily="2" charset="2"/>
              <a:buChar char="v"/>
            </a:pPr>
            <a:r>
              <a:rPr lang="en-US" altLang="en-US" sz="1600" dirty="0"/>
              <a:t>Within the department, cooperation and communication are excellent.</a:t>
            </a:r>
          </a:p>
        </p:txBody>
      </p:sp>
      <p:sp>
        <p:nvSpPr>
          <p:cNvPr id="19458" name="Title 1"/>
          <p:cNvSpPr>
            <a:spLocks noGrp="1"/>
          </p:cNvSpPr>
          <p:nvPr>
            <p:ph type="title"/>
          </p:nvPr>
        </p:nvSpPr>
        <p:spPr/>
        <p:txBody>
          <a:bodyPr/>
          <a:lstStyle/>
          <a:p>
            <a:pPr eaLnBrk="1" hangingPunct="1"/>
            <a:r>
              <a:rPr lang="en-US" altLang="en-US"/>
              <a:t>Functional Organizations - Advantages</a:t>
            </a:r>
          </a:p>
        </p:txBody>
      </p:sp>
      <p:sp>
        <p:nvSpPr>
          <p:cNvPr id="19460" name="Slide Number Placeholder 5"/>
          <p:cNvSpPr txBox="1">
            <a:spLocks/>
          </p:cNvSpPr>
          <p:nvPr/>
        </p:nvSpPr>
        <p:spPr bwMode="auto">
          <a:xfrm>
            <a:off x="8802688" y="6569075"/>
            <a:ext cx="45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defRPr>
            </a:lvl5pPr>
            <a:lvl6pPr marL="25146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6pPr>
            <a:lvl7pPr marL="29718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7pPr>
            <a:lvl8pPr marL="34290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8pPr>
            <a:lvl9pPr marL="38862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9pPr>
          </a:lstStyle>
          <a:p>
            <a:pPr algn="ctr" eaLnBrk="1" hangingPunct="1">
              <a:spcBef>
                <a:spcPct val="0"/>
              </a:spcBef>
              <a:buClrTx/>
              <a:buFontTx/>
              <a:buNone/>
            </a:pPr>
            <a:fld id="{569EC346-DA32-405E-BF28-D7DF2D913357}" type="slidenum">
              <a:rPr lang="en-US" altLang="en-US" sz="800">
                <a:latin typeface="Times New Roman" panose="02020603050405020304" pitchFamily="18" charset="0"/>
              </a:rPr>
              <a:pPr algn="ctr" eaLnBrk="1" hangingPunct="1">
                <a:spcBef>
                  <a:spcPct val="0"/>
                </a:spcBef>
                <a:buClrTx/>
                <a:buFontTx/>
                <a:buNone/>
              </a:pPr>
              <a:t>11</a:t>
            </a:fld>
            <a:endParaRPr lang="en-US" altLang="en-US" sz="800">
              <a:latin typeface="Times New Roman" panose="02020603050405020304" pitchFamily="18" charset="0"/>
            </a:endParaRPr>
          </a:p>
        </p:txBody>
      </p:sp>
    </p:spTree>
    <p:extLst>
      <p:ext uri="{BB962C8B-B14F-4D97-AF65-F5344CB8AC3E}">
        <p14:creationId xmlns:p14="http://schemas.microsoft.com/office/powerpoint/2010/main" val="12487596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Content Placeholder 2"/>
          <p:cNvSpPr>
            <a:spLocks noGrp="1"/>
          </p:cNvSpPr>
          <p:nvPr>
            <p:ph type="body" sz="quarter" idx="12"/>
          </p:nvPr>
        </p:nvSpPr>
        <p:spPr>
          <a:xfrm>
            <a:off x="227013" y="1556480"/>
            <a:ext cx="8682404" cy="4511810"/>
          </a:xfrm>
        </p:spPr>
        <p:txBody>
          <a:bodyPr/>
          <a:lstStyle/>
          <a:p>
            <a:r>
              <a:rPr lang="en-US" altLang="en-US" b="1" dirty="0"/>
              <a:t>Disadvantages of the Functional Organization Structure</a:t>
            </a:r>
          </a:p>
          <a:p>
            <a:pPr marL="171450" indent="-171450">
              <a:spcBef>
                <a:spcPct val="0"/>
              </a:spcBef>
              <a:spcAft>
                <a:spcPts val="0"/>
              </a:spcAft>
              <a:buClr>
                <a:schemeClr val="accent2"/>
              </a:buClr>
              <a:buFont typeface="Wingdings" panose="05000000000000000000" pitchFamily="2" charset="2"/>
              <a:buChar char="v"/>
            </a:pPr>
            <a:r>
              <a:rPr lang="en-US" altLang="en-US" sz="1400" dirty="0"/>
              <a:t>Employees may feel bored due to the monotonous, repetitive type of work, lose enthusiasm.</a:t>
            </a:r>
          </a:p>
          <a:p>
            <a:pPr marL="171450" indent="-171450">
              <a:spcBef>
                <a:spcPct val="0"/>
              </a:spcBef>
              <a:spcAft>
                <a:spcPts val="0"/>
              </a:spcAft>
              <a:buClr>
                <a:schemeClr val="accent2"/>
              </a:buClr>
              <a:buFont typeface="Wingdings" panose="05000000000000000000" pitchFamily="2" charset="2"/>
              <a:buChar char="v"/>
            </a:pPr>
            <a:r>
              <a:rPr lang="en-US" altLang="en-US" sz="1400" dirty="0"/>
              <a:t>If the performance appraisal system is not managed properly, conflicts may arise. For example, an employee may feel demoralized when a lower performing employee is promoted.</a:t>
            </a:r>
          </a:p>
          <a:p>
            <a:pPr marL="171450" indent="-171450">
              <a:spcBef>
                <a:spcPct val="0"/>
              </a:spcBef>
              <a:spcAft>
                <a:spcPts val="0"/>
              </a:spcAft>
              <a:buClr>
                <a:schemeClr val="accent2"/>
              </a:buClr>
              <a:buFont typeface="Wingdings" panose="05000000000000000000" pitchFamily="2" charset="2"/>
              <a:buChar char="v"/>
            </a:pPr>
            <a:r>
              <a:rPr lang="en-US" altLang="en-US" sz="1400" dirty="0"/>
              <a:t>A highly skilled employee costs more.</a:t>
            </a:r>
          </a:p>
          <a:p>
            <a:pPr marL="171450" indent="-171450">
              <a:spcBef>
                <a:spcPct val="0"/>
              </a:spcBef>
              <a:spcAft>
                <a:spcPts val="0"/>
              </a:spcAft>
              <a:buClr>
                <a:schemeClr val="accent2"/>
              </a:buClr>
              <a:buFont typeface="Wingdings" panose="05000000000000000000" pitchFamily="2" charset="2"/>
              <a:buChar char="v"/>
            </a:pPr>
            <a:r>
              <a:rPr lang="en-US" altLang="en-US" sz="1400" dirty="0"/>
              <a:t>The departments have a self-centered mentality. The functional manager pays more attention to his department; he usually doesn’t care about other departments.</a:t>
            </a:r>
          </a:p>
          <a:p>
            <a:pPr marL="171450" indent="-171450">
              <a:spcBef>
                <a:spcPct val="0"/>
              </a:spcBef>
              <a:spcAft>
                <a:spcPts val="0"/>
              </a:spcAft>
              <a:buClr>
                <a:schemeClr val="accent2"/>
              </a:buClr>
              <a:buFont typeface="Wingdings" panose="05000000000000000000" pitchFamily="2" charset="2"/>
              <a:buChar char="v"/>
            </a:pPr>
            <a:r>
              <a:rPr lang="en-US" altLang="en-US" sz="1400" dirty="0"/>
              <a:t>Communication is poor among the departments, which causes poor inter-department coordination. This decreases flexibility and innovation. Moreover, there is a lack of teamwork among different departments.</a:t>
            </a:r>
          </a:p>
          <a:p>
            <a:pPr marL="171450" indent="-171450">
              <a:spcBef>
                <a:spcPct val="0"/>
              </a:spcBef>
              <a:spcAft>
                <a:spcPts val="0"/>
              </a:spcAft>
              <a:buClr>
                <a:schemeClr val="accent2"/>
              </a:buClr>
              <a:buFont typeface="Wingdings" panose="05000000000000000000" pitchFamily="2" charset="2"/>
              <a:buChar char="v"/>
            </a:pPr>
            <a:r>
              <a:rPr lang="en-US" altLang="en-US" sz="1400" dirty="0"/>
              <a:t>Employees may have little concern and/or knowledge about events outside their department. This causes obstacles in communication and cooperation.</a:t>
            </a:r>
          </a:p>
          <a:p>
            <a:pPr marL="171450" indent="-171450">
              <a:spcBef>
                <a:spcPct val="0"/>
              </a:spcBef>
              <a:spcAft>
                <a:spcPts val="0"/>
              </a:spcAft>
              <a:buClr>
                <a:schemeClr val="accent2"/>
              </a:buClr>
              <a:buFont typeface="Wingdings" panose="05000000000000000000" pitchFamily="2" charset="2"/>
              <a:buChar char="v"/>
            </a:pPr>
            <a:r>
              <a:rPr lang="en-US" altLang="en-US" sz="1400" dirty="0"/>
              <a:t>The functional structure is rigid, making adaptation to changes difficult and slow.</a:t>
            </a:r>
          </a:p>
          <a:p>
            <a:pPr marL="171450" indent="-171450">
              <a:spcBef>
                <a:spcPct val="0"/>
              </a:spcBef>
              <a:spcAft>
                <a:spcPts val="0"/>
              </a:spcAft>
              <a:buClr>
                <a:schemeClr val="accent2"/>
              </a:buClr>
              <a:buFont typeface="Wingdings" panose="05000000000000000000" pitchFamily="2" charset="2"/>
              <a:buChar char="v"/>
            </a:pPr>
            <a:r>
              <a:rPr lang="en-US" altLang="en-US" sz="1400" dirty="0"/>
              <a:t>Due to bureaucratic hierarchy, delays happen in decision making.</a:t>
            </a:r>
          </a:p>
          <a:p>
            <a:pPr marL="171450" indent="-171450">
              <a:spcBef>
                <a:spcPct val="0"/>
              </a:spcBef>
              <a:spcAft>
                <a:spcPts val="0"/>
              </a:spcAft>
              <a:buClr>
                <a:schemeClr val="accent2"/>
              </a:buClr>
              <a:buFont typeface="Wingdings" panose="05000000000000000000" pitchFamily="2" charset="2"/>
              <a:buChar char="v"/>
            </a:pPr>
            <a:r>
              <a:rPr lang="en-US" altLang="en-US" sz="1400" dirty="0"/>
              <a:t>Generally, the functional manager makes decisions autocratically without consulting the team members, this may not always work in favor of the organization.</a:t>
            </a:r>
          </a:p>
          <a:p>
            <a:pPr marL="171450" indent="-171450">
              <a:spcBef>
                <a:spcPct val="0"/>
              </a:spcBef>
              <a:spcAft>
                <a:spcPts val="0"/>
              </a:spcAft>
              <a:buClr>
                <a:schemeClr val="accent2"/>
              </a:buClr>
              <a:buFont typeface="Wingdings" panose="05000000000000000000" pitchFamily="2" charset="2"/>
              <a:buChar char="v"/>
            </a:pPr>
            <a:r>
              <a:rPr lang="en-US" altLang="en-US" sz="1400" dirty="0"/>
              <a:t>When the organization becomes larger, functional areas can become difficult to manage due to their size. Each department may start behaving like a small company with its own facilities, culture and management style.</a:t>
            </a:r>
          </a:p>
          <a:p>
            <a:pPr marL="171450" indent="-171450">
              <a:spcBef>
                <a:spcPct val="0"/>
              </a:spcBef>
              <a:spcAft>
                <a:spcPts val="0"/>
              </a:spcAft>
              <a:buClr>
                <a:schemeClr val="accent2"/>
              </a:buClr>
              <a:buFont typeface="Wingdings" panose="05000000000000000000" pitchFamily="2" charset="2"/>
              <a:buChar char="v"/>
            </a:pPr>
            <a:r>
              <a:rPr lang="en-US" altLang="en-US" sz="1400" dirty="0"/>
              <a:t>Functional departments may be distracted by departmental goals, and focus on them rather than organizational goal.</a:t>
            </a:r>
          </a:p>
        </p:txBody>
      </p:sp>
      <p:sp>
        <p:nvSpPr>
          <p:cNvPr id="20482" name="Title 1"/>
          <p:cNvSpPr>
            <a:spLocks noGrp="1"/>
          </p:cNvSpPr>
          <p:nvPr>
            <p:ph type="title"/>
          </p:nvPr>
        </p:nvSpPr>
        <p:spPr/>
        <p:txBody>
          <a:bodyPr/>
          <a:lstStyle/>
          <a:p>
            <a:pPr eaLnBrk="1" hangingPunct="1"/>
            <a:r>
              <a:rPr lang="en-US" altLang="en-US"/>
              <a:t>Functional Organizations - Disadvantages</a:t>
            </a:r>
          </a:p>
        </p:txBody>
      </p:sp>
      <p:sp>
        <p:nvSpPr>
          <p:cNvPr id="20484" name="Slide Number Placeholder 5"/>
          <p:cNvSpPr txBox="1">
            <a:spLocks/>
          </p:cNvSpPr>
          <p:nvPr/>
        </p:nvSpPr>
        <p:spPr bwMode="auto">
          <a:xfrm>
            <a:off x="8802688" y="6569075"/>
            <a:ext cx="45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defRPr>
            </a:lvl5pPr>
            <a:lvl6pPr marL="25146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6pPr>
            <a:lvl7pPr marL="29718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7pPr>
            <a:lvl8pPr marL="34290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8pPr>
            <a:lvl9pPr marL="38862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9pPr>
          </a:lstStyle>
          <a:p>
            <a:pPr algn="ctr" eaLnBrk="1" hangingPunct="1">
              <a:spcBef>
                <a:spcPct val="0"/>
              </a:spcBef>
              <a:buClrTx/>
              <a:buFontTx/>
              <a:buNone/>
            </a:pPr>
            <a:fld id="{73F7E500-0C1C-4789-B6E0-AFDCD09A2177}" type="slidenum">
              <a:rPr lang="en-US" altLang="en-US" sz="800">
                <a:latin typeface="Times New Roman" panose="02020603050405020304" pitchFamily="18" charset="0"/>
              </a:rPr>
              <a:pPr algn="ctr" eaLnBrk="1" hangingPunct="1">
                <a:spcBef>
                  <a:spcPct val="0"/>
                </a:spcBef>
                <a:buClrTx/>
                <a:buFontTx/>
                <a:buNone/>
              </a:pPr>
              <a:t>12</a:t>
            </a:fld>
            <a:endParaRPr lang="en-US" altLang="en-US" sz="800">
              <a:latin typeface="Times New Roman" panose="02020603050405020304" pitchFamily="18" charset="0"/>
            </a:endParaRPr>
          </a:p>
        </p:txBody>
      </p:sp>
    </p:spTree>
    <p:extLst>
      <p:ext uri="{BB962C8B-B14F-4D97-AF65-F5344CB8AC3E}">
        <p14:creationId xmlns:p14="http://schemas.microsoft.com/office/powerpoint/2010/main" val="42801748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useBgFill="1">
        <p:nvSpPr>
          <p:cNvPr id="31748" name="Rectangle 8"/>
          <p:cNvSpPr>
            <a:spLocks noChangeArrowheads="1"/>
          </p:cNvSpPr>
          <p:nvPr/>
        </p:nvSpPr>
        <p:spPr bwMode="auto">
          <a:xfrm>
            <a:off x="762000" y="1843088"/>
            <a:ext cx="7119938" cy="525462"/>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1749" name="AutoShape 9"/>
          <p:cNvSpPr>
            <a:spLocks noChangeArrowheads="1"/>
          </p:cNvSpPr>
          <p:nvPr/>
        </p:nvSpPr>
        <p:spPr bwMode="auto">
          <a:xfrm>
            <a:off x="762000" y="762000"/>
            <a:ext cx="5105400" cy="609600"/>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kumimoji="1" lang="it-IT" altLang="en-US" sz="2400" b="0">
              <a:latin typeface="Times New Roman" panose="02020603050405020304" pitchFamily="18" charset="0"/>
            </a:endParaRPr>
          </a:p>
        </p:txBody>
      </p:sp>
      <p:sp>
        <p:nvSpPr>
          <p:cNvPr id="6" name="Text Placeholder 5"/>
          <p:cNvSpPr>
            <a:spLocks noGrp="1"/>
          </p:cNvSpPr>
          <p:nvPr>
            <p:ph type="body" sz="quarter" idx="12"/>
          </p:nvPr>
        </p:nvSpPr>
        <p:spPr/>
        <p:txBody>
          <a:bodyPr/>
          <a:lstStyle/>
          <a:p>
            <a:endParaRPr lang="en-US"/>
          </a:p>
        </p:txBody>
      </p:sp>
      <p:sp>
        <p:nvSpPr>
          <p:cNvPr id="31750" name="Rectangle 10"/>
          <p:cNvSpPr>
            <a:spLocks noGrp="1" noChangeArrowheads="1"/>
          </p:cNvSpPr>
          <p:nvPr>
            <p:ph type="title"/>
          </p:nvPr>
        </p:nvSpPr>
        <p:spPr/>
        <p:txBody>
          <a:bodyPr/>
          <a:lstStyle/>
          <a:p>
            <a:pPr eaLnBrk="1" hangingPunct="1"/>
            <a:r>
              <a:rPr lang="en-US" altLang="en-US" sz="3200" dirty="0" smtClean="0"/>
              <a:t>Structural Characteristics</a:t>
            </a:r>
            <a:r>
              <a:rPr lang="en-US" altLang="en-US" sz="3200" dirty="0" smtClean="0"/>
              <a:t>:</a:t>
            </a:r>
            <a:br>
              <a:rPr lang="en-US" altLang="en-US" sz="3200" dirty="0" smtClean="0"/>
            </a:br>
            <a:r>
              <a:rPr lang="en-US" altLang="en-US" sz="3200" dirty="0" smtClean="0"/>
              <a:t>Divisional </a:t>
            </a:r>
            <a:r>
              <a:rPr lang="en-US" altLang="en-US" sz="3200" dirty="0" err="1" smtClean="0"/>
              <a:t>Departmentation</a:t>
            </a:r>
            <a:endParaRPr lang="en-US" altLang="en-US" sz="2400" dirty="0" smtClean="0"/>
          </a:p>
        </p:txBody>
      </p:sp>
      <p:grpSp>
        <p:nvGrpSpPr>
          <p:cNvPr id="4" name="Group 12"/>
          <p:cNvGrpSpPr>
            <a:grpSpLocks/>
          </p:cNvGrpSpPr>
          <p:nvPr/>
        </p:nvGrpSpPr>
        <p:grpSpPr bwMode="auto">
          <a:xfrm>
            <a:off x="3913188" y="2057400"/>
            <a:ext cx="1300162" cy="400050"/>
            <a:chOff x="2394" y="1296"/>
            <a:chExt cx="819" cy="252"/>
          </a:xfrm>
        </p:grpSpPr>
        <p:sp>
          <p:nvSpPr>
            <p:cNvPr id="31828" name="Rectangle 13"/>
            <p:cNvSpPr>
              <a:spLocks noChangeArrowheads="1"/>
            </p:cNvSpPr>
            <p:nvPr/>
          </p:nvSpPr>
          <p:spPr bwMode="auto">
            <a:xfrm>
              <a:off x="2394" y="1296"/>
              <a:ext cx="819" cy="252"/>
            </a:xfrm>
            <a:prstGeom prst="rect">
              <a:avLst/>
            </a:prstGeom>
            <a:gradFill rotWithShape="0">
              <a:gsLst>
                <a:gs pos="0">
                  <a:srgbClr val="FF8F8F"/>
                </a:gs>
                <a:gs pos="100000">
                  <a:srgbClr val="FF5050"/>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1829" name="Text Box 14"/>
            <p:cNvSpPr txBox="1">
              <a:spLocks noChangeArrowheads="1"/>
            </p:cNvSpPr>
            <p:nvPr/>
          </p:nvSpPr>
          <p:spPr bwMode="auto">
            <a:xfrm>
              <a:off x="2607" y="1316"/>
              <a:ext cx="39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600" b="0"/>
                <a:t>CEO</a:t>
              </a:r>
            </a:p>
          </p:txBody>
        </p:sp>
      </p:grpSp>
      <p:grpSp>
        <p:nvGrpSpPr>
          <p:cNvPr id="5" name="Group 15"/>
          <p:cNvGrpSpPr>
            <a:grpSpLocks/>
          </p:cNvGrpSpPr>
          <p:nvPr/>
        </p:nvGrpSpPr>
        <p:grpSpPr bwMode="auto">
          <a:xfrm>
            <a:off x="53975" y="3725863"/>
            <a:ext cx="3008313" cy="2098675"/>
            <a:chOff x="34" y="2347"/>
            <a:chExt cx="1895" cy="1322"/>
          </a:xfrm>
        </p:grpSpPr>
        <p:grpSp>
          <p:nvGrpSpPr>
            <p:cNvPr id="31808" name="Group 16"/>
            <p:cNvGrpSpPr>
              <a:grpSpLocks/>
            </p:cNvGrpSpPr>
            <p:nvPr/>
          </p:nvGrpSpPr>
          <p:grpSpPr bwMode="auto">
            <a:xfrm>
              <a:off x="668" y="2592"/>
              <a:ext cx="626" cy="504"/>
              <a:chOff x="4810" y="0"/>
              <a:chExt cx="626" cy="504"/>
            </a:xfrm>
          </p:grpSpPr>
          <p:sp>
            <p:nvSpPr>
              <p:cNvPr id="31826" name="Rectangle 17"/>
              <p:cNvSpPr>
                <a:spLocks noChangeArrowheads="1"/>
              </p:cNvSpPr>
              <p:nvPr/>
            </p:nvSpPr>
            <p:spPr bwMode="auto">
              <a:xfrm>
                <a:off x="4839" y="0"/>
                <a:ext cx="567" cy="504"/>
              </a:xfrm>
              <a:prstGeom prst="rect">
                <a:avLst/>
              </a:prstGeom>
              <a:gradFill rotWithShape="0">
                <a:gsLst>
                  <a:gs pos="0">
                    <a:srgbClr val="FEEDC9"/>
                  </a:gs>
                  <a:gs pos="100000">
                    <a:srgbClr val="FEDD9A"/>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1827" name="Text Box 18"/>
              <p:cNvSpPr txBox="1">
                <a:spLocks noChangeArrowheads="1"/>
              </p:cNvSpPr>
              <p:nvPr/>
            </p:nvSpPr>
            <p:spPr bwMode="auto">
              <a:xfrm>
                <a:off x="4810" y="98"/>
                <a:ext cx="62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b="0"/>
                  <a:t>Head of Operations</a:t>
                </a:r>
              </a:p>
            </p:txBody>
          </p:sp>
        </p:grpSp>
        <p:grpSp>
          <p:nvGrpSpPr>
            <p:cNvPr id="31809" name="Group 19"/>
            <p:cNvGrpSpPr>
              <a:grpSpLocks/>
            </p:cNvGrpSpPr>
            <p:nvPr/>
          </p:nvGrpSpPr>
          <p:grpSpPr bwMode="auto">
            <a:xfrm>
              <a:off x="34" y="2592"/>
              <a:ext cx="626" cy="504"/>
              <a:chOff x="3961" y="0"/>
              <a:chExt cx="626" cy="504"/>
            </a:xfrm>
          </p:grpSpPr>
          <p:sp>
            <p:nvSpPr>
              <p:cNvPr id="31824" name="Rectangle 20"/>
              <p:cNvSpPr>
                <a:spLocks noChangeArrowheads="1"/>
              </p:cNvSpPr>
              <p:nvPr/>
            </p:nvSpPr>
            <p:spPr bwMode="auto">
              <a:xfrm>
                <a:off x="3990" y="0"/>
                <a:ext cx="567" cy="504"/>
              </a:xfrm>
              <a:prstGeom prst="rect">
                <a:avLst/>
              </a:prstGeom>
              <a:gradFill rotWithShape="0">
                <a:gsLst>
                  <a:gs pos="0">
                    <a:srgbClr val="FEEDC9"/>
                  </a:gs>
                  <a:gs pos="100000">
                    <a:srgbClr val="FEDD9A"/>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1825" name="Text Box 21"/>
              <p:cNvSpPr txBox="1">
                <a:spLocks noChangeArrowheads="1"/>
              </p:cNvSpPr>
              <p:nvPr/>
            </p:nvSpPr>
            <p:spPr bwMode="auto">
              <a:xfrm>
                <a:off x="3961" y="98"/>
                <a:ext cx="62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b="0"/>
                  <a:t>Head of R&amp;D</a:t>
                </a:r>
              </a:p>
            </p:txBody>
          </p:sp>
        </p:grpSp>
        <p:grpSp>
          <p:nvGrpSpPr>
            <p:cNvPr id="31810" name="Group 22"/>
            <p:cNvGrpSpPr>
              <a:grpSpLocks/>
            </p:cNvGrpSpPr>
            <p:nvPr/>
          </p:nvGrpSpPr>
          <p:grpSpPr bwMode="auto">
            <a:xfrm>
              <a:off x="1303" y="2592"/>
              <a:ext cx="626" cy="504"/>
              <a:chOff x="3160" y="13"/>
              <a:chExt cx="626" cy="504"/>
            </a:xfrm>
          </p:grpSpPr>
          <p:sp>
            <p:nvSpPr>
              <p:cNvPr id="31822" name="Rectangle 23"/>
              <p:cNvSpPr>
                <a:spLocks noChangeArrowheads="1"/>
              </p:cNvSpPr>
              <p:nvPr/>
            </p:nvSpPr>
            <p:spPr bwMode="auto">
              <a:xfrm>
                <a:off x="3189" y="13"/>
                <a:ext cx="567" cy="504"/>
              </a:xfrm>
              <a:prstGeom prst="rect">
                <a:avLst/>
              </a:prstGeom>
              <a:gradFill rotWithShape="0">
                <a:gsLst>
                  <a:gs pos="0">
                    <a:srgbClr val="FEEDC9"/>
                  </a:gs>
                  <a:gs pos="100000">
                    <a:srgbClr val="FEDD9A"/>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1823" name="Text Box 24"/>
              <p:cNvSpPr txBox="1">
                <a:spLocks noChangeArrowheads="1"/>
              </p:cNvSpPr>
              <p:nvPr/>
            </p:nvSpPr>
            <p:spPr bwMode="auto">
              <a:xfrm>
                <a:off x="3160" y="49"/>
                <a:ext cx="626"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b="0"/>
                  <a:t>Head of Human Resources</a:t>
                </a:r>
              </a:p>
            </p:txBody>
          </p:sp>
        </p:grpSp>
        <p:grpSp>
          <p:nvGrpSpPr>
            <p:cNvPr id="31811" name="Group 25"/>
            <p:cNvGrpSpPr>
              <a:grpSpLocks/>
            </p:cNvGrpSpPr>
            <p:nvPr/>
          </p:nvGrpSpPr>
          <p:grpSpPr bwMode="auto">
            <a:xfrm>
              <a:off x="361" y="3159"/>
              <a:ext cx="626" cy="504"/>
              <a:chOff x="2404" y="0"/>
              <a:chExt cx="626" cy="504"/>
            </a:xfrm>
          </p:grpSpPr>
          <p:sp>
            <p:nvSpPr>
              <p:cNvPr id="31820" name="Rectangle 26"/>
              <p:cNvSpPr>
                <a:spLocks noChangeArrowheads="1"/>
              </p:cNvSpPr>
              <p:nvPr/>
            </p:nvSpPr>
            <p:spPr bwMode="auto">
              <a:xfrm>
                <a:off x="2433" y="0"/>
                <a:ext cx="567" cy="504"/>
              </a:xfrm>
              <a:prstGeom prst="rect">
                <a:avLst/>
              </a:prstGeom>
              <a:gradFill rotWithShape="0">
                <a:gsLst>
                  <a:gs pos="0">
                    <a:srgbClr val="FEEDC9"/>
                  </a:gs>
                  <a:gs pos="100000">
                    <a:srgbClr val="FEDD9A"/>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1821" name="Text Box 27"/>
              <p:cNvSpPr txBox="1">
                <a:spLocks noChangeArrowheads="1"/>
              </p:cNvSpPr>
              <p:nvPr/>
            </p:nvSpPr>
            <p:spPr bwMode="auto">
              <a:xfrm>
                <a:off x="2404" y="98"/>
                <a:ext cx="62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b="0"/>
                  <a:t>Head of Finance</a:t>
                </a:r>
              </a:p>
            </p:txBody>
          </p:sp>
        </p:grpSp>
        <p:grpSp>
          <p:nvGrpSpPr>
            <p:cNvPr id="31812" name="Group 28"/>
            <p:cNvGrpSpPr>
              <a:grpSpLocks/>
            </p:cNvGrpSpPr>
            <p:nvPr/>
          </p:nvGrpSpPr>
          <p:grpSpPr bwMode="auto">
            <a:xfrm>
              <a:off x="1003" y="3165"/>
              <a:ext cx="626" cy="504"/>
              <a:chOff x="5134" y="969"/>
              <a:chExt cx="626" cy="504"/>
            </a:xfrm>
          </p:grpSpPr>
          <p:sp>
            <p:nvSpPr>
              <p:cNvPr id="31818" name="Rectangle 29"/>
              <p:cNvSpPr>
                <a:spLocks noChangeArrowheads="1"/>
              </p:cNvSpPr>
              <p:nvPr/>
            </p:nvSpPr>
            <p:spPr bwMode="auto">
              <a:xfrm>
                <a:off x="5163" y="969"/>
                <a:ext cx="567" cy="504"/>
              </a:xfrm>
              <a:prstGeom prst="rect">
                <a:avLst/>
              </a:prstGeom>
              <a:gradFill rotWithShape="0">
                <a:gsLst>
                  <a:gs pos="0">
                    <a:srgbClr val="FEEDC9"/>
                  </a:gs>
                  <a:gs pos="100000">
                    <a:srgbClr val="FEDD9A"/>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1819" name="Text Box 30"/>
              <p:cNvSpPr txBox="1">
                <a:spLocks noChangeArrowheads="1"/>
              </p:cNvSpPr>
              <p:nvPr/>
            </p:nvSpPr>
            <p:spPr bwMode="auto">
              <a:xfrm>
                <a:off x="5134" y="1067"/>
                <a:ext cx="62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b="0"/>
                  <a:t>Head of Marketing</a:t>
                </a:r>
              </a:p>
            </p:txBody>
          </p:sp>
        </p:grpSp>
        <p:cxnSp>
          <p:nvCxnSpPr>
            <p:cNvPr id="31813" name="AutoShape 31"/>
            <p:cNvCxnSpPr>
              <a:cxnSpLocks noChangeShapeType="1"/>
              <a:stCxn id="31806" idx="2"/>
              <a:endCxn id="31824" idx="0"/>
            </p:cNvCxnSpPr>
            <p:nvPr/>
          </p:nvCxnSpPr>
          <p:spPr bwMode="auto">
            <a:xfrm rot="5400000">
              <a:off x="542" y="2152"/>
              <a:ext cx="245" cy="635"/>
            </a:xfrm>
            <a:prstGeom prst="bentConnector3">
              <a:avLst>
                <a:gd name="adj1" fmla="val 49796"/>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1814" name="AutoShape 32"/>
            <p:cNvCxnSpPr>
              <a:cxnSpLocks noChangeShapeType="1"/>
              <a:stCxn id="31806" idx="2"/>
              <a:endCxn id="31822" idx="0"/>
            </p:cNvCxnSpPr>
            <p:nvPr/>
          </p:nvCxnSpPr>
          <p:spPr bwMode="auto">
            <a:xfrm rot="16200000" flipH="1">
              <a:off x="1176" y="2153"/>
              <a:ext cx="245" cy="634"/>
            </a:xfrm>
            <a:prstGeom prst="bentConnector3">
              <a:avLst>
                <a:gd name="adj1" fmla="val 49796"/>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1815" name="AutoShape 33"/>
            <p:cNvCxnSpPr>
              <a:cxnSpLocks noChangeShapeType="1"/>
              <a:stCxn id="31806" idx="2"/>
              <a:endCxn id="31826" idx="0"/>
            </p:cNvCxnSpPr>
            <p:nvPr/>
          </p:nvCxnSpPr>
          <p:spPr bwMode="auto">
            <a:xfrm flipH="1">
              <a:off x="981" y="2347"/>
              <a:ext cx="1" cy="245"/>
            </a:xfrm>
            <a:prstGeom prst="straightConnector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31816" name="Line 34"/>
            <p:cNvSpPr>
              <a:spLocks noChangeShapeType="1"/>
            </p:cNvSpPr>
            <p:nvPr/>
          </p:nvSpPr>
          <p:spPr bwMode="auto">
            <a:xfrm>
              <a:off x="672" y="2466"/>
              <a:ext cx="0" cy="696"/>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1817" name="Line 35"/>
            <p:cNvSpPr>
              <a:spLocks noChangeShapeType="1"/>
            </p:cNvSpPr>
            <p:nvPr/>
          </p:nvSpPr>
          <p:spPr bwMode="auto">
            <a:xfrm>
              <a:off x="1305" y="2466"/>
              <a:ext cx="0" cy="70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1" name="Group 36"/>
          <p:cNvGrpSpPr>
            <a:grpSpLocks/>
          </p:cNvGrpSpPr>
          <p:nvPr/>
        </p:nvGrpSpPr>
        <p:grpSpPr bwMode="auto">
          <a:xfrm>
            <a:off x="655638" y="2940050"/>
            <a:ext cx="1800225" cy="785813"/>
            <a:chOff x="413" y="1852"/>
            <a:chExt cx="1134" cy="495"/>
          </a:xfrm>
        </p:grpSpPr>
        <p:sp>
          <p:nvSpPr>
            <p:cNvPr id="31806" name="Rectangle 37"/>
            <p:cNvSpPr>
              <a:spLocks noChangeArrowheads="1"/>
            </p:cNvSpPr>
            <p:nvPr/>
          </p:nvSpPr>
          <p:spPr bwMode="auto">
            <a:xfrm>
              <a:off x="446" y="1852"/>
              <a:ext cx="1071" cy="495"/>
            </a:xfrm>
            <a:prstGeom prst="rect">
              <a:avLst/>
            </a:prstGeom>
            <a:gradFill rotWithShape="0">
              <a:gsLst>
                <a:gs pos="0">
                  <a:srgbClr val="FFE7D0"/>
                </a:gs>
                <a:gs pos="100000">
                  <a:srgbClr val="FFB973"/>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1807" name="Text Box 38"/>
            <p:cNvSpPr txBox="1">
              <a:spLocks noChangeArrowheads="1"/>
            </p:cNvSpPr>
            <p:nvPr/>
          </p:nvSpPr>
          <p:spPr bwMode="auto">
            <a:xfrm>
              <a:off x="413" y="1867"/>
              <a:ext cx="1134"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90000"/>
                </a:lnSpc>
                <a:spcBef>
                  <a:spcPct val="0"/>
                </a:spcBef>
                <a:buClrTx/>
                <a:buSzTx/>
                <a:buFontTx/>
                <a:buNone/>
              </a:pPr>
              <a:r>
                <a:rPr lang="en-US" altLang="en-US" sz="1600" b="0"/>
                <a:t>V.P. Product/Service Area 1</a:t>
              </a:r>
            </a:p>
          </p:txBody>
        </p:sp>
      </p:grpSp>
      <p:grpSp>
        <p:nvGrpSpPr>
          <p:cNvPr id="12" name="Group 39"/>
          <p:cNvGrpSpPr>
            <a:grpSpLocks/>
          </p:cNvGrpSpPr>
          <p:nvPr/>
        </p:nvGrpSpPr>
        <p:grpSpPr bwMode="auto">
          <a:xfrm>
            <a:off x="3059113" y="3725863"/>
            <a:ext cx="3008312" cy="2098675"/>
            <a:chOff x="1927" y="2347"/>
            <a:chExt cx="1895" cy="1322"/>
          </a:xfrm>
        </p:grpSpPr>
        <p:grpSp>
          <p:nvGrpSpPr>
            <p:cNvPr id="31786" name="Group 40"/>
            <p:cNvGrpSpPr>
              <a:grpSpLocks/>
            </p:cNvGrpSpPr>
            <p:nvPr/>
          </p:nvGrpSpPr>
          <p:grpSpPr bwMode="auto">
            <a:xfrm>
              <a:off x="2561" y="2592"/>
              <a:ext cx="626" cy="504"/>
              <a:chOff x="4810" y="0"/>
              <a:chExt cx="626" cy="504"/>
            </a:xfrm>
          </p:grpSpPr>
          <p:sp>
            <p:nvSpPr>
              <p:cNvPr id="31804" name="Rectangle 41"/>
              <p:cNvSpPr>
                <a:spLocks noChangeArrowheads="1"/>
              </p:cNvSpPr>
              <p:nvPr/>
            </p:nvSpPr>
            <p:spPr bwMode="auto">
              <a:xfrm>
                <a:off x="4839" y="0"/>
                <a:ext cx="567" cy="504"/>
              </a:xfrm>
              <a:prstGeom prst="rect">
                <a:avLst/>
              </a:prstGeom>
              <a:gradFill rotWithShape="0">
                <a:gsLst>
                  <a:gs pos="0">
                    <a:srgbClr val="FEEDC9"/>
                  </a:gs>
                  <a:gs pos="100000">
                    <a:srgbClr val="FEDD9A"/>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1805" name="Text Box 42"/>
              <p:cNvSpPr txBox="1">
                <a:spLocks noChangeArrowheads="1"/>
              </p:cNvSpPr>
              <p:nvPr/>
            </p:nvSpPr>
            <p:spPr bwMode="auto">
              <a:xfrm>
                <a:off x="4810" y="98"/>
                <a:ext cx="62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b="0"/>
                  <a:t>Head of Operations</a:t>
                </a:r>
              </a:p>
            </p:txBody>
          </p:sp>
        </p:grpSp>
        <p:grpSp>
          <p:nvGrpSpPr>
            <p:cNvPr id="31787" name="Group 43"/>
            <p:cNvGrpSpPr>
              <a:grpSpLocks/>
            </p:cNvGrpSpPr>
            <p:nvPr/>
          </p:nvGrpSpPr>
          <p:grpSpPr bwMode="auto">
            <a:xfrm>
              <a:off x="1927" y="2592"/>
              <a:ext cx="626" cy="504"/>
              <a:chOff x="3961" y="0"/>
              <a:chExt cx="626" cy="504"/>
            </a:xfrm>
          </p:grpSpPr>
          <p:sp>
            <p:nvSpPr>
              <p:cNvPr id="31802" name="Rectangle 44"/>
              <p:cNvSpPr>
                <a:spLocks noChangeArrowheads="1"/>
              </p:cNvSpPr>
              <p:nvPr/>
            </p:nvSpPr>
            <p:spPr bwMode="auto">
              <a:xfrm>
                <a:off x="3990" y="0"/>
                <a:ext cx="567" cy="504"/>
              </a:xfrm>
              <a:prstGeom prst="rect">
                <a:avLst/>
              </a:prstGeom>
              <a:gradFill rotWithShape="0">
                <a:gsLst>
                  <a:gs pos="0">
                    <a:srgbClr val="FEEDC9"/>
                  </a:gs>
                  <a:gs pos="100000">
                    <a:srgbClr val="FEDD9A"/>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1803" name="Text Box 45"/>
              <p:cNvSpPr txBox="1">
                <a:spLocks noChangeArrowheads="1"/>
              </p:cNvSpPr>
              <p:nvPr/>
            </p:nvSpPr>
            <p:spPr bwMode="auto">
              <a:xfrm>
                <a:off x="3961" y="98"/>
                <a:ext cx="62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b="0"/>
                  <a:t>Head of R&amp;D</a:t>
                </a:r>
              </a:p>
            </p:txBody>
          </p:sp>
        </p:grpSp>
        <p:grpSp>
          <p:nvGrpSpPr>
            <p:cNvPr id="31788" name="Group 46"/>
            <p:cNvGrpSpPr>
              <a:grpSpLocks/>
            </p:cNvGrpSpPr>
            <p:nvPr/>
          </p:nvGrpSpPr>
          <p:grpSpPr bwMode="auto">
            <a:xfrm>
              <a:off x="3196" y="2592"/>
              <a:ext cx="626" cy="504"/>
              <a:chOff x="3160" y="13"/>
              <a:chExt cx="626" cy="504"/>
            </a:xfrm>
          </p:grpSpPr>
          <p:sp>
            <p:nvSpPr>
              <p:cNvPr id="31800" name="Rectangle 47"/>
              <p:cNvSpPr>
                <a:spLocks noChangeArrowheads="1"/>
              </p:cNvSpPr>
              <p:nvPr/>
            </p:nvSpPr>
            <p:spPr bwMode="auto">
              <a:xfrm>
                <a:off x="3189" y="13"/>
                <a:ext cx="567" cy="504"/>
              </a:xfrm>
              <a:prstGeom prst="rect">
                <a:avLst/>
              </a:prstGeom>
              <a:gradFill rotWithShape="0">
                <a:gsLst>
                  <a:gs pos="0">
                    <a:srgbClr val="FEEDC9"/>
                  </a:gs>
                  <a:gs pos="100000">
                    <a:srgbClr val="FEDD9A"/>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1801" name="Text Box 48"/>
              <p:cNvSpPr txBox="1">
                <a:spLocks noChangeArrowheads="1"/>
              </p:cNvSpPr>
              <p:nvPr/>
            </p:nvSpPr>
            <p:spPr bwMode="auto">
              <a:xfrm>
                <a:off x="3160" y="49"/>
                <a:ext cx="626"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b="0"/>
                  <a:t>Head of Human Resources</a:t>
                </a:r>
              </a:p>
            </p:txBody>
          </p:sp>
        </p:grpSp>
        <p:grpSp>
          <p:nvGrpSpPr>
            <p:cNvPr id="31789" name="Group 49"/>
            <p:cNvGrpSpPr>
              <a:grpSpLocks/>
            </p:cNvGrpSpPr>
            <p:nvPr/>
          </p:nvGrpSpPr>
          <p:grpSpPr bwMode="auto">
            <a:xfrm>
              <a:off x="2254" y="3159"/>
              <a:ext cx="626" cy="504"/>
              <a:chOff x="2404" y="0"/>
              <a:chExt cx="626" cy="504"/>
            </a:xfrm>
          </p:grpSpPr>
          <p:sp>
            <p:nvSpPr>
              <p:cNvPr id="31798" name="Rectangle 50"/>
              <p:cNvSpPr>
                <a:spLocks noChangeArrowheads="1"/>
              </p:cNvSpPr>
              <p:nvPr/>
            </p:nvSpPr>
            <p:spPr bwMode="auto">
              <a:xfrm>
                <a:off x="2433" y="0"/>
                <a:ext cx="567" cy="504"/>
              </a:xfrm>
              <a:prstGeom prst="rect">
                <a:avLst/>
              </a:prstGeom>
              <a:gradFill rotWithShape="0">
                <a:gsLst>
                  <a:gs pos="0">
                    <a:srgbClr val="FEEDC9"/>
                  </a:gs>
                  <a:gs pos="100000">
                    <a:srgbClr val="FEDD9A"/>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1799" name="Text Box 51"/>
              <p:cNvSpPr txBox="1">
                <a:spLocks noChangeArrowheads="1"/>
              </p:cNvSpPr>
              <p:nvPr/>
            </p:nvSpPr>
            <p:spPr bwMode="auto">
              <a:xfrm>
                <a:off x="2404" y="98"/>
                <a:ext cx="62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b="0"/>
                  <a:t>Head of Finance</a:t>
                </a:r>
              </a:p>
            </p:txBody>
          </p:sp>
        </p:grpSp>
        <p:grpSp>
          <p:nvGrpSpPr>
            <p:cNvPr id="31790" name="Group 52"/>
            <p:cNvGrpSpPr>
              <a:grpSpLocks/>
            </p:cNvGrpSpPr>
            <p:nvPr/>
          </p:nvGrpSpPr>
          <p:grpSpPr bwMode="auto">
            <a:xfrm>
              <a:off x="2896" y="3165"/>
              <a:ext cx="626" cy="504"/>
              <a:chOff x="5134" y="969"/>
              <a:chExt cx="626" cy="504"/>
            </a:xfrm>
          </p:grpSpPr>
          <p:sp>
            <p:nvSpPr>
              <p:cNvPr id="31796" name="Rectangle 53"/>
              <p:cNvSpPr>
                <a:spLocks noChangeArrowheads="1"/>
              </p:cNvSpPr>
              <p:nvPr/>
            </p:nvSpPr>
            <p:spPr bwMode="auto">
              <a:xfrm>
                <a:off x="5163" y="969"/>
                <a:ext cx="567" cy="504"/>
              </a:xfrm>
              <a:prstGeom prst="rect">
                <a:avLst/>
              </a:prstGeom>
              <a:gradFill rotWithShape="0">
                <a:gsLst>
                  <a:gs pos="0">
                    <a:srgbClr val="FEEDC9"/>
                  </a:gs>
                  <a:gs pos="100000">
                    <a:srgbClr val="FEDD9A"/>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1797" name="Text Box 54"/>
              <p:cNvSpPr txBox="1">
                <a:spLocks noChangeArrowheads="1"/>
              </p:cNvSpPr>
              <p:nvPr/>
            </p:nvSpPr>
            <p:spPr bwMode="auto">
              <a:xfrm>
                <a:off x="5134" y="1067"/>
                <a:ext cx="62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b="0"/>
                  <a:t>Head of Marketing</a:t>
                </a:r>
              </a:p>
            </p:txBody>
          </p:sp>
        </p:grpSp>
        <p:cxnSp>
          <p:nvCxnSpPr>
            <p:cNvPr id="31791" name="AutoShape 55"/>
            <p:cNvCxnSpPr>
              <a:cxnSpLocks noChangeShapeType="1"/>
              <a:stCxn id="31784" idx="2"/>
              <a:endCxn id="31802" idx="0"/>
            </p:cNvCxnSpPr>
            <p:nvPr/>
          </p:nvCxnSpPr>
          <p:spPr bwMode="auto">
            <a:xfrm rot="5400000">
              <a:off x="2435" y="2152"/>
              <a:ext cx="245" cy="635"/>
            </a:xfrm>
            <a:prstGeom prst="bentConnector3">
              <a:avLst>
                <a:gd name="adj1" fmla="val 49796"/>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1792" name="AutoShape 56"/>
            <p:cNvCxnSpPr>
              <a:cxnSpLocks noChangeShapeType="1"/>
              <a:stCxn id="31784" idx="2"/>
              <a:endCxn id="31800" idx="0"/>
            </p:cNvCxnSpPr>
            <p:nvPr/>
          </p:nvCxnSpPr>
          <p:spPr bwMode="auto">
            <a:xfrm rot="16200000" flipH="1">
              <a:off x="3069" y="2153"/>
              <a:ext cx="245" cy="634"/>
            </a:xfrm>
            <a:prstGeom prst="bentConnector3">
              <a:avLst>
                <a:gd name="adj1" fmla="val 49796"/>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1793" name="AutoShape 57"/>
            <p:cNvCxnSpPr>
              <a:cxnSpLocks noChangeShapeType="1"/>
              <a:stCxn id="31784" idx="2"/>
              <a:endCxn id="31804" idx="0"/>
            </p:cNvCxnSpPr>
            <p:nvPr/>
          </p:nvCxnSpPr>
          <p:spPr bwMode="auto">
            <a:xfrm flipH="1">
              <a:off x="2874" y="2347"/>
              <a:ext cx="1" cy="245"/>
            </a:xfrm>
            <a:prstGeom prst="straightConnector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31794" name="Line 58"/>
            <p:cNvSpPr>
              <a:spLocks noChangeShapeType="1"/>
            </p:cNvSpPr>
            <p:nvPr/>
          </p:nvSpPr>
          <p:spPr bwMode="auto">
            <a:xfrm>
              <a:off x="2565" y="2466"/>
              <a:ext cx="0" cy="696"/>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1795" name="Line 59"/>
            <p:cNvSpPr>
              <a:spLocks noChangeShapeType="1"/>
            </p:cNvSpPr>
            <p:nvPr/>
          </p:nvSpPr>
          <p:spPr bwMode="auto">
            <a:xfrm>
              <a:off x="3198" y="2466"/>
              <a:ext cx="0" cy="70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8" name="Group 60"/>
          <p:cNvGrpSpPr>
            <a:grpSpLocks/>
          </p:cNvGrpSpPr>
          <p:nvPr/>
        </p:nvGrpSpPr>
        <p:grpSpPr bwMode="auto">
          <a:xfrm>
            <a:off x="3660775" y="2940050"/>
            <a:ext cx="1800225" cy="785813"/>
            <a:chOff x="2306" y="1852"/>
            <a:chExt cx="1134" cy="495"/>
          </a:xfrm>
        </p:grpSpPr>
        <p:sp>
          <p:nvSpPr>
            <p:cNvPr id="31784" name="Rectangle 61"/>
            <p:cNvSpPr>
              <a:spLocks noChangeArrowheads="1"/>
            </p:cNvSpPr>
            <p:nvPr/>
          </p:nvSpPr>
          <p:spPr bwMode="auto">
            <a:xfrm>
              <a:off x="2339" y="1852"/>
              <a:ext cx="1071" cy="495"/>
            </a:xfrm>
            <a:prstGeom prst="rect">
              <a:avLst/>
            </a:prstGeom>
            <a:gradFill rotWithShape="0">
              <a:gsLst>
                <a:gs pos="0">
                  <a:srgbClr val="FFE7D0"/>
                </a:gs>
                <a:gs pos="100000">
                  <a:srgbClr val="FFB973"/>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1785" name="Text Box 62"/>
            <p:cNvSpPr txBox="1">
              <a:spLocks noChangeArrowheads="1"/>
            </p:cNvSpPr>
            <p:nvPr/>
          </p:nvSpPr>
          <p:spPr bwMode="auto">
            <a:xfrm>
              <a:off x="2306" y="1867"/>
              <a:ext cx="1134"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90000"/>
                </a:lnSpc>
                <a:spcBef>
                  <a:spcPct val="0"/>
                </a:spcBef>
                <a:buClrTx/>
                <a:buSzTx/>
                <a:buFontTx/>
                <a:buNone/>
              </a:pPr>
              <a:r>
                <a:rPr lang="en-US" altLang="en-US" sz="1600" b="0"/>
                <a:t>V.P. Product/Service Area 2</a:t>
              </a:r>
            </a:p>
          </p:txBody>
        </p:sp>
      </p:grpSp>
      <p:grpSp>
        <p:nvGrpSpPr>
          <p:cNvPr id="19" name="Group 63"/>
          <p:cNvGrpSpPr>
            <a:grpSpLocks/>
          </p:cNvGrpSpPr>
          <p:nvPr/>
        </p:nvGrpSpPr>
        <p:grpSpPr bwMode="auto">
          <a:xfrm>
            <a:off x="6064250" y="3711575"/>
            <a:ext cx="3008313" cy="2112963"/>
            <a:chOff x="3820" y="2338"/>
            <a:chExt cx="1895" cy="1331"/>
          </a:xfrm>
        </p:grpSpPr>
        <p:grpSp>
          <p:nvGrpSpPr>
            <p:cNvPr id="31764" name="Group 64"/>
            <p:cNvGrpSpPr>
              <a:grpSpLocks/>
            </p:cNvGrpSpPr>
            <p:nvPr/>
          </p:nvGrpSpPr>
          <p:grpSpPr bwMode="auto">
            <a:xfrm>
              <a:off x="4454" y="2592"/>
              <a:ext cx="626" cy="504"/>
              <a:chOff x="4810" y="0"/>
              <a:chExt cx="626" cy="504"/>
            </a:xfrm>
          </p:grpSpPr>
          <p:sp>
            <p:nvSpPr>
              <p:cNvPr id="31782" name="Rectangle 65"/>
              <p:cNvSpPr>
                <a:spLocks noChangeArrowheads="1"/>
              </p:cNvSpPr>
              <p:nvPr/>
            </p:nvSpPr>
            <p:spPr bwMode="auto">
              <a:xfrm>
                <a:off x="4839" y="0"/>
                <a:ext cx="567" cy="504"/>
              </a:xfrm>
              <a:prstGeom prst="rect">
                <a:avLst/>
              </a:prstGeom>
              <a:gradFill rotWithShape="0">
                <a:gsLst>
                  <a:gs pos="0">
                    <a:srgbClr val="FEEDC9"/>
                  </a:gs>
                  <a:gs pos="100000">
                    <a:srgbClr val="FEDD9A"/>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1783" name="Text Box 66"/>
              <p:cNvSpPr txBox="1">
                <a:spLocks noChangeArrowheads="1"/>
              </p:cNvSpPr>
              <p:nvPr/>
            </p:nvSpPr>
            <p:spPr bwMode="auto">
              <a:xfrm>
                <a:off x="4810" y="98"/>
                <a:ext cx="62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b="0"/>
                  <a:t>Head of Operations</a:t>
                </a:r>
              </a:p>
            </p:txBody>
          </p:sp>
        </p:grpSp>
        <p:grpSp>
          <p:nvGrpSpPr>
            <p:cNvPr id="31765" name="Group 67"/>
            <p:cNvGrpSpPr>
              <a:grpSpLocks/>
            </p:cNvGrpSpPr>
            <p:nvPr/>
          </p:nvGrpSpPr>
          <p:grpSpPr bwMode="auto">
            <a:xfrm>
              <a:off x="3820" y="2592"/>
              <a:ext cx="626" cy="504"/>
              <a:chOff x="3961" y="0"/>
              <a:chExt cx="626" cy="504"/>
            </a:xfrm>
          </p:grpSpPr>
          <p:sp>
            <p:nvSpPr>
              <p:cNvPr id="31780" name="Rectangle 68"/>
              <p:cNvSpPr>
                <a:spLocks noChangeArrowheads="1"/>
              </p:cNvSpPr>
              <p:nvPr/>
            </p:nvSpPr>
            <p:spPr bwMode="auto">
              <a:xfrm>
                <a:off x="3990" y="0"/>
                <a:ext cx="567" cy="504"/>
              </a:xfrm>
              <a:prstGeom prst="rect">
                <a:avLst/>
              </a:prstGeom>
              <a:gradFill rotWithShape="0">
                <a:gsLst>
                  <a:gs pos="0">
                    <a:srgbClr val="FEEDC9"/>
                  </a:gs>
                  <a:gs pos="100000">
                    <a:srgbClr val="FEDD9A"/>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1781" name="Text Box 69"/>
              <p:cNvSpPr txBox="1">
                <a:spLocks noChangeArrowheads="1"/>
              </p:cNvSpPr>
              <p:nvPr/>
            </p:nvSpPr>
            <p:spPr bwMode="auto">
              <a:xfrm>
                <a:off x="3961" y="98"/>
                <a:ext cx="62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b="0"/>
                  <a:t>Head of R&amp;D</a:t>
                </a:r>
              </a:p>
            </p:txBody>
          </p:sp>
        </p:grpSp>
        <p:grpSp>
          <p:nvGrpSpPr>
            <p:cNvPr id="31766" name="Group 70"/>
            <p:cNvGrpSpPr>
              <a:grpSpLocks/>
            </p:cNvGrpSpPr>
            <p:nvPr/>
          </p:nvGrpSpPr>
          <p:grpSpPr bwMode="auto">
            <a:xfrm>
              <a:off x="5089" y="2592"/>
              <a:ext cx="626" cy="504"/>
              <a:chOff x="3160" y="13"/>
              <a:chExt cx="626" cy="504"/>
            </a:xfrm>
          </p:grpSpPr>
          <p:sp>
            <p:nvSpPr>
              <p:cNvPr id="31778" name="Rectangle 71"/>
              <p:cNvSpPr>
                <a:spLocks noChangeArrowheads="1"/>
              </p:cNvSpPr>
              <p:nvPr/>
            </p:nvSpPr>
            <p:spPr bwMode="auto">
              <a:xfrm>
                <a:off x="3189" y="13"/>
                <a:ext cx="567" cy="504"/>
              </a:xfrm>
              <a:prstGeom prst="rect">
                <a:avLst/>
              </a:prstGeom>
              <a:gradFill rotWithShape="0">
                <a:gsLst>
                  <a:gs pos="0">
                    <a:srgbClr val="FEEDC9"/>
                  </a:gs>
                  <a:gs pos="100000">
                    <a:srgbClr val="FEDD9A"/>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1779" name="Text Box 72"/>
              <p:cNvSpPr txBox="1">
                <a:spLocks noChangeArrowheads="1"/>
              </p:cNvSpPr>
              <p:nvPr/>
            </p:nvSpPr>
            <p:spPr bwMode="auto">
              <a:xfrm>
                <a:off x="3160" y="49"/>
                <a:ext cx="626"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b="0"/>
                  <a:t>Head of Human Resources</a:t>
                </a:r>
              </a:p>
            </p:txBody>
          </p:sp>
        </p:grpSp>
        <p:grpSp>
          <p:nvGrpSpPr>
            <p:cNvPr id="31767" name="Group 73"/>
            <p:cNvGrpSpPr>
              <a:grpSpLocks/>
            </p:cNvGrpSpPr>
            <p:nvPr/>
          </p:nvGrpSpPr>
          <p:grpSpPr bwMode="auto">
            <a:xfrm>
              <a:off x="4147" y="3159"/>
              <a:ext cx="626" cy="504"/>
              <a:chOff x="2404" y="0"/>
              <a:chExt cx="626" cy="504"/>
            </a:xfrm>
          </p:grpSpPr>
          <p:sp>
            <p:nvSpPr>
              <p:cNvPr id="31776" name="Rectangle 74"/>
              <p:cNvSpPr>
                <a:spLocks noChangeArrowheads="1"/>
              </p:cNvSpPr>
              <p:nvPr/>
            </p:nvSpPr>
            <p:spPr bwMode="auto">
              <a:xfrm>
                <a:off x="2433" y="0"/>
                <a:ext cx="567" cy="504"/>
              </a:xfrm>
              <a:prstGeom prst="rect">
                <a:avLst/>
              </a:prstGeom>
              <a:gradFill rotWithShape="0">
                <a:gsLst>
                  <a:gs pos="0">
                    <a:srgbClr val="FEEDC9"/>
                  </a:gs>
                  <a:gs pos="100000">
                    <a:srgbClr val="FEDD9A"/>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1777" name="Text Box 75"/>
              <p:cNvSpPr txBox="1">
                <a:spLocks noChangeArrowheads="1"/>
              </p:cNvSpPr>
              <p:nvPr/>
            </p:nvSpPr>
            <p:spPr bwMode="auto">
              <a:xfrm>
                <a:off x="2404" y="98"/>
                <a:ext cx="62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b="0"/>
                  <a:t>Head of Finance</a:t>
                </a:r>
              </a:p>
            </p:txBody>
          </p:sp>
        </p:grpSp>
        <p:grpSp>
          <p:nvGrpSpPr>
            <p:cNvPr id="31768" name="Group 76"/>
            <p:cNvGrpSpPr>
              <a:grpSpLocks/>
            </p:cNvGrpSpPr>
            <p:nvPr/>
          </p:nvGrpSpPr>
          <p:grpSpPr bwMode="auto">
            <a:xfrm>
              <a:off x="4789" y="3165"/>
              <a:ext cx="626" cy="504"/>
              <a:chOff x="5134" y="969"/>
              <a:chExt cx="626" cy="504"/>
            </a:xfrm>
          </p:grpSpPr>
          <p:sp>
            <p:nvSpPr>
              <p:cNvPr id="31774" name="Rectangle 77"/>
              <p:cNvSpPr>
                <a:spLocks noChangeArrowheads="1"/>
              </p:cNvSpPr>
              <p:nvPr/>
            </p:nvSpPr>
            <p:spPr bwMode="auto">
              <a:xfrm>
                <a:off x="5163" y="969"/>
                <a:ext cx="567" cy="504"/>
              </a:xfrm>
              <a:prstGeom prst="rect">
                <a:avLst/>
              </a:prstGeom>
              <a:gradFill rotWithShape="0">
                <a:gsLst>
                  <a:gs pos="0">
                    <a:srgbClr val="FEEDC9"/>
                  </a:gs>
                  <a:gs pos="100000">
                    <a:srgbClr val="FEDD9A"/>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1775" name="Text Box 78"/>
              <p:cNvSpPr txBox="1">
                <a:spLocks noChangeArrowheads="1"/>
              </p:cNvSpPr>
              <p:nvPr/>
            </p:nvSpPr>
            <p:spPr bwMode="auto">
              <a:xfrm>
                <a:off x="5134" y="1067"/>
                <a:ext cx="62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b="0"/>
                  <a:t>Head of Marketing</a:t>
                </a:r>
              </a:p>
            </p:txBody>
          </p:sp>
        </p:grpSp>
        <p:cxnSp>
          <p:nvCxnSpPr>
            <p:cNvPr id="31769" name="AutoShape 79"/>
            <p:cNvCxnSpPr>
              <a:cxnSpLocks noChangeShapeType="1"/>
              <a:stCxn id="31762" idx="2"/>
              <a:endCxn id="31780" idx="0"/>
            </p:cNvCxnSpPr>
            <p:nvPr/>
          </p:nvCxnSpPr>
          <p:spPr bwMode="auto">
            <a:xfrm rot="5400000">
              <a:off x="4323" y="2148"/>
              <a:ext cx="254" cy="635"/>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1770" name="AutoShape 80"/>
            <p:cNvCxnSpPr>
              <a:cxnSpLocks noChangeShapeType="1"/>
              <a:stCxn id="31762" idx="2"/>
              <a:endCxn id="31778" idx="0"/>
            </p:cNvCxnSpPr>
            <p:nvPr/>
          </p:nvCxnSpPr>
          <p:spPr bwMode="auto">
            <a:xfrm rot="16200000" flipH="1">
              <a:off x="4958" y="2148"/>
              <a:ext cx="254" cy="634"/>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1771" name="AutoShape 81"/>
            <p:cNvCxnSpPr>
              <a:cxnSpLocks noChangeShapeType="1"/>
              <a:stCxn id="31762" idx="2"/>
              <a:endCxn id="31782" idx="0"/>
            </p:cNvCxnSpPr>
            <p:nvPr/>
          </p:nvCxnSpPr>
          <p:spPr bwMode="auto">
            <a:xfrm rot="5400000">
              <a:off x="4640" y="2465"/>
              <a:ext cx="254" cy="1"/>
            </a:xfrm>
            <a:prstGeom prst="straightConnector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31772" name="Line 82"/>
            <p:cNvSpPr>
              <a:spLocks noChangeShapeType="1"/>
            </p:cNvSpPr>
            <p:nvPr/>
          </p:nvSpPr>
          <p:spPr bwMode="auto">
            <a:xfrm>
              <a:off x="4458" y="2466"/>
              <a:ext cx="0" cy="696"/>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1773" name="Line 83"/>
            <p:cNvSpPr>
              <a:spLocks noChangeShapeType="1"/>
            </p:cNvSpPr>
            <p:nvPr/>
          </p:nvSpPr>
          <p:spPr bwMode="auto">
            <a:xfrm>
              <a:off x="5091" y="2466"/>
              <a:ext cx="0" cy="70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25" name="Group 84"/>
          <p:cNvGrpSpPr>
            <a:grpSpLocks/>
          </p:cNvGrpSpPr>
          <p:nvPr/>
        </p:nvGrpSpPr>
        <p:grpSpPr bwMode="auto">
          <a:xfrm>
            <a:off x="6665913" y="2925763"/>
            <a:ext cx="1800225" cy="785812"/>
            <a:chOff x="4199" y="1852"/>
            <a:chExt cx="1134" cy="495"/>
          </a:xfrm>
        </p:grpSpPr>
        <p:sp>
          <p:nvSpPr>
            <p:cNvPr id="31762" name="Rectangle 85"/>
            <p:cNvSpPr>
              <a:spLocks noChangeArrowheads="1"/>
            </p:cNvSpPr>
            <p:nvPr/>
          </p:nvSpPr>
          <p:spPr bwMode="auto">
            <a:xfrm>
              <a:off x="4232" y="1852"/>
              <a:ext cx="1071" cy="495"/>
            </a:xfrm>
            <a:prstGeom prst="rect">
              <a:avLst/>
            </a:prstGeom>
            <a:gradFill rotWithShape="0">
              <a:gsLst>
                <a:gs pos="0">
                  <a:srgbClr val="FFE7D0"/>
                </a:gs>
                <a:gs pos="100000">
                  <a:srgbClr val="FFB973"/>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1763" name="Text Box 86"/>
            <p:cNvSpPr txBox="1">
              <a:spLocks noChangeArrowheads="1"/>
            </p:cNvSpPr>
            <p:nvPr/>
          </p:nvSpPr>
          <p:spPr bwMode="auto">
            <a:xfrm>
              <a:off x="4199" y="1867"/>
              <a:ext cx="1134"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90000"/>
                </a:lnSpc>
                <a:spcBef>
                  <a:spcPct val="0"/>
                </a:spcBef>
                <a:buClrTx/>
                <a:buSzTx/>
                <a:buFontTx/>
                <a:buNone/>
              </a:pPr>
              <a:r>
                <a:rPr lang="en-US" altLang="en-US" sz="1600" b="0"/>
                <a:t>V.P. Product/Service Area 3</a:t>
              </a:r>
            </a:p>
          </p:txBody>
        </p:sp>
      </p:grpSp>
      <p:cxnSp>
        <p:nvCxnSpPr>
          <p:cNvPr id="157783" name="AutoShape 87"/>
          <p:cNvCxnSpPr>
            <a:cxnSpLocks noChangeShapeType="1"/>
            <a:stCxn id="31828" idx="2"/>
            <a:endCxn id="31784" idx="0"/>
          </p:cNvCxnSpPr>
          <p:nvPr/>
        </p:nvCxnSpPr>
        <p:spPr bwMode="auto">
          <a:xfrm>
            <a:off x="4564063" y="2457450"/>
            <a:ext cx="0" cy="482600"/>
          </a:xfrm>
          <a:prstGeom prst="straightConnector1">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57784" name="AutoShape 88"/>
          <p:cNvCxnSpPr>
            <a:cxnSpLocks noChangeShapeType="1"/>
            <a:stCxn id="31828" idx="2"/>
            <a:endCxn id="31806" idx="0"/>
          </p:cNvCxnSpPr>
          <p:nvPr/>
        </p:nvCxnSpPr>
        <p:spPr bwMode="auto">
          <a:xfrm rot="5400000">
            <a:off x="2820194" y="1196181"/>
            <a:ext cx="482600" cy="3005138"/>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157785" name="AutoShape 89"/>
          <p:cNvCxnSpPr>
            <a:cxnSpLocks noChangeShapeType="1"/>
            <a:stCxn id="31828" idx="2"/>
            <a:endCxn id="31762" idx="0"/>
          </p:cNvCxnSpPr>
          <p:nvPr/>
        </p:nvCxnSpPr>
        <p:spPr bwMode="auto">
          <a:xfrm rot="16200000" flipH="1">
            <a:off x="5831681" y="1188244"/>
            <a:ext cx="468313" cy="3006725"/>
          </a:xfrm>
          <a:prstGeom prst="bentConnector3">
            <a:avLst>
              <a:gd name="adj1" fmla="val 50000"/>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31761" name="CasellaDiTesto 88"/>
          <p:cNvSpPr txBox="1">
            <a:spLocks noChangeArrowheads="1"/>
          </p:cNvSpPr>
          <p:nvPr/>
        </p:nvSpPr>
        <p:spPr bwMode="auto">
          <a:xfrm>
            <a:off x="1296988" y="2001838"/>
            <a:ext cx="16398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it-IT" altLang="en-US" sz="2400">
                <a:solidFill>
                  <a:srgbClr val="FF0000"/>
                </a:solidFill>
              </a:rPr>
              <a:t>Divisional</a:t>
            </a:r>
          </a:p>
        </p:txBody>
      </p:sp>
    </p:spTree>
    <p:extLst>
      <p:ext uri="{BB962C8B-B14F-4D97-AF65-F5344CB8AC3E}">
        <p14:creationId xmlns:p14="http://schemas.microsoft.com/office/powerpoint/2010/main" val="39531715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157783"/>
                                        </p:tgtEl>
                                        <p:attrNameLst>
                                          <p:attrName>style.visibility</p:attrName>
                                        </p:attrNameLst>
                                      </p:cBhvr>
                                      <p:to>
                                        <p:strVal val="visible"/>
                                      </p:to>
                                    </p:set>
                                    <p:animEffect transition="in" filter="wipe(up)">
                                      <p:cBhvr>
                                        <p:cTn id="15" dur="500"/>
                                        <p:tgtEl>
                                          <p:spTgt spid="157783"/>
                                        </p:tgtEl>
                                      </p:cBhvr>
                                    </p:animEffect>
                                  </p:childTnLst>
                                </p:cTn>
                              </p:par>
                              <p:par>
                                <p:cTn id="16" presetID="18" presetClass="entr" presetSubtype="6" fill="hold" nodeType="withEffect">
                                  <p:stCondLst>
                                    <p:cond delay="0"/>
                                  </p:stCondLst>
                                  <p:childTnLst>
                                    <p:set>
                                      <p:cBhvr>
                                        <p:cTn id="17" dur="1" fill="hold">
                                          <p:stCondLst>
                                            <p:cond delay="0"/>
                                          </p:stCondLst>
                                        </p:cTn>
                                        <p:tgtEl>
                                          <p:spTgt spid="157785"/>
                                        </p:tgtEl>
                                        <p:attrNameLst>
                                          <p:attrName>style.visibility</p:attrName>
                                        </p:attrNameLst>
                                      </p:cBhvr>
                                      <p:to>
                                        <p:strVal val="visible"/>
                                      </p:to>
                                    </p:set>
                                    <p:animEffect transition="in" filter="strips(downRight)">
                                      <p:cBhvr>
                                        <p:cTn id="18" dur="500"/>
                                        <p:tgtEl>
                                          <p:spTgt spid="157785"/>
                                        </p:tgtEl>
                                      </p:cBhvr>
                                    </p:animEffect>
                                  </p:childTnLst>
                                </p:cTn>
                              </p:par>
                              <p:par>
                                <p:cTn id="19" presetID="18" presetClass="entr" presetSubtype="12" fill="hold" nodeType="withEffect">
                                  <p:stCondLst>
                                    <p:cond delay="0"/>
                                  </p:stCondLst>
                                  <p:childTnLst>
                                    <p:set>
                                      <p:cBhvr>
                                        <p:cTn id="20" dur="1" fill="hold">
                                          <p:stCondLst>
                                            <p:cond delay="0"/>
                                          </p:stCondLst>
                                        </p:cTn>
                                        <p:tgtEl>
                                          <p:spTgt spid="157784"/>
                                        </p:tgtEl>
                                        <p:attrNameLst>
                                          <p:attrName>style.visibility</p:attrName>
                                        </p:attrNameLst>
                                      </p:cBhvr>
                                      <p:to>
                                        <p:strVal val="visible"/>
                                      </p:to>
                                    </p:set>
                                    <p:animEffect transition="in" filter="strips(downLeft)">
                                      <p:cBhvr>
                                        <p:cTn id="21" dur="500"/>
                                        <p:tgtEl>
                                          <p:spTgt spid="157784"/>
                                        </p:tgtEl>
                                      </p:cBhvr>
                                    </p:animEffect>
                                  </p:childTnLst>
                                </p:cTn>
                              </p:par>
                            </p:childTnLst>
                          </p:cTn>
                        </p:par>
                        <p:par>
                          <p:cTn id="22" fill="hold" nodeType="afterGroup">
                            <p:stCondLst>
                              <p:cond delay="500"/>
                            </p:stCondLst>
                            <p:childTnLst>
                              <p:par>
                                <p:cTn id="23" presetID="4" presetClass="entr" presetSubtype="16"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ox(in)">
                                      <p:cBhvr>
                                        <p:cTn id="25" dur="500"/>
                                        <p:tgtEl>
                                          <p:spTgt spid="11"/>
                                        </p:tgtEl>
                                      </p:cBhvr>
                                    </p:animEffect>
                                  </p:childTnLst>
                                </p:cTn>
                              </p:par>
                              <p:par>
                                <p:cTn id="26" presetID="4" presetClass="entr" presetSubtype="16"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ox(in)">
                                      <p:cBhvr>
                                        <p:cTn id="28" dur="500"/>
                                        <p:tgtEl>
                                          <p:spTgt spid="18"/>
                                        </p:tgtEl>
                                      </p:cBhvr>
                                    </p:animEffect>
                                  </p:childTnLst>
                                </p:cTn>
                              </p:par>
                              <p:par>
                                <p:cTn id="29" presetID="4" presetClass="entr" presetSubtype="16"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ox(in)">
                                      <p:cBhvr>
                                        <p:cTn id="31" dur="500"/>
                                        <p:tgtEl>
                                          <p:spTgt spid="2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1"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ppt_x</p:attrName>
                                        </p:attrNameLst>
                                      </p:cBhvr>
                                      <p:tavLst>
                                        <p:tav tm="0">
                                          <p:val>
                                            <p:strVal val="#ppt_x"/>
                                          </p:val>
                                        </p:tav>
                                        <p:tav tm="100000">
                                          <p:val>
                                            <p:strVal val="#ppt_x"/>
                                          </p:val>
                                        </p:tav>
                                      </p:tavLst>
                                    </p:anim>
                                    <p:anim calcmode="lin" valueType="num">
                                      <p:cBhvr>
                                        <p:cTn id="37" dur="500" fill="hold"/>
                                        <p:tgtEl>
                                          <p:spTgt spid="5"/>
                                        </p:tgtEl>
                                        <p:attrNameLst>
                                          <p:attrName>ppt_y</p:attrName>
                                        </p:attrNameLst>
                                      </p:cBhvr>
                                      <p:tavLst>
                                        <p:tav tm="0">
                                          <p:val>
                                            <p:strVal val="#ppt_y-#ppt_h/2"/>
                                          </p:val>
                                        </p:tav>
                                        <p:tav tm="100000">
                                          <p:val>
                                            <p:strVal val="#ppt_y"/>
                                          </p:val>
                                        </p:tav>
                                      </p:tavLst>
                                    </p:anim>
                                    <p:anim calcmode="lin" valueType="num">
                                      <p:cBhvr>
                                        <p:cTn id="38" dur="500" fill="hold"/>
                                        <p:tgtEl>
                                          <p:spTgt spid="5"/>
                                        </p:tgtEl>
                                        <p:attrNameLst>
                                          <p:attrName>ppt_w</p:attrName>
                                        </p:attrNameLst>
                                      </p:cBhvr>
                                      <p:tavLst>
                                        <p:tav tm="0">
                                          <p:val>
                                            <p:strVal val="#ppt_w"/>
                                          </p:val>
                                        </p:tav>
                                        <p:tav tm="100000">
                                          <p:val>
                                            <p:strVal val="#ppt_w"/>
                                          </p:val>
                                        </p:tav>
                                      </p:tavLst>
                                    </p:anim>
                                    <p:anim calcmode="lin" valueType="num">
                                      <p:cBhvr>
                                        <p:cTn id="39" dur="500" fill="hold"/>
                                        <p:tgtEl>
                                          <p:spTgt spid="5"/>
                                        </p:tgtEl>
                                        <p:attrNameLst>
                                          <p:attrName>ppt_h</p:attrName>
                                        </p:attrNameLst>
                                      </p:cBhvr>
                                      <p:tavLst>
                                        <p:tav tm="0">
                                          <p:val>
                                            <p:fltVal val="0"/>
                                          </p:val>
                                        </p:tav>
                                        <p:tav tm="100000">
                                          <p:val>
                                            <p:strVal val="#ppt_h"/>
                                          </p:val>
                                        </p:tav>
                                      </p:tavLst>
                                    </p:anim>
                                  </p:childTnLst>
                                </p:cTn>
                              </p:par>
                            </p:childTnLst>
                          </p:cTn>
                        </p:par>
                        <p:par>
                          <p:cTn id="40" fill="hold" nodeType="afterGroup">
                            <p:stCondLst>
                              <p:cond delay="500"/>
                            </p:stCondLst>
                            <p:childTnLst>
                              <p:par>
                                <p:cTn id="41" presetID="17" presetClass="entr" presetSubtype="1"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ppt_x</p:attrName>
                                        </p:attrNameLst>
                                      </p:cBhvr>
                                      <p:tavLst>
                                        <p:tav tm="0">
                                          <p:val>
                                            <p:strVal val="#ppt_x"/>
                                          </p:val>
                                        </p:tav>
                                        <p:tav tm="100000">
                                          <p:val>
                                            <p:strVal val="#ppt_x"/>
                                          </p:val>
                                        </p:tav>
                                      </p:tavLst>
                                    </p:anim>
                                    <p:anim calcmode="lin" valueType="num">
                                      <p:cBhvr>
                                        <p:cTn id="44" dur="500" fill="hold"/>
                                        <p:tgtEl>
                                          <p:spTgt spid="12"/>
                                        </p:tgtEl>
                                        <p:attrNameLst>
                                          <p:attrName>ppt_y</p:attrName>
                                        </p:attrNameLst>
                                      </p:cBhvr>
                                      <p:tavLst>
                                        <p:tav tm="0">
                                          <p:val>
                                            <p:strVal val="#ppt_y-#ppt_h/2"/>
                                          </p:val>
                                        </p:tav>
                                        <p:tav tm="100000">
                                          <p:val>
                                            <p:strVal val="#ppt_y"/>
                                          </p:val>
                                        </p:tav>
                                      </p:tavLst>
                                    </p:anim>
                                    <p:anim calcmode="lin" valueType="num">
                                      <p:cBhvr>
                                        <p:cTn id="45" dur="500" fill="hold"/>
                                        <p:tgtEl>
                                          <p:spTgt spid="12"/>
                                        </p:tgtEl>
                                        <p:attrNameLst>
                                          <p:attrName>ppt_w</p:attrName>
                                        </p:attrNameLst>
                                      </p:cBhvr>
                                      <p:tavLst>
                                        <p:tav tm="0">
                                          <p:val>
                                            <p:strVal val="#ppt_w"/>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childTnLst>
                                </p:cTn>
                              </p:par>
                            </p:childTnLst>
                          </p:cTn>
                        </p:par>
                        <p:par>
                          <p:cTn id="47" fill="hold" nodeType="afterGroup">
                            <p:stCondLst>
                              <p:cond delay="1000"/>
                            </p:stCondLst>
                            <p:childTnLst>
                              <p:par>
                                <p:cTn id="48" presetID="17" presetClass="entr" presetSubtype="1"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p:cTn id="50" dur="500" fill="hold"/>
                                        <p:tgtEl>
                                          <p:spTgt spid="19"/>
                                        </p:tgtEl>
                                        <p:attrNameLst>
                                          <p:attrName>ppt_x</p:attrName>
                                        </p:attrNameLst>
                                      </p:cBhvr>
                                      <p:tavLst>
                                        <p:tav tm="0">
                                          <p:val>
                                            <p:strVal val="#ppt_x"/>
                                          </p:val>
                                        </p:tav>
                                        <p:tav tm="100000">
                                          <p:val>
                                            <p:strVal val="#ppt_x"/>
                                          </p:val>
                                        </p:tav>
                                      </p:tavLst>
                                    </p:anim>
                                    <p:anim calcmode="lin" valueType="num">
                                      <p:cBhvr>
                                        <p:cTn id="51" dur="500" fill="hold"/>
                                        <p:tgtEl>
                                          <p:spTgt spid="19"/>
                                        </p:tgtEl>
                                        <p:attrNameLst>
                                          <p:attrName>ppt_y</p:attrName>
                                        </p:attrNameLst>
                                      </p:cBhvr>
                                      <p:tavLst>
                                        <p:tav tm="0">
                                          <p:val>
                                            <p:strVal val="#ppt_y-#ppt_h/2"/>
                                          </p:val>
                                        </p:tav>
                                        <p:tav tm="100000">
                                          <p:val>
                                            <p:strVal val="#ppt_y"/>
                                          </p:val>
                                        </p:tav>
                                      </p:tavLst>
                                    </p:anim>
                                    <p:anim calcmode="lin" valueType="num">
                                      <p:cBhvr>
                                        <p:cTn id="52" dur="500" fill="hold"/>
                                        <p:tgtEl>
                                          <p:spTgt spid="19"/>
                                        </p:tgtEl>
                                        <p:attrNameLst>
                                          <p:attrName>ppt_w</p:attrName>
                                        </p:attrNameLst>
                                      </p:cBhvr>
                                      <p:tavLst>
                                        <p:tav tm="0">
                                          <p:val>
                                            <p:strVal val="#ppt_w"/>
                                          </p:val>
                                        </p:tav>
                                        <p:tav tm="100000">
                                          <p:val>
                                            <p:strVal val="#ppt_w"/>
                                          </p:val>
                                        </p:tav>
                                      </p:tavLst>
                                    </p:anim>
                                    <p:anim calcmode="lin" valueType="num">
                                      <p:cBhvr>
                                        <p:cTn id="53" dur="500" fill="hold"/>
                                        <p:tgtEl>
                                          <p:spTgt spid="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useBgFill="1">
        <p:nvSpPr>
          <p:cNvPr id="33796" name="Rectangle 8"/>
          <p:cNvSpPr>
            <a:spLocks noChangeArrowheads="1"/>
          </p:cNvSpPr>
          <p:nvPr/>
        </p:nvSpPr>
        <p:spPr bwMode="auto">
          <a:xfrm>
            <a:off x="762000" y="1843088"/>
            <a:ext cx="7119938" cy="525462"/>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3797" name="AutoShape 9"/>
          <p:cNvSpPr>
            <a:spLocks noChangeArrowheads="1"/>
          </p:cNvSpPr>
          <p:nvPr/>
        </p:nvSpPr>
        <p:spPr bwMode="auto">
          <a:xfrm>
            <a:off x="762000" y="762000"/>
            <a:ext cx="5105400" cy="609600"/>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kumimoji="1" lang="it-IT" altLang="en-US" sz="2400" b="0">
              <a:latin typeface="Times New Roman" panose="02020603050405020304" pitchFamily="18" charset="0"/>
            </a:endParaRPr>
          </a:p>
        </p:txBody>
      </p:sp>
      <p:sp>
        <p:nvSpPr>
          <p:cNvPr id="4" name="Text Placeholder 3"/>
          <p:cNvSpPr>
            <a:spLocks noGrp="1"/>
          </p:cNvSpPr>
          <p:nvPr>
            <p:ph type="body" sz="quarter" idx="12"/>
          </p:nvPr>
        </p:nvSpPr>
        <p:spPr/>
        <p:txBody>
          <a:bodyPr/>
          <a:lstStyle/>
          <a:p>
            <a:endParaRPr lang="en-US" dirty="0"/>
          </a:p>
        </p:txBody>
      </p:sp>
      <p:sp>
        <p:nvSpPr>
          <p:cNvPr id="33798" name="Rectangle 10"/>
          <p:cNvSpPr>
            <a:spLocks noGrp="1" noChangeArrowheads="1"/>
          </p:cNvSpPr>
          <p:nvPr>
            <p:ph type="title"/>
          </p:nvPr>
        </p:nvSpPr>
        <p:spPr/>
        <p:txBody>
          <a:bodyPr/>
          <a:lstStyle/>
          <a:p>
            <a:pPr eaLnBrk="1" hangingPunct="1"/>
            <a:r>
              <a:rPr lang="en-US" altLang="en-US" sz="3200" dirty="0" smtClean="0"/>
              <a:t>Structural Characteristics: </a:t>
            </a:r>
            <a:r>
              <a:rPr lang="en-US" altLang="en-US" sz="2400" dirty="0"/>
              <a:t/>
            </a:r>
            <a:br>
              <a:rPr lang="en-US" altLang="en-US" sz="2400" dirty="0"/>
            </a:br>
            <a:r>
              <a:rPr lang="en-US" altLang="en-US" sz="2400" dirty="0" smtClean="0"/>
              <a:t>Matrix</a:t>
            </a:r>
            <a:endParaRPr lang="en-US" altLang="en-US" sz="2400" dirty="0" smtClean="0"/>
          </a:p>
        </p:txBody>
      </p:sp>
      <p:sp>
        <p:nvSpPr>
          <p:cNvPr id="33799" name="Line 4"/>
          <p:cNvSpPr>
            <a:spLocks noChangeShapeType="1"/>
          </p:cNvSpPr>
          <p:nvPr/>
        </p:nvSpPr>
        <p:spPr bwMode="auto">
          <a:xfrm>
            <a:off x="4505325" y="2466975"/>
            <a:ext cx="1588" cy="112713"/>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0" name="Line 5"/>
          <p:cNvSpPr>
            <a:spLocks noChangeShapeType="1"/>
          </p:cNvSpPr>
          <p:nvPr/>
        </p:nvSpPr>
        <p:spPr bwMode="auto">
          <a:xfrm>
            <a:off x="2546350" y="2579688"/>
            <a:ext cx="1588" cy="1127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1" name="Line 6"/>
          <p:cNvSpPr>
            <a:spLocks noChangeShapeType="1"/>
          </p:cNvSpPr>
          <p:nvPr/>
        </p:nvSpPr>
        <p:spPr bwMode="auto">
          <a:xfrm>
            <a:off x="3852863" y="2579688"/>
            <a:ext cx="1587" cy="1127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2" name="Line 7"/>
          <p:cNvSpPr>
            <a:spLocks noChangeShapeType="1"/>
          </p:cNvSpPr>
          <p:nvPr/>
        </p:nvSpPr>
        <p:spPr bwMode="auto">
          <a:xfrm>
            <a:off x="5157788" y="2579688"/>
            <a:ext cx="1587" cy="1127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3" name="Line 8"/>
          <p:cNvSpPr>
            <a:spLocks noChangeShapeType="1"/>
          </p:cNvSpPr>
          <p:nvPr/>
        </p:nvSpPr>
        <p:spPr bwMode="auto">
          <a:xfrm>
            <a:off x="6486525" y="2581275"/>
            <a:ext cx="0" cy="1524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4" name="Line 9"/>
          <p:cNvSpPr>
            <a:spLocks noChangeShapeType="1"/>
          </p:cNvSpPr>
          <p:nvPr/>
        </p:nvSpPr>
        <p:spPr bwMode="auto">
          <a:xfrm>
            <a:off x="7770813" y="2579688"/>
            <a:ext cx="1587" cy="1127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5" name="Line 10"/>
          <p:cNvSpPr>
            <a:spLocks noChangeShapeType="1"/>
          </p:cNvSpPr>
          <p:nvPr/>
        </p:nvSpPr>
        <p:spPr bwMode="auto">
          <a:xfrm>
            <a:off x="2546350" y="2579688"/>
            <a:ext cx="1306513" cy="158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6" name="Line 11"/>
          <p:cNvSpPr>
            <a:spLocks noChangeShapeType="1"/>
          </p:cNvSpPr>
          <p:nvPr/>
        </p:nvSpPr>
        <p:spPr bwMode="auto">
          <a:xfrm>
            <a:off x="3852863" y="2579688"/>
            <a:ext cx="652462" cy="158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7" name="Line 12"/>
          <p:cNvSpPr>
            <a:spLocks noChangeShapeType="1"/>
          </p:cNvSpPr>
          <p:nvPr/>
        </p:nvSpPr>
        <p:spPr bwMode="auto">
          <a:xfrm>
            <a:off x="4505325" y="2579688"/>
            <a:ext cx="652463" cy="158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8" name="Line 13"/>
          <p:cNvSpPr>
            <a:spLocks noChangeShapeType="1"/>
          </p:cNvSpPr>
          <p:nvPr/>
        </p:nvSpPr>
        <p:spPr bwMode="auto">
          <a:xfrm>
            <a:off x="5157788" y="2579688"/>
            <a:ext cx="1306512" cy="158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09" name="Line 14"/>
          <p:cNvSpPr>
            <a:spLocks noChangeShapeType="1"/>
          </p:cNvSpPr>
          <p:nvPr/>
        </p:nvSpPr>
        <p:spPr bwMode="auto">
          <a:xfrm>
            <a:off x="6464300" y="2579688"/>
            <a:ext cx="1306513" cy="158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810" name="Rectangle 15"/>
          <p:cNvSpPr>
            <a:spLocks noChangeArrowheads="1"/>
          </p:cNvSpPr>
          <p:nvPr/>
        </p:nvSpPr>
        <p:spPr bwMode="auto">
          <a:xfrm>
            <a:off x="900113" y="3624263"/>
            <a:ext cx="893762" cy="50006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3811" name="Rectangle 16"/>
          <p:cNvSpPr>
            <a:spLocks noChangeArrowheads="1"/>
          </p:cNvSpPr>
          <p:nvPr/>
        </p:nvSpPr>
        <p:spPr bwMode="auto">
          <a:xfrm>
            <a:off x="1052513" y="3667125"/>
            <a:ext cx="563562"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1100">
                <a:solidFill>
                  <a:srgbClr val="000000"/>
                </a:solidFill>
                <a:latin typeface="Arial Black" panose="020B0A04020102020204" pitchFamily="34" charset="0"/>
              </a:rPr>
              <a:t>Project</a:t>
            </a:r>
            <a:endParaRPr lang="en-US" altLang="en-US" sz="2400">
              <a:latin typeface="Times New Roman" panose="02020603050405020304" pitchFamily="18" charset="0"/>
            </a:endParaRPr>
          </a:p>
        </p:txBody>
      </p:sp>
      <p:sp>
        <p:nvSpPr>
          <p:cNvPr id="33812" name="Rectangle 17"/>
          <p:cNvSpPr>
            <a:spLocks noChangeArrowheads="1"/>
          </p:cNvSpPr>
          <p:nvPr/>
        </p:nvSpPr>
        <p:spPr bwMode="auto">
          <a:xfrm>
            <a:off x="944563" y="3873500"/>
            <a:ext cx="846137"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1100">
                <a:solidFill>
                  <a:srgbClr val="000000"/>
                </a:solidFill>
                <a:latin typeface="Arial Black" panose="020B0A04020102020204" pitchFamily="34" charset="0"/>
              </a:rPr>
              <a:t>Manager A</a:t>
            </a:r>
            <a:endParaRPr lang="en-US" altLang="en-US" sz="2400">
              <a:latin typeface="Times New Roman" panose="02020603050405020304" pitchFamily="18" charset="0"/>
            </a:endParaRPr>
          </a:p>
        </p:txBody>
      </p:sp>
      <p:sp>
        <p:nvSpPr>
          <p:cNvPr id="33813" name="Rectangle 18"/>
          <p:cNvSpPr>
            <a:spLocks noChangeArrowheads="1"/>
          </p:cNvSpPr>
          <p:nvPr/>
        </p:nvSpPr>
        <p:spPr bwMode="auto">
          <a:xfrm>
            <a:off x="900113" y="3624263"/>
            <a:ext cx="893762" cy="500062"/>
          </a:xfrm>
          <a:prstGeom prst="rect">
            <a:avLst/>
          </a:prstGeom>
          <a:noFill/>
          <a:ln w="9525">
            <a:solidFill>
              <a:srgbClr val="001932"/>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3814" name="Rectangle 19"/>
          <p:cNvSpPr>
            <a:spLocks noChangeArrowheads="1"/>
          </p:cNvSpPr>
          <p:nvPr/>
        </p:nvSpPr>
        <p:spPr bwMode="auto">
          <a:xfrm>
            <a:off x="900113" y="4202113"/>
            <a:ext cx="893762" cy="50165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3815" name="Rectangle 20"/>
          <p:cNvSpPr>
            <a:spLocks noChangeArrowheads="1"/>
          </p:cNvSpPr>
          <p:nvPr/>
        </p:nvSpPr>
        <p:spPr bwMode="auto">
          <a:xfrm>
            <a:off x="1052513" y="4246563"/>
            <a:ext cx="563562"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1100">
                <a:solidFill>
                  <a:srgbClr val="000000"/>
                </a:solidFill>
                <a:latin typeface="Arial Black" panose="020B0A04020102020204" pitchFamily="34" charset="0"/>
              </a:rPr>
              <a:t>Project</a:t>
            </a:r>
            <a:endParaRPr lang="en-US" altLang="en-US" sz="2400">
              <a:latin typeface="Times New Roman" panose="02020603050405020304" pitchFamily="18" charset="0"/>
            </a:endParaRPr>
          </a:p>
        </p:txBody>
      </p:sp>
      <p:sp>
        <p:nvSpPr>
          <p:cNvPr id="33816" name="Rectangle 21"/>
          <p:cNvSpPr>
            <a:spLocks noChangeArrowheads="1"/>
          </p:cNvSpPr>
          <p:nvPr/>
        </p:nvSpPr>
        <p:spPr bwMode="auto">
          <a:xfrm>
            <a:off x="944563" y="4452938"/>
            <a:ext cx="833437"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1100">
                <a:solidFill>
                  <a:srgbClr val="000000"/>
                </a:solidFill>
                <a:latin typeface="Arial Black" panose="020B0A04020102020204" pitchFamily="34" charset="0"/>
              </a:rPr>
              <a:t>Manager B</a:t>
            </a:r>
            <a:endParaRPr lang="en-US" altLang="en-US" sz="2400">
              <a:latin typeface="Times New Roman" panose="02020603050405020304" pitchFamily="18" charset="0"/>
            </a:endParaRPr>
          </a:p>
        </p:txBody>
      </p:sp>
      <p:sp>
        <p:nvSpPr>
          <p:cNvPr id="33817" name="Rectangle 22"/>
          <p:cNvSpPr>
            <a:spLocks noChangeArrowheads="1"/>
          </p:cNvSpPr>
          <p:nvPr/>
        </p:nvSpPr>
        <p:spPr bwMode="auto">
          <a:xfrm>
            <a:off x="900113" y="4202113"/>
            <a:ext cx="893762" cy="501650"/>
          </a:xfrm>
          <a:prstGeom prst="rect">
            <a:avLst/>
          </a:prstGeom>
          <a:noFill/>
          <a:ln w="9525">
            <a:solidFill>
              <a:srgbClr val="001932"/>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3818" name="Rectangle 23"/>
          <p:cNvSpPr>
            <a:spLocks noChangeArrowheads="1"/>
          </p:cNvSpPr>
          <p:nvPr/>
        </p:nvSpPr>
        <p:spPr bwMode="auto">
          <a:xfrm>
            <a:off x="900113" y="4781550"/>
            <a:ext cx="893762" cy="50006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3819" name="Rectangle 24"/>
          <p:cNvSpPr>
            <a:spLocks noChangeArrowheads="1"/>
          </p:cNvSpPr>
          <p:nvPr/>
        </p:nvSpPr>
        <p:spPr bwMode="auto">
          <a:xfrm>
            <a:off x="1052513" y="4826000"/>
            <a:ext cx="563562"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1100">
                <a:solidFill>
                  <a:srgbClr val="000000"/>
                </a:solidFill>
                <a:latin typeface="Arial Black" panose="020B0A04020102020204" pitchFamily="34" charset="0"/>
              </a:rPr>
              <a:t>Project</a:t>
            </a:r>
            <a:endParaRPr lang="en-US" altLang="en-US" sz="2400">
              <a:latin typeface="Times New Roman" panose="02020603050405020304" pitchFamily="18" charset="0"/>
            </a:endParaRPr>
          </a:p>
        </p:txBody>
      </p:sp>
      <p:sp>
        <p:nvSpPr>
          <p:cNvPr id="33820" name="Rectangle 25"/>
          <p:cNvSpPr>
            <a:spLocks noChangeArrowheads="1"/>
          </p:cNvSpPr>
          <p:nvPr/>
        </p:nvSpPr>
        <p:spPr bwMode="auto">
          <a:xfrm>
            <a:off x="944563" y="5030788"/>
            <a:ext cx="833437"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1100">
                <a:solidFill>
                  <a:srgbClr val="000000"/>
                </a:solidFill>
                <a:latin typeface="Arial Black" panose="020B0A04020102020204" pitchFamily="34" charset="0"/>
              </a:rPr>
              <a:t>Manager C</a:t>
            </a:r>
            <a:endParaRPr lang="en-US" altLang="en-US" sz="2400">
              <a:latin typeface="Times New Roman" panose="02020603050405020304" pitchFamily="18" charset="0"/>
            </a:endParaRPr>
          </a:p>
        </p:txBody>
      </p:sp>
      <p:sp>
        <p:nvSpPr>
          <p:cNvPr id="33821" name="Rectangle 26"/>
          <p:cNvSpPr>
            <a:spLocks noChangeArrowheads="1"/>
          </p:cNvSpPr>
          <p:nvPr/>
        </p:nvSpPr>
        <p:spPr bwMode="auto">
          <a:xfrm>
            <a:off x="900113" y="4781550"/>
            <a:ext cx="893762" cy="500063"/>
          </a:xfrm>
          <a:prstGeom prst="rect">
            <a:avLst/>
          </a:prstGeom>
          <a:noFill/>
          <a:ln w="9525">
            <a:solidFill>
              <a:srgbClr val="001932"/>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3822" name="Rectangle 27"/>
          <p:cNvSpPr>
            <a:spLocks noChangeArrowheads="1"/>
          </p:cNvSpPr>
          <p:nvPr/>
        </p:nvSpPr>
        <p:spPr bwMode="auto">
          <a:xfrm>
            <a:off x="900113" y="5360988"/>
            <a:ext cx="893762" cy="50006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3823" name="Rectangle 28"/>
          <p:cNvSpPr>
            <a:spLocks noChangeArrowheads="1"/>
          </p:cNvSpPr>
          <p:nvPr/>
        </p:nvSpPr>
        <p:spPr bwMode="auto">
          <a:xfrm>
            <a:off x="1052513" y="5403850"/>
            <a:ext cx="563562"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1100">
                <a:solidFill>
                  <a:srgbClr val="000000"/>
                </a:solidFill>
                <a:latin typeface="Arial Black" panose="020B0A04020102020204" pitchFamily="34" charset="0"/>
              </a:rPr>
              <a:t>Project</a:t>
            </a:r>
            <a:endParaRPr lang="en-US" altLang="en-US" sz="2400">
              <a:latin typeface="Times New Roman" panose="02020603050405020304" pitchFamily="18" charset="0"/>
            </a:endParaRPr>
          </a:p>
        </p:txBody>
      </p:sp>
      <p:sp>
        <p:nvSpPr>
          <p:cNvPr id="33824" name="Rectangle 29"/>
          <p:cNvSpPr>
            <a:spLocks noChangeArrowheads="1"/>
          </p:cNvSpPr>
          <p:nvPr/>
        </p:nvSpPr>
        <p:spPr bwMode="auto">
          <a:xfrm>
            <a:off x="944563" y="5610225"/>
            <a:ext cx="833437"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1100">
                <a:solidFill>
                  <a:srgbClr val="000000"/>
                </a:solidFill>
                <a:latin typeface="Arial Black" panose="020B0A04020102020204" pitchFamily="34" charset="0"/>
              </a:rPr>
              <a:t>Manager D</a:t>
            </a:r>
            <a:endParaRPr lang="en-US" altLang="en-US" sz="2400">
              <a:latin typeface="Times New Roman" panose="02020603050405020304" pitchFamily="18" charset="0"/>
            </a:endParaRPr>
          </a:p>
        </p:txBody>
      </p:sp>
      <p:sp>
        <p:nvSpPr>
          <p:cNvPr id="33825" name="Rectangle 30"/>
          <p:cNvSpPr>
            <a:spLocks noChangeArrowheads="1"/>
          </p:cNvSpPr>
          <p:nvPr/>
        </p:nvSpPr>
        <p:spPr bwMode="auto">
          <a:xfrm>
            <a:off x="900113" y="5360988"/>
            <a:ext cx="893762" cy="500062"/>
          </a:xfrm>
          <a:prstGeom prst="rect">
            <a:avLst/>
          </a:prstGeom>
          <a:noFill/>
          <a:ln w="9525">
            <a:solidFill>
              <a:srgbClr val="001932"/>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33826" name="Rectangle 34"/>
          <p:cNvSpPr>
            <a:spLocks noChangeArrowheads="1"/>
          </p:cNvSpPr>
          <p:nvPr/>
        </p:nvSpPr>
        <p:spPr bwMode="auto">
          <a:xfrm>
            <a:off x="4699000" y="2657475"/>
            <a:ext cx="923925" cy="60007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a:solidFill>
                  <a:srgbClr val="000000"/>
                </a:solidFill>
                <a:latin typeface="Arial Black" panose="020B0A04020102020204" pitchFamily="34" charset="0"/>
              </a:rPr>
              <a:t>VP</a:t>
            </a:r>
          </a:p>
          <a:p>
            <a:pPr algn="ctr" eaLnBrk="1" hangingPunct="1">
              <a:spcBef>
                <a:spcPct val="0"/>
              </a:spcBef>
              <a:buClrTx/>
              <a:buSzTx/>
              <a:buFontTx/>
              <a:buNone/>
            </a:pPr>
            <a:r>
              <a:rPr lang="en-US" altLang="en-US" sz="1300">
                <a:solidFill>
                  <a:srgbClr val="000000"/>
                </a:solidFill>
                <a:latin typeface="Arial Black" panose="020B0A04020102020204" pitchFamily="34" charset="0"/>
              </a:rPr>
              <a:t>Marketing   </a:t>
            </a:r>
          </a:p>
          <a:p>
            <a:pPr algn="ctr" eaLnBrk="1" hangingPunct="1">
              <a:spcBef>
                <a:spcPct val="0"/>
              </a:spcBef>
              <a:buClrTx/>
              <a:buSzTx/>
              <a:buFontTx/>
              <a:buNone/>
            </a:pPr>
            <a:r>
              <a:rPr lang="en-US" altLang="en-US" sz="1300">
                <a:solidFill>
                  <a:srgbClr val="000000"/>
                </a:solidFill>
                <a:latin typeface="Arial Black" panose="020B0A04020102020204" pitchFamily="34" charset="0"/>
              </a:rPr>
              <a:t>sales</a:t>
            </a:r>
          </a:p>
          <a:p>
            <a:pPr algn="ctr" eaLnBrk="1" hangingPunct="1">
              <a:spcBef>
                <a:spcPct val="0"/>
              </a:spcBef>
              <a:buClrTx/>
              <a:buSzTx/>
              <a:buFontTx/>
              <a:buNone/>
            </a:pPr>
            <a:endParaRPr lang="en-US" altLang="en-US" sz="1300">
              <a:solidFill>
                <a:srgbClr val="000000"/>
              </a:solidFill>
              <a:latin typeface="Arial Black" panose="020B0A04020102020204" pitchFamily="34" charset="0"/>
            </a:endParaRPr>
          </a:p>
        </p:txBody>
      </p:sp>
      <p:sp>
        <p:nvSpPr>
          <p:cNvPr id="33827" name="Rectangle 37"/>
          <p:cNvSpPr>
            <a:spLocks noChangeArrowheads="1"/>
          </p:cNvSpPr>
          <p:nvPr/>
        </p:nvSpPr>
        <p:spPr bwMode="auto">
          <a:xfrm>
            <a:off x="7291388" y="2657475"/>
            <a:ext cx="1025525" cy="60007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a:solidFill>
                  <a:srgbClr val="000000"/>
                </a:solidFill>
                <a:latin typeface="Arial Black" panose="020B0A04020102020204" pitchFamily="34" charset="0"/>
              </a:rPr>
              <a:t>VP</a:t>
            </a:r>
          </a:p>
          <a:p>
            <a:pPr algn="ctr" eaLnBrk="1" hangingPunct="1">
              <a:spcBef>
                <a:spcPct val="0"/>
              </a:spcBef>
              <a:buClrTx/>
              <a:buSzTx/>
              <a:buFontTx/>
              <a:buNone/>
            </a:pPr>
            <a:r>
              <a:rPr lang="en-US" altLang="en-US" sz="1300">
                <a:solidFill>
                  <a:srgbClr val="000000"/>
                </a:solidFill>
                <a:latin typeface="Arial Black" panose="020B0A04020102020204" pitchFamily="34" charset="0"/>
              </a:rPr>
              <a:t>Purchasing</a:t>
            </a:r>
          </a:p>
          <a:p>
            <a:pPr algn="ctr" eaLnBrk="1" hangingPunct="1">
              <a:spcBef>
                <a:spcPct val="0"/>
              </a:spcBef>
              <a:buClrTx/>
              <a:buSzTx/>
              <a:buFontTx/>
              <a:buNone/>
            </a:pPr>
            <a:endParaRPr lang="en-US" altLang="en-US" sz="1300">
              <a:solidFill>
                <a:srgbClr val="000000"/>
              </a:solidFill>
              <a:latin typeface="Arial Black" panose="020B0A04020102020204" pitchFamily="34" charset="0"/>
            </a:endParaRPr>
          </a:p>
          <a:p>
            <a:pPr algn="ctr" eaLnBrk="1" hangingPunct="1">
              <a:spcBef>
                <a:spcPct val="0"/>
              </a:spcBef>
              <a:buClrTx/>
              <a:buSzTx/>
              <a:buFontTx/>
              <a:buNone/>
            </a:pPr>
            <a:endParaRPr lang="en-US" altLang="en-US" sz="1400">
              <a:latin typeface="Times New Roman" panose="02020603050405020304" pitchFamily="18" charset="0"/>
            </a:endParaRPr>
          </a:p>
        </p:txBody>
      </p:sp>
      <p:sp>
        <p:nvSpPr>
          <p:cNvPr id="33828" name="Line 41"/>
          <p:cNvSpPr>
            <a:spLocks noChangeShapeType="1"/>
          </p:cNvSpPr>
          <p:nvPr/>
        </p:nvSpPr>
        <p:spPr bwMode="auto">
          <a:xfrm>
            <a:off x="2600325" y="3260725"/>
            <a:ext cx="0" cy="259080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29" name="Line 42"/>
          <p:cNvSpPr>
            <a:spLocks noChangeShapeType="1"/>
          </p:cNvSpPr>
          <p:nvPr/>
        </p:nvSpPr>
        <p:spPr bwMode="auto">
          <a:xfrm rot="-5400000">
            <a:off x="5038725" y="1743075"/>
            <a:ext cx="0" cy="65532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30" name="Line 43"/>
          <p:cNvSpPr>
            <a:spLocks noChangeShapeType="1"/>
          </p:cNvSpPr>
          <p:nvPr/>
        </p:nvSpPr>
        <p:spPr bwMode="auto">
          <a:xfrm rot="-5400000">
            <a:off x="5038725" y="2276475"/>
            <a:ext cx="0" cy="65532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31" name="Line 44"/>
          <p:cNvSpPr>
            <a:spLocks noChangeShapeType="1"/>
          </p:cNvSpPr>
          <p:nvPr/>
        </p:nvSpPr>
        <p:spPr bwMode="auto">
          <a:xfrm rot="-5400000">
            <a:off x="5038725" y="1209675"/>
            <a:ext cx="0" cy="65532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32" name="Line 45"/>
          <p:cNvSpPr>
            <a:spLocks noChangeShapeType="1"/>
          </p:cNvSpPr>
          <p:nvPr/>
        </p:nvSpPr>
        <p:spPr bwMode="auto">
          <a:xfrm rot="-5400000">
            <a:off x="5038725" y="676275"/>
            <a:ext cx="0" cy="65532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33" name="Line 46"/>
          <p:cNvSpPr>
            <a:spLocks noChangeShapeType="1"/>
          </p:cNvSpPr>
          <p:nvPr/>
        </p:nvSpPr>
        <p:spPr bwMode="auto">
          <a:xfrm>
            <a:off x="3819525" y="3336925"/>
            <a:ext cx="0" cy="251460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34" name="Line 47"/>
          <p:cNvSpPr>
            <a:spLocks noChangeShapeType="1"/>
          </p:cNvSpPr>
          <p:nvPr/>
        </p:nvSpPr>
        <p:spPr bwMode="auto">
          <a:xfrm>
            <a:off x="5191125" y="3336925"/>
            <a:ext cx="0" cy="251460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35" name="Line 49"/>
          <p:cNvSpPr>
            <a:spLocks noChangeShapeType="1"/>
          </p:cNvSpPr>
          <p:nvPr/>
        </p:nvSpPr>
        <p:spPr bwMode="auto">
          <a:xfrm>
            <a:off x="7781925" y="3322638"/>
            <a:ext cx="0" cy="251460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33836" name="AutoShape 50"/>
          <p:cNvCxnSpPr>
            <a:cxnSpLocks noChangeShapeType="1"/>
            <a:stCxn id="33813" idx="1"/>
            <a:endCxn id="33817" idx="1"/>
          </p:cNvCxnSpPr>
          <p:nvPr/>
        </p:nvCxnSpPr>
        <p:spPr bwMode="auto">
          <a:xfrm rot="10800000" flipH="1" flipV="1">
            <a:off x="900113" y="3875088"/>
            <a:ext cx="1587" cy="577850"/>
          </a:xfrm>
          <a:prstGeom prst="bentConnector3">
            <a:avLst>
              <a:gd name="adj1" fmla="val -22600005"/>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3837" name="AutoShape 51"/>
          <p:cNvCxnSpPr>
            <a:cxnSpLocks noChangeShapeType="1"/>
            <a:stCxn id="33817" idx="1"/>
            <a:endCxn id="33821" idx="1"/>
          </p:cNvCxnSpPr>
          <p:nvPr/>
        </p:nvCxnSpPr>
        <p:spPr bwMode="auto">
          <a:xfrm rot="10800000" flipH="1" flipV="1">
            <a:off x="900113" y="4452938"/>
            <a:ext cx="1587" cy="579437"/>
          </a:xfrm>
          <a:prstGeom prst="bentConnector3">
            <a:avLst>
              <a:gd name="adj1" fmla="val -22600005"/>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33838" name="AutoShape 52"/>
          <p:cNvCxnSpPr>
            <a:cxnSpLocks noChangeShapeType="1"/>
            <a:stCxn id="33821" idx="1"/>
            <a:endCxn id="33825" idx="1"/>
          </p:cNvCxnSpPr>
          <p:nvPr/>
        </p:nvCxnSpPr>
        <p:spPr bwMode="auto">
          <a:xfrm rot="10800000" flipH="1" flipV="1">
            <a:off x="900113" y="5032375"/>
            <a:ext cx="1587" cy="579438"/>
          </a:xfrm>
          <a:prstGeom prst="bentConnector3">
            <a:avLst>
              <a:gd name="adj1" fmla="val -22600005"/>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33839" name="Text Box 59"/>
          <p:cNvSpPr txBox="1">
            <a:spLocks noChangeArrowheads="1"/>
          </p:cNvSpPr>
          <p:nvPr/>
        </p:nvSpPr>
        <p:spPr bwMode="auto">
          <a:xfrm>
            <a:off x="5876925" y="2657475"/>
            <a:ext cx="1219200" cy="592138"/>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ClrTx/>
              <a:buSzTx/>
              <a:buFontTx/>
              <a:buNone/>
            </a:pPr>
            <a:r>
              <a:rPr lang="en-US" altLang="en-US" sz="1300">
                <a:latin typeface="Arial Black" panose="020B0A04020102020204" pitchFamily="34" charset="0"/>
              </a:rPr>
              <a:t>VP</a:t>
            </a:r>
          </a:p>
          <a:p>
            <a:pPr algn="ctr" eaLnBrk="1" hangingPunct="1">
              <a:spcBef>
                <a:spcPct val="50000"/>
              </a:spcBef>
              <a:buClrTx/>
              <a:buSzTx/>
              <a:buFontTx/>
              <a:buNone/>
            </a:pPr>
            <a:r>
              <a:rPr lang="en-US" altLang="en-US" sz="1300">
                <a:latin typeface="Arial Black" panose="020B0A04020102020204" pitchFamily="34" charset="0"/>
              </a:rPr>
              <a:t>R&amp;D</a:t>
            </a:r>
          </a:p>
          <a:p>
            <a:pPr algn="ctr" eaLnBrk="1" hangingPunct="1">
              <a:spcBef>
                <a:spcPct val="50000"/>
              </a:spcBef>
              <a:buClrTx/>
              <a:buSzTx/>
              <a:buFontTx/>
              <a:buNone/>
            </a:pPr>
            <a:endParaRPr lang="en-US" altLang="en-US" sz="1300">
              <a:latin typeface="Arial Black" panose="020B0A04020102020204" pitchFamily="34" charset="0"/>
            </a:endParaRPr>
          </a:p>
        </p:txBody>
      </p:sp>
      <p:sp>
        <p:nvSpPr>
          <p:cNvPr id="33840" name="Text Box 61"/>
          <p:cNvSpPr txBox="1">
            <a:spLocks noChangeArrowheads="1"/>
          </p:cNvSpPr>
          <p:nvPr/>
        </p:nvSpPr>
        <p:spPr bwMode="auto">
          <a:xfrm>
            <a:off x="4475163" y="1922463"/>
            <a:ext cx="1371600" cy="3048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ClrTx/>
              <a:buSzTx/>
              <a:buFontTx/>
              <a:buNone/>
            </a:pPr>
            <a:r>
              <a:rPr lang="en-US" altLang="en-US" sz="1400">
                <a:latin typeface="Arial Black" panose="020B0A04020102020204" pitchFamily="34" charset="0"/>
              </a:rPr>
              <a:t>CEO</a:t>
            </a:r>
          </a:p>
        </p:txBody>
      </p:sp>
      <p:sp>
        <p:nvSpPr>
          <p:cNvPr id="33841" name="Rectangle 62"/>
          <p:cNvSpPr>
            <a:spLocks noChangeArrowheads="1"/>
          </p:cNvSpPr>
          <p:nvPr/>
        </p:nvSpPr>
        <p:spPr bwMode="auto">
          <a:xfrm>
            <a:off x="1838325" y="2657475"/>
            <a:ext cx="1331913" cy="60007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a:solidFill>
                  <a:srgbClr val="000000"/>
                </a:solidFill>
                <a:latin typeface="Arial Black" panose="020B0A04020102020204" pitchFamily="34" charset="0"/>
              </a:rPr>
              <a:t>VP</a:t>
            </a:r>
          </a:p>
          <a:p>
            <a:pPr algn="ctr" eaLnBrk="1" hangingPunct="1">
              <a:spcBef>
                <a:spcPct val="0"/>
              </a:spcBef>
              <a:buClrTx/>
              <a:buSzTx/>
              <a:buFontTx/>
              <a:buNone/>
            </a:pPr>
            <a:r>
              <a:rPr lang="en-US" altLang="en-US" sz="1300">
                <a:solidFill>
                  <a:srgbClr val="000000"/>
                </a:solidFill>
                <a:latin typeface="Arial Black" panose="020B0A04020102020204" pitchFamily="34" charset="0"/>
              </a:rPr>
              <a:t>HR</a:t>
            </a:r>
          </a:p>
          <a:p>
            <a:pPr algn="ctr" eaLnBrk="1" hangingPunct="1">
              <a:spcBef>
                <a:spcPct val="0"/>
              </a:spcBef>
              <a:buClrTx/>
              <a:buSzTx/>
              <a:buFontTx/>
              <a:buNone/>
            </a:pPr>
            <a:endParaRPr lang="en-US" altLang="en-US" sz="1300">
              <a:solidFill>
                <a:srgbClr val="000000"/>
              </a:solidFill>
              <a:latin typeface="Arial Black" panose="020B0A04020102020204" pitchFamily="34" charset="0"/>
            </a:endParaRPr>
          </a:p>
          <a:p>
            <a:pPr algn="ctr" eaLnBrk="1" hangingPunct="1">
              <a:spcBef>
                <a:spcPct val="0"/>
              </a:spcBef>
              <a:buClrTx/>
              <a:buSzTx/>
              <a:buFontTx/>
              <a:buNone/>
            </a:pPr>
            <a:endParaRPr lang="en-US" altLang="en-US" sz="1300">
              <a:latin typeface="Times New Roman" panose="02020603050405020304" pitchFamily="18" charset="0"/>
            </a:endParaRPr>
          </a:p>
        </p:txBody>
      </p:sp>
      <p:sp>
        <p:nvSpPr>
          <p:cNvPr id="33842" name="Rectangle 63"/>
          <p:cNvSpPr>
            <a:spLocks noChangeArrowheads="1"/>
          </p:cNvSpPr>
          <p:nvPr/>
        </p:nvSpPr>
        <p:spPr bwMode="auto">
          <a:xfrm>
            <a:off x="3325813" y="2657475"/>
            <a:ext cx="1000125" cy="60007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a:solidFill>
                  <a:srgbClr val="000000"/>
                </a:solidFill>
                <a:latin typeface="Arial Black" panose="020B0A04020102020204" pitchFamily="34" charset="0"/>
              </a:rPr>
              <a:t>VP</a:t>
            </a:r>
          </a:p>
          <a:p>
            <a:pPr algn="ctr" eaLnBrk="1" hangingPunct="1">
              <a:spcBef>
                <a:spcPct val="0"/>
              </a:spcBef>
              <a:buClrTx/>
              <a:buSzTx/>
              <a:buFontTx/>
              <a:buNone/>
            </a:pPr>
            <a:r>
              <a:rPr lang="en-US" altLang="en-US" sz="1300">
                <a:solidFill>
                  <a:srgbClr val="000000"/>
                </a:solidFill>
                <a:latin typeface="Arial Black" panose="020B0A04020102020204" pitchFamily="34" charset="0"/>
              </a:rPr>
              <a:t>Operations</a:t>
            </a:r>
          </a:p>
          <a:p>
            <a:pPr algn="ctr" eaLnBrk="1" hangingPunct="1">
              <a:spcBef>
                <a:spcPct val="0"/>
              </a:spcBef>
              <a:buClrTx/>
              <a:buSzTx/>
              <a:buFontTx/>
              <a:buNone/>
            </a:pPr>
            <a:endParaRPr lang="en-US" altLang="en-US" sz="1300">
              <a:solidFill>
                <a:srgbClr val="000000"/>
              </a:solidFill>
              <a:latin typeface="Arial Black" panose="020B0A04020102020204" pitchFamily="34" charset="0"/>
            </a:endParaRPr>
          </a:p>
          <a:p>
            <a:pPr algn="ctr" eaLnBrk="1" hangingPunct="1">
              <a:spcBef>
                <a:spcPct val="0"/>
              </a:spcBef>
              <a:buClrTx/>
              <a:buSzTx/>
              <a:buFontTx/>
              <a:buNone/>
            </a:pPr>
            <a:endParaRPr lang="en-US" altLang="en-US" sz="1300">
              <a:latin typeface="Times New Roman" panose="02020603050405020304" pitchFamily="18" charset="0"/>
            </a:endParaRPr>
          </a:p>
        </p:txBody>
      </p:sp>
      <p:cxnSp>
        <p:nvCxnSpPr>
          <p:cNvPr id="33843" name="Forma 139"/>
          <p:cNvCxnSpPr>
            <a:cxnSpLocks noChangeShapeType="1"/>
            <a:endCxn id="33800" idx="1"/>
          </p:cNvCxnSpPr>
          <p:nvPr/>
        </p:nvCxnSpPr>
        <p:spPr bwMode="auto">
          <a:xfrm rot="10800000" flipV="1">
            <a:off x="2547938" y="2236788"/>
            <a:ext cx="2587625" cy="455612"/>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33844" name="Forma 141"/>
          <p:cNvCxnSpPr>
            <a:cxnSpLocks noChangeShapeType="1"/>
            <a:endCxn id="33827" idx="0"/>
          </p:cNvCxnSpPr>
          <p:nvPr/>
        </p:nvCxnSpPr>
        <p:spPr bwMode="auto">
          <a:xfrm>
            <a:off x="5162550" y="2236788"/>
            <a:ext cx="2641600" cy="420687"/>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33845" name="Connettore 4 143"/>
          <p:cNvCxnSpPr>
            <a:cxnSpLocks noChangeShapeType="1"/>
          </p:cNvCxnSpPr>
          <p:nvPr/>
        </p:nvCxnSpPr>
        <p:spPr bwMode="auto">
          <a:xfrm rot="5400000">
            <a:off x="4292600" y="1774825"/>
            <a:ext cx="430213" cy="1363663"/>
          </a:xfrm>
          <a:prstGeom prst="bentConnector3">
            <a:avLst>
              <a:gd name="adj1" fmla="val -1319"/>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33846" name="Connettore 4 148"/>
          <p:cNvCxnSpPr>
            <a:cxnSpLocks noChangeShapeType="1"/>
            <a:stCxn id="33839" idx="0"/>
            <a:endCxn id="33840" idx="2"/>
          </p:cNvCxnSpPr>
          <p:nvPr/>
        </p:nvCxnSpPr>
        <p:spPr bwMode="auto">
          <a:xfrm rot="16200000" flipV="1">
            <a:off x="5608638" y="1779588"/>
            <a:ext cx="430212" cy="1325562"/>
          </a:xfrm>
          <a:prstGeom prst="bentConnector3">
            <a:avLst>
              <a:gd name="adj1" fmla="val 9811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33847" name="Connettore 4 151"/>
          <p:cNvCxnSpPr>
            <a:cxnSpLocks noChangeShapeType="1"/>
            <a:stCxn id="33840" idx="2"/>
            <a:endCxn id="33826" idx="0"/>
          </p:cNvCxnSpPr>
          <p:nvPr/>
        </p:nvCxnSpPr>
        <p:spPr bwMode="auto">
          <a:xfrm rot="5400000">
            <a:off x="4945857" y="2442369"/>
            <a:ext cx="430212" cy="0"/>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33848" name="CasellaDiTesto 60"/>
          <p:cNvSpPr txBox="1">
            <a:spLocks noChangeArrowheads="1"/>
          </p:cNvSpPr>
          <p:nvPr/>
        </p:nvSpPr>
        <p:spPr bwMode="auto">
          <a:xfrm>
            <a:off x="758825" y="1836738"/>
            <a:ext cx="1092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it-IT" altLang="en-US" sz="2400">
                <a:solidFill>
                  <a:srgbClr val="FF0000"/>
                </a:solidFill>
              </a:rPr>
              <a:t>Matrix</a:t>
            </a:r>
          </a:p>
        </p:txBody>
      </p:sp>
      <p:sp>
        <p:nvSpPr>
          <p:cNvPr id="33849" name="Line 49"/>
          <p:cNvSpPr>
            <a:spLocks noChangeShapeType="1"/>
          </p:cNvSpPr>
          <p:nvPr/>
        </p:nvSpPr>
        <p:spPr bwMode="auto">
          <a:xfrm>
            <a:off x="6540500" y="3360738"/>
            <a:ext cx="0" cy="251460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50" name="TextBox 1"/>
          <p:cNvSpPr txBox="1">
            <a:spLocks noChangeArrowheads="1"/>
          </p:cNvSpPr>
          <p:nvPr/>
        </p:nvSpPr>
        <p:spPr bwMode="auto">
          <a:xfrm>
            <a:off x="3825875" y="1403350"/>
            <a:ext cx="20970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2400" dirty="0" err="1" smtClean="0">
                <a:solidFill>
                  <a:srgbClr val="FF0000"/>
                </a:solidFill>
                <a:latin typeface="Times New Roman" panose="02020603050405020304" pitchFamily="18" charset="0"/>
              </a:rPr>
              <a:t>Responsibilitye</a:t>
            </a:r>
            <a:endParaRPr lang="en-US" altLang="en-US" sz="2400" dirty="0">
              <a:solidFill>
                <a:srgbClr val="FF0000"/>
              </a:solidFill>
              <a:latin typeface="Times New Roman" panose="02020603050405020304" pitchFamily="18" charset="0"/>
            </a:endParaRPr>
          </a:p>
        </p:txBody>
      </p:sp>
      <p:sp>
        <p:nvSpPr>
          <p:cNvPr id="33851" name="TextBox 62"/>
          <p:cNvSpPr txBox="1">
            <a:spLocks noChangeArrowheads="1"/>
          </p:cNvSpPr>
          <p:nvPr/>
        </p:nvSpPr>
        <p:spPr bwMode="auto">
          <a:xfrm rot="-5400000">
            <a:off x="-266700" y="4397375"/>
            <a:ext cx="1116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2400">
                <a:solidFill>
                  <a:schemeClr val="bg1"/>
                </a:solidFill>
                <a:latin typeface="Times New Roman" panose="02020603050405020304" pitchFamily="18" charset="0"/>
              </a:rPr>
              <a:t>Ad hoc</a:t>
            </a:r>
          </a:p>
        </p:txBody>
      </p:sp>
      <p:sp>
        <p:nvSpPr>
          <p:cNvPr id="33852" name="Oval 2"/>
          <p:cNvSpPr>
            <a:spLocks noChangeArrowheads="1"/>
          </p:cNvSpPr>
          <p:nvPr/>
        </p:nvSpPr>
        <p:spPr bwMode="auto">
          <a:xfrm>
            <a:off x="617538" y="3292475"/>
            <a:ext cx="1404937" cy="2941638"/>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en-US" altLang="en-US" sz="2400">
              <a:latin typeface="Times New Roman" panose="02020603050405020304" pitchFamily="18" charset="0"/>
            </a:endParaRPr>
          </a:p>
        </p:txBody>
      </p:sp>
      <p:sp>
        <p:nvSpPr>
          <p:cNvPr id="33853" name="Oval 64"/>
          <p:cNvSpPr>
            <a:spLocks noChangeArrowheads="1"/>
          </p:cNvSpPr>
          <p:nvPr/>
        </p:nvSpPr>
        <p:spPr bwMode="auto">
          <a:xfrm rot="5400000">
            <a:off x="4443413" y="-415925"/>
            <a:ext cx="1189037" cy="6665913"/>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en-US" altLang="en-US" sz="2400">
              <a:latin typeface="Times New Roman" panose="02020603050405020304" pitchFamily="18" charset="0"/>
            </a:endParaRPr>
          </a:p>
        </p:txBody>
      </p:sp>
    </p:spTree>
    <p:extLst>
      <p:ext uri="{BB962C8B-B14F-4D97-AF65-F5344CB8AC3E}">
        <p14:creationId xmlns:p14="http://schemas.microsoft.com/office/powerpoint/2010/main" val="4159370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31"/>
          <p:cNvGrpSpPr>
            <a:grpSpLocks/>
          </p:cNvGrpSpPr>
          <p:nvPr/>
        </p:nvGrpSpPr>
        <p:grpSpPr bwMode="auto">
          <a:xfrm>
            <a:off x="1036638" y="1303338"/>
            <a:ext cx="7094537" cy="4583112"/>
            <a:chOff x="381000" y="1682750"/>
            <a:chExt cx="8223250" cy="4718050"/>
          </a:xfrm>
        </p:grpSpPr>
        <p:sp>
          <p:nvSpPr>
            <p:cNvPr id="15365" name="Rectangle 3"/>
            <p:cNvSpPr>
              <a:spLocks noChangeArrowheads="1"/>
            </p:cNvSpPr>
            <p:nvPr/>
          </p:nvSpPr>
          <p:spPr bwMode="auto">
            <a:xfrm>
              <a:off x="3360065" y="1682750"/>
              <a:ext cx="1891587" cy="902100"/>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400" b="1">
                  <a:latin typeface="+mn-lt"/>
                </a:rPr>
                <a:t>Corporate </a:t>
              </a:r>
            </a:p>
            <a:p>
              <a:pPr algn="ctr" eaLnBrk="1" hangingPunct="1">
                <a:defRPr/>
              </a:pPr>
              <a:endParaRPr lang="en-US" sz="1400" b="1">
                <a:latin typeface="+mn-lt"/>
              </a:endParaRPr>
            </a:p>
          </p:txBody>
        </p:sp>
        <p:sp>
          <p:nvSpPr>
            <p:cNvPr id="15366" name="Rectangle 4"/>
            <p:cNvSpPr>
              <a:spLocks noChangeArrowheads="1"/>
            </p:cNvSpPr>
            <p:nvPr/>
          </p:nvSpPr>
          <p:spPr bwMode="auto">
            <a:xfrm>
              <a:off x="386520" y="3359480"/>
              <a:ext cx="1512533" cy="1054084"/>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400" b="1">
                  <a:latin typeface="+mn-lt"/>
                </a:rPr>
                <a:t>Manager</a:t>
              </a:r>
            </a:p>
            <a:p>
              <a:pPr algn="ctr" eaLnBrk="1" hangingPunct="1">
                <a:defRPr/>
              </a:pPr>
              <a:r>
                <a:rPr lang="en-US" sz="1400" b="1">
                  <a:latin typeface="+mn-lt"/>
                </a:rPr>
                <a:t>of</a:t>
              </a:r>
            </a:p>
            <a:p>
              <a:pPr algn="ctr" eaLnBrk="1" hangingPunct="1">
                <a:defRPr/>
              </a:pPr>
              <a:r>
                <a:rPr lang="en-US" sz="1400" b="1">
                  <a:latin typeface="+mn-lt"/>
                </a:rPr>
                <a:t>Projects</a:t>
              </a:r>
            </a:p>
          </p:txBody>
        </p:sp>
        <p:sp>
          <p:nvSpPr>
            <p:cNvPr id="15367" name="Rectangle 5"/>
            <p:cNvSpPr>
              <a:spLocks noChangeArrowheads="1"/>
            </p:cNvSpPr>
            <p:nvPr/>
          </p:nvSpPr>
          <p:spPr bwMode="auto">
            <a:xfrm>
              <a:off x="2140102" y="3359480"/>
              <a:ext cx="1587976" cy="977275"/>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400" b="1">
                  <a:latin typeface="+mn-lt"/>
                </a:rPr>
                <a:t>Engineering</a:t>
              </a:r>
            </a:p>
          </p:txBody>
        </p:sp>
        <p:sp>
          <p:nvSpPr>
            <p:cNvPr id="15368" name="Rectangle 6"/>
            <p:cNvSpPr>
              <a:spLocks noChangeArrowheads="1"/>
            </p:cNvSpPr>
            <p:nvPr/>
          </p:nvSpPr>
          <p:spPr bwMode="auto">
            <a:xfrm>
              <a:off x="3891844" y="3359480"/>
              <a:ext cx="1512533" cy="977275"/>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400" b="1">
                  <a:latin typeface="+mn-lt"/>
                </a:rPr>
                <a:t>Manufacturing</a:t>
              </a:r>
            </a:p>
          </p:txBody>
        </p:sp>
        <p:sp>
          <p:nvSpPr>
            <p:cNvPr id="15369" name="Rectangle 7"/>
            <p:cNvSpPr>
              <a:spLocks noChangeArrowheads="1"/>
            </p:cNvSpPr>
            <p:nvPr/>
          </p:nvSpPr>
          <p:spPr bwMode="auto">
            <a:xfrm>
              <a:off x="5568143" y="3359480"/>
              <a:ext cx="1435251" cy="977275"/>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400" b="1">
                  <a:latin typeface="+mn-lt"/>
                </a:rPr>
                <a:t>Finance</a:t>
              </a:r>
            </a:p>
          </p:txBody>
        </p:sp>
        <p:sp>
          <p:nvSpPr>
            <p:cNvPr id="15370" name="Rectangle 8"/>
            <p:cNvSpPr>
              <a:spLocks noChangeArrowheads="1"/>
            </p:cNvSpPr>
            <p:nvPr/>
          </p:nvSpPr>
          <p:spPr bwMode="auto">
            <a:xfrm>
              <a:off x="519004" y="5915431"/>
              <a:ext cx="1461012" cy="472295"/>
            </a:xfrm>
            <a:prstGeom prst="rect">
              <a:avLst/>
            </a:prstGeom>
            <a:noFill/>
            <a:ln>
              <a:noFill/>
            </a:ln>
            <a:extLst/>
          </p:spPr>
          <p:txBody>
            <a:bodyPr lIns="90487" tIns="44450" rIns="90487" bIns="44450">
              <a:spAutoFit/>
            </a:bodyPr>
            <a:lstStyle/>
            <a:p>
              <a:pPr eaLnBrk="1" hangingPunct="1">
                <a:defRPr/>
              </a:pPr>
              <a:r>
                <a:rPr lang="en-US" sz="1200" b="1">
                  <a:latin typeface="+mn-lt"/>
                </a:rPr>
                <a:t>Project</a:t>
              </a:r>
            </a:p>
            <a:p>
              <a:pPr eaLnBrk="1" hangingPunct="1">
                <a:defRPr/>
              </a:pPr>
              <a:r>
                <a:rPr lang="en-US" sz="1200" b="1">
                  <a:latin typeface="+mn-lt"/>
                </a:rPr>
                <a:t>Manager “C”</a:t>
              </a:r>
            </a:p>
          </p:txBody>
        </p:sp>
        <p:sp>
          <p:nvSpPr>
            <p:cNvPr id="15371" name="Rectangle 9"/>
            <p:cNvSpPr>
              <a:spLocks noChangeArrowheads="1"/>
            </p:cNvSpPr>
            <p:nvPr/>
          </p:nvSpPr>
          <p:spPr bwMode="auto">
            <a:xfrm>
              <a:off x="7168999" y="3359480"/>
              <a:ext cx="1435251" cy="977275"/>
            </a:xfrm>
            <a:prstGeom prst="rect">
              <a:avLst/>
            </a:prstGeom>
            <a:noFill/>
            <a:ln w="12700">
              <a:solidFill>
                <a:schemeClr val="tx1"/>
              </a:solidFill>
              <a:miter lim="800000"/>
              <a:headEnd/>
              <a:tailEnd/>
            </a:ln>
            <a:extLst/>
          </p:spPr>
          <p:txBody>
            <a:bodyPr wrap="none" lIns="90487" tIns="44450" rIns="90487" bIns="44450" anchor="ctr"/>
            <a:lstStyle/>
            <a:p>
              <a:pPr algn="ctr" eaLnBrk="1" hangingPunct="1">
                <a:defRPr/>
              </a:pPr>
              <a:r>
                <a:rPr lang="en-US" sz="1400" b="1">
                  <a:latin typeface="+mn-lt"/>
                </a:rPr>
                <a:t>Others</a:t>
              </a:r>
            </a:p>
          </p:txBody>
        </p:sp>
        <p:sp>
          <p:nvSpPr>
            <p:cNvPr id="15372" name="Line 10"/>
            <p:cNvSpPr>
              <a:spLocks noChangeShapeType="1"/>
            </p:cNvSpPr>
            <p:nvPr/>
          </p:nvSpPr>
          <p:spPr bwMode="auto">
            <a:xfrm>
              <a:off x="381000" y="4426638"/>
              <a:ext cx="0" cy="1967625"/>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5373" name="Line 11"/>
            <p:cNvSpPr>
              <a:spLocks noChangeShapeType="1"/>
            </p:cNvSpPr>
            <p:nvPr/>
          </p:nvSpPr>
          <p:spPr bwMode="auto">
            <a:xfrm>
              <a:off x="386520" y="6400800"/>
              <a:ext cx="292571"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5374" name="Line 12"/>
            <p:cNvSpPr>
              <a:spLocks noChangeShapeType="1"/>
            </p:cNvSpPr>
            <p:nvPr/>
          </p:nvSpPr>
          <p:spPr bwMode="auto">
            <a:xfrm>
              <a:off x="386520" y="5029673"/>
              <a:ext cx="292571"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5375" name="Line 13"/>
            <p:cNvSpPr>
              <a:spLocks noChangeShapeType="1"/>
            </p:cNvSpPr>
            <p:nvPr/>
          </p:nvSpPr>
          <p:spPr bwMode="auto">
            <a:xfrm>
              <a:off x="386520" y="5714419"/>
              <a:ext cx="292571"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5376" name="Rectangle 14"/>
            <p:cNvSpPr>
              <a:spLocks noChangeArrowheads="1"/>
            </p:cNvSpPr>
            <p:nvPr/>
          </p:nvSpPr>
          <p:spPr bwMode="auto">
            <a:xfrm>
              <a:off x="443562" y="5229051"/>
              <a:ext cx="1459171" cy="472295"/>
            </a:xfrm>
            <a:prstGeom prst="rect">
              <a:avLst/>
            </a:prstGeom>
            <a:noFill/>
            <a:ln>
              <a:noFill/>
            </a:ln>
            <a:extLst/>
          </p:spPr>
          <p:txBody>
            <a:bodyPr lIns="90487" tIns="44450" rIns="90487" bIns="44450">
              <a:spAutoFit/>
            </a:bodyPr>
            <a:lstStyle/>
            <a:p>
              <a:pPr eaLnBrk="1" hangingPunct="1">
                <a:defRPr/>
              </a:pPr>
              <a:r>
                <a:rPr lang="en-US" sz="1200" b="1">
                  <a:latin typeface="+mn-lt"/>
                </a:rPr>
                <a:t>Project</a:t>
              </a:r>
            </a:p>
            <a:p>
              <a:pPr eaLnBrk="1" hangingPunct="1">
                <a:defRPr/>
              </a:pPr>
              <a:r>
                <a:rPr lang="en-US" sz="1200" b="1">
                  <a:latin typeface="+mn-lt"/>
                </a:rPr>
                <a:t>Manager “B”</a:t>
              </a:r>
            </a:p>
          </p:txBody>
        </p:sp>
        <p:sp>
          <p:nvSpPr>
            <p:cNvPr id="15377" name="Rectangle 15"/>
            <p:cNvSpPr>
              <a:spLocks noChangeArrowheads="1"/>
            </p:cNvSpPr>
            <p:nvPr/>
          </p:nvSpPr>
          <p:spPr bwMode="auto">
            <a:xfrm>
              <a:off x="443562" y="4542670"/>
              <a:ext cx="1459171" cy="473930"/>
            </a:xfrm>
            <a:prstGeom prst="rect">
              <a:avLst/>
            </a:prstGeom>
            <a:noFill/>
            <a:ln>
              <a:noFill/>
            </a:ln>
            <a:extLst/>
          </p:spPr>
          <p:txBody>
            <a:bodyPr lIns="90487" tIns="44450" rIns="90487" bIns="44450">
              <a:spAutoFit/>
            </a:bodyPr>
            <a:lstStyle/>
            <a:p>
              <a:pPr eaLnBrk="1" hangingPunct="1">
                <a:defRPr/>
              </a:pPr>
              <a:r>
                <a:rPr lang="en-US" sz="1200" b="1">
                  <a:latin typeface="+mn-lt"/>
                </a:rPr>
                <a:t>Project</a:t>
              </a:r>
            </a:p>
            <a:p>
              <a:pPr eaLnBrk="1" hangingPunct="1">
                <a:defRPr/>
              </a:pPr>
              <a:r>
                <a:rPr lang="en-US" sz="1200" b="1">
                  <a:latin typeface="+mn-lt"/>
                </a:rPr>
                <a:t>Manager “A”</a:t>
              </a:r>
            </a:p>
          </p:txBody>
        </p:sp>
        <p:sp>
          <p:nvSpPr>
            <p:cNvPr id="15378" name="Line 16"/>
            <p:cNvSpPr>
              <a:spLocks noChangeShapeType="1"/>
            </p:cNvSpPr>
            <p:nvPr/>
          </p:nvSpPr>
          <p:spPr bwMode="auto">
            <a:xfrm>
              <a:off x="2005777" y="4876055"/>
              <a:ext cx="6580073" cy="0"/>
            </a:xfrm>
            <a:prstGeom prst="line">
              <a:avLst/>
            </a:prstGeom>
            <a:noFill/>
            <a:ln w="50800">
              <a:solidFill>
                <a:schemeClr val="tx1"/>
              </a:solidFill>
              <a:round/>
              <a:headEnd/>
              <a:tailEnd/>
            </a:ln>
            <a:extLst/>
          </p:spPr>
          <p:txBody>
            <a:bodyPr wrap="none" anchor="ctr"/>
            <a:lstStyle/>
            <a:p>
              <a:pPr eaLnBrk="1" hangingPunct="1">
                <a:defRPr/>
              </a:pPr>
              <a:endParaRPr lang="en-US">
                <a:latin typeface="+mn-lt"/>
              </a:endParaRPr>
            </a:p>
          </p:txBody>
        </p:sp>
        <p:sp>
          <p:nvSpPr>
            <p:cNvPr id="15379" name="Line 17"/>
            <p:cNvSpPr>
              <a:spLocks noChangeShapeType="1"/>
            </p:cNvSpPr>
            <p:nvPr/>
          </p:nvSpPr>
          <p:spPr bwMode="auto">
            <a:xfrm>
              <a:off x="2005777" y="5562435"/>
              <a:ext cx="6580073" cy="0"/>
            </a:xfrm>
            <a:prstGeom prst="line">
              <a:avLst/>
            </a:prstGeom>
            <a:noFill/>
            <a:ln w="50800">
              <a:solidFill>
                <a:schemeClr val="tx1"/>
              </a:solidFill>
              <a:round/>
              <a:headEnd/>
              <a:tailEnd/>
            </a:ln>
            <a:extLst/>
          </p:spPr>
          <p:txBody>
            <a:bodyPr wrap="none" anchor="ctr"/>
            <a:lstStyle/>
            <a:p>
              <a:pPr eaLnBrk="1" hangingPunct="1">
                <a:defRPr/>
              </a:pPr>
              <a:endParaRPr lang="en-US">
                <a:latin typeface="+mn-lt"/>
              </a:endParaRPr>
            </a:p>
          </p:txBody>
        </p:sp>
        <p:sp>
          <p:nvSpPr>
            <p:cNvPr id="15380" name="Line 18"/>
            <p:cNvSpPr>
              <a:spLocks noChangeShapeType="1"/>
            </p:cNvSpPr>
            <p:nvPr/>
          </p:nvSpPr>
          <p:spPr bwMode="auto">
            <a:xfrm>
              <a:off x="2005777" y="6248816"/>
              <a:ext cx="6580073" cy="0"/>
            </a:xfrm>
            <a:prstGeom prst="line">
              <a:avLst/>
            </a:prstGeom>
            <a:noFill/>
            <a:ln w="50800">
              <a:solidFill>
                <a:schemeClr val="tx1"/>
              </a:solidFill>
              <a:round/>
              <a:headEnd/>
              <a:tailEnd/>
            </a:ln>
            <a:extLst/>
          </p:spPr>
          <p:txBody>
            <a:bodyPr wrap="none" anchor="ctr"/>
            <a:lstStyle/>
            <a:p>
              <a:pPr eaLnBrk="1" hangingPunct="1">
                <a:defRPr/>
              </a:pPr>
              <a:endParaRPr lang="en-US">
                <a:latin typeface="+mn-lt"/>
              </a:endParaRPr>
            </a:p>
          </p:txBody>
        </p:sp>
        <p:sp>
          <p:nvSpPr>
            <p:cNvPr id="15381" name="Line 19"/>
            <p:cNvSpPr>
              <a:spLocks noChangeShapeType="1"/>
            </p:cNvSpPr>
            <p:nvPr/>
          </p:nvSpPr>
          <p:spPr bwMode="auto">
            <a:xfrm>
              <a:off x="2896368" y="4369440"/>
              <a:ext cx="0" cy="2005212"/>
            </a:xfrm>
            <a:prstGeom prst="line">
              <a:avLst/>
            </a:prstGeom>
            <a:noFill/>
            <a:ln w="50800">
              <a:solidFill>
                <a:schemeClr val="tx1"/>
              </a:solidFill>
              <a:round/>
              <a:headEnd/>
              <a:tailEnd/>
            </a:ln>
            <a:extLst/>
          </p:spPr>
          <p:txBody>
            <a:bodyPr wrap="none" anchor="ctr"/>
            <a:lstStyle/>
            <a:p>
              <a:pPr eaLnBrk="1" hangingPunct="1">
                <a:defRPr/>
              </a:pPr>
              <a:endParaRPr lang="en-US">
                <a:latin typeface="+mn-lt"/>
              </a:endParaRPr>
            </a:p>
          </p:txBody>
        </p:sp>
        <p:sp>
          <p:nvSpPr>
            <p:cNvPr id="15382" name="Line 20"/>
            <p:cNvSpPr>
              <a:spLocks noChangeShapeType="1"/>
            </p:cNvSpPr>
            <p:nvPr/>
          </p:nvSpPr>
          <p:spPr bwMode="auto">
            <a:xfrm>
              <a:off x="4648110" y="4369440"/>
              <a:ext cx="0" cy="2005212"/>
            </a:xfrm>
            <a:prstGeom prst="line">
              <a:avLst/>
            </a:prstGeom>
            <a:noFill/>
            <a:ln w="50800">
              <a:solidFill>
                <a:schemeClr val="tx1"/>
              </a:solidFill>
              <a:round/>
              <a:headEnd/>
              <a:tailEnd/>
            </a:ln>
            <a:extLst/>
          </p:spPr>
          <p:txBody>
            <a:bodyPr wrap="none" anchor="ctr"/>
            <a:lstStyle/>
            <a:p>
              <a:pPr eaLnBrk="1" hangingPunct="1">
                <a:defRPr/>
              </a:pPr>
              <a:endParaRPr lang="en-US">
                <a:latin typeface="+mn-lt"/>
              </a:endParaRPr>
            </a:p>
          </p:txBody>
        </p:sp>
        <p:sp>
          <p:nvSpPr>
            <p:cNvPr id="15383" name="Line 21"/>
            <p:cNvSpPr>
              <a:spLocks noChangeShapeType="1"/>
            </p:cNvSpPr>
            <p:nvPr/>
          </p:nvSpPr>
          <p:spPr bwMode="auto">
            <a:xfrm>
              <a:off x="6324410" y="4369440"/>
              <a:ext cx="0" cy="2005212"/>
            </a:xfrm>
            <a:prstGeom prst="line">
              <a:avLst/>
            </a:prstGeom>
            <a:noFill/>
            <a:ln w="50800">
              <a:solidFill>
                <a:schemeClr val="tx1"/>
              </a:solidFill>
              <a:round/>
              <a:headEnd/>
              <a:tailEnd/>
            </a:ln>
            <a:extLst/>
          </p:spPr>
          <p:txBody>
            <a:bodyPr wrap="none" anchor="ctr"/>
            <a:lstStyle/>
            <a:p>
              <a:pPr eaLnBrk="1" hangingPunct="1">
                <a:defRPr/>
              </a:pPr>
              <a:endParaRPr lang="en-US">
                <a:latin typeface="+mn-lt"/>
              </a:endParaRPr>
            </a:p>
          </p:txBody>
        </p:sp>
        <p:sp>
          <p:nvSpPr>
            <p:cNvPr id="15384" name="Line 22"/>
            <p:cNvSpPr>
              <a:spLocks noChangeShapeType="1"/>
            </p:cNvSpPr>
            <p:nvPr/>
          </p:nvSpPr>
          <p:spPr bwMode="auto">
            <a:xfrm>
              <a:off x="7847984" y="4369440"/>
              <a:ext cx="0" cy="2005212"/>
            </a:xfrm>
            <a:prstGeom prst="line">
              <a:avLst/>
            </a:prstGeom>
            <a:noFill/>
            <a:ln w="50800">
              <a:solidFill>
                <a:schemeClr val="tx1"/>
              </a:solidFill>
              <a:round/>
              <a:headEnd/>
              <a:tailEnd/>
            </a:ln>
            <a:extLst/>
          </p:spPr>
          <p:txBody>
            <a:bodyPr wrap="none" anchor="ctr"/>
            <a:lstStyle/>
            <a:p>
              <a:pPr eaLnBrk="1" hangingPunct="1">
                <a:defRPr/>
              </a:pPr>
              <a:endParaRPr lang="en-US">
                <a:latin typeface="+mn-lt"/>
              </a:endParaRPr>
            </a:p>
          </p:txBody>
        </p:sp>
        <p:sp>
          <p:nvSpPr>
            <p:cNvPr id="15385" name="Line 23"/>
            <p:cNvSpPr>
              <a:spLocks noChangeShapeType="1"/>
            </p:cNvSpPr>
            <p:nvPr/>
          </p:nvSpPr>
          <p:spPr bwMode="auto">
            <a:xfrm>
              <a:off x="4267217" y="2597924"/>
              <a:ext cx="0" cy="367703"/>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5386" name="Line 24"/>
            <p:cNvSpPr>
              <a:spLocks noChangeShapeType="1"/>
            </p:cNvSpPr>
            <p:nvPr/>
          </p:nvSpPr>
          <p:spPr bwMode="auto">
            <a:xfrm flipH="1">
              <a:off x="1067344" y="2972165"/>
              <a:ext cx="3199874"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5387" name="Line 25"/>
            <p:cNvSpPr>
              <a:spLocks noChangeShapeType="1"/>
            </p:cNvSpPr>
            <p:nvPr/>
          </p:nvSpPr>
          <p:spPr bwMode="auto">
            <a:xfrm>
              <a:off x="1067344" y="2978702"/>
              <a:ext cx="0" cy="367704"/>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5388" name="Line 26"/>
            <p:cNvSpPr>
              <a:spLocks noChangeShapeType="1"/>
            </p:cNvSpPr>
            <p:nvPr/>
          </p:nvSpPr>
          <p:spPr bwMode="auto">
            <a:xfrm>
              <a:off x="2896368" y="2978702"/>
              <a:ext cx="0" cy="367704"/>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5389" name="Line 27"/>
            <p:cNvSpPr>
              <a:spLocks noChangeShapeType="1"/>
            </p:cNvSpPr>
            <p:nvPr/>
          </p:nvSpPr>
          <p:spPr bwMode="auto">
            <a:xfrm>
              <a:off x="4272737" y="2972165"/>
              <a:ext cx="3569726" cy="0"/>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5390" name="Line 28"/>
            <p:cNvSpPr>
              <a:spLocks noChangeShapeType="1"/>
            </p:cNvSpPr>
            <p:nvPr/>
          </p:nvSpPr>
          <p:spPr bwMode="auto">
            <a:xfrm>
              <a:off x="7847984" y="2978702"/>
              <a:ext cx="0" cy="367704"/>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5391" name="Line 29"/>
            <p:cNvSpPr>
              <a:spLocks noChangeShapeType="1"/>
            </p:cNvSpPr>
            <p:nvPr/>
          </p:nvSpPr>
          <p:spPr bwMode="auto">
            <a:xfrm>
              <a:off x="6248967" y="2978702"/>
              <a:ext cx="0" cy="367704"/>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sp>
          <p:nvSpPr>
            <p:cNvPr id="15392" name="Line 30"/>
            <p:cNvSpPr>
              <a:spLocks noChangeShapeType="1"/>
            </p:cNvSpPr>
            <p:nvPr/>
          </p:nvSpPr>
          <p:spPr bwMode="auto">
            <a:xfrm>
              <a:off x="4648110" y="2978702"/>
              <a:ext cx="0" cy="367704"/>
            </a:xfrm>
            <a:prstGeom prst="line">
              <a:avLst/>
            </a:prstGeom>
            <a:noFill/>
            <a:ln w="12700">
              <a:solidFill>
                <a:schemeClr val="tx1"/>
              </a:solidFill>
              <a:round/>
              <a:headEnd/>
              <a:tailEnd/>
            </a:ln>
            <a:extLst/>
          </p:spPr>
          <p:txBody>
            <a:bodyPr wrap="none" anchor="ctr"/>
            <a:lstStyle/>
            <a:p>
              <a:pPr eaLnBrk="1" hangingPunct="1">
                <a:defRPr/>
              </a:pPr>
              <a:endParaRPr lang="en-US">
                <a:latin typeface="+mn-lt"/>
              </a:endParaRPr>
            </a:p>
          </p:txBody>
        </p:sp>
      </p:grpSp>
      <p:sp>
        <p:nvSpPr>
          <p:cNvPr id="25603" name="Title 30"/>
          <p:cNvSpPr>
            <a:spLocks noGrp="1"/>
          </p:cNvSpPr>
          <p:nvPr>
            <p:ph type="title"/>
          </p:nvPr>
        </p:nvSpPr>
        <p:spPr/>
        <p:txBody>
          <a:bodyPr/>
          <a:lstStyle/>
          <a:p>
            <a:pPr eaLnBrk="1" hangingPunct="1"/>
            <a:r>
              <a:rPr lang="en-US" altLang="en-US"/>
              <a:t>Matrix Organizational Structure</a:t>
            </a:r>
          </a:p>
        </p:txBody>
      </p:sp>
      <p:sp>
        <p:nvSpPr>
          <p:cNvPr id="25604" name="Slide Number Placeholder 5"/>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defRPr>
            </a:lvl5pPr>
            <a:lvl6pPr marL="25146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6pPr>
            <a:lvl7pPr marL="29718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7pPr>
            <a:lvl8pPr marL="34290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8pPr>
            <a:lvl9pPr marL="38862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9pPr>
          </a:lstStyle>
          <a:p>
            <a:pPr>
              <a:spcBef>
                <a:spcPct val="0"/>
              </a:spcBef>
              <a:buClrTx/>
              <a:buFontTx/>
              <a:buNone/>
            </a:pPr>
            <a:fld id="{3166B133-80B2-4878-8DED-9A8F1CE1BFD4}" type="slidenum">
              <a:rPr lang="en-US" altLang="en-US" sz="800" smtClean="0">
                <a:latin typeface="Times New Roman" panose="02020603050405020304" pitchFamily="18" charset="0"/>
              </a:rPr>
              <a:pPr>
                <a:spcBef>
                  <a:spcPct val="0"/>
                </a:spcBef>
                <a:buClrTx/>
                <a:buFontTx/>
                <a:buNone/>
              </a:pPr>
              <a:t>15</a:t>
            </a:fld>
            <a:endParaRPr lang="en-US" altLang="en-US" sz="800">
              <a:latin typeface="Times New Roman" panose="02020603050405020304" pitchFamily="18" charset="0"/>
            </a:endParaRPr>
          </a:p>
        </p:txBody>
      </p:sp>
    </p:spTree>
    <p:extLst>
      <p:ext uri="{BB962C8B-B14F-4D97-AF65-F5344CB8AC3E}">
        <p14:creationId xmlns:p14="http://schemas.microsoft.com/office/powerpoint/2010/main" val="428524518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sz="quarter" idx="12"/>
          </p:nvPr>
        </p:nvSpPr>
        <p:spPr/>
        <p:txBody>
          <a:bodyPr/>
          <a:lstStyle/>
          <a:p>
            <a:pPr eaLnBrk="1" hangingPunct="1"/>
            <a:r>
              <a:rPr lang="en-US" altLang="en-US" smtClean="0">
                <a:solidFill>
                  <a:srgbClr val="B30000"/>
                </a:solidFill>
              </a:rPr>
              <a:t>Centralization</a:t>
            </a:r>
          </a:p>
          <a:p>
            <a:pPr lvl="1" eaLnBrk="1" hangingPunct="1"/>
            <a:r>
              <a:rPr lang="en-US" altLang="en-US" smtClean="0">
                <a:solidFill>
                  <a:srgbClr val="000000"/>
                </a:solidFill>
              </a:rPr>
              <a:t>The degree to which authority for meaningful decisions is retained at the top of an organization</a:t>
            </a:r>
          </a:p>
          <a:p>
            <a:pPr eaLnBrk="1" hangingPunct="1"/>
            <a:r>
              <a:rPr lang="en-US" altLang="en-US" smtClean="0">
                <a:solidFill>
                  <a:srgbClr val="B30000"/>
                </a:solidFill>
              </a:rPr>
              <a:t>Standardization</a:t>
            </a:r>
          </a:p>
          <a:p>
            <a:pPr lvl="1" eaLnBrk="1" hangingPunct="1"/>
            <a:r>
              <a:rPr lang="en-US" altLang="en-US" smtClean="0">
                <a:solidFill>
                  <a:srgbClr val="000000"/>
                </a:solidFill>
              </a:rPr>
              <a:t>The degree to which rules and standard operating procedures govern behavior in an organization</a:t>
            </a:r>
          </a:p>
        </p:txBody>
      </p:sp>
      <p:sp>
        <p:nvSpPr>
          <p:cNvPr id="35842" name="Rectangle 2"/>
          <p:cNvSpPr>
            <a:spLocks noGrp="1" noChangeArrowheads="1"/>
          </p:cNvSpPr>
          <p:nvPr>
            <p:ph type="title"/>
          </p:nvPr>
        </p:nvSpPr>
        <p:spPr/>
        <p:txBody>
          <a:bodyPr/>
          <a:lstStyle/>
          <a:p>
            <a:pPr eaLnBrk="1" hangingPunct="1"/>
            <a:r>
              <a:rPr lang="en-US" altLang="en-US" smtClean="0"/>
              <a:t>Structuring Characteristics</a:t>
            </a:r>
          </a:p>
        </p:txBody>
      </p:sp>
    </p:spTree>
    <p:extLst>
      <p:ext uri="{BB962C8B-B14F-4D97-AF65-F5344CB8AC3E}">
        <p14:creationId xmlns:p14="http://schemas.microsoft.com/office/powerpoint/2010/main" val="41941842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47" name="Rectangle 3"/>
          <p:cNvSpPr>
            <a:spLocks noGrp="1" noChangeArrowheads="1"/>
          </p:cNvSpPr>
          <p:nvPr>
            <p:ph type="body" sz="quarter" idx="12"/>
          </p:nvPr>
        </p:nvSpPr>
        <p:spPr/>
        <p:txBody>
          <a:bodyPr/>
          <a:lstStyle/>
          <a:p>
            <a:pPr eaLnBrk="1" hangingPunct="1"/>
            <a:r>
              <a:rPr lang="en-US" altLang="en-US" smtClean="0">
                <a:solidFill>
                  <a:srgbClr val="B30000"/>
                </a:solidFill>
              </a:rPr>
              <a:t>Formalization</a:t>
            </a:r>
          </a:p>
          <a:p>
            <a:pPr lvl="1" eaLnBrk="1" hangingPunct="1"/>
            <a:r>
              <a:rPr lang="en-US" altLang="en-US" smtClean="0">
                <a:solidFill>
                  <a:srgbClr val="000000"/>
                </a:solidFill>
              </a:rPr>
              <a:t>The degree to which rules and operating procedures are documented on paper or in company intranets (e.g. </a:t>
            </a:r>
            <a:r>
              <a:rPr lang="en-US" altLang="en-US" smtClean="0">
                <a:solidFill>
                  <a:srgbClr val="000000"/>
                </a:solidFill>
                <a:hlinkClick r:id="rId3"/>
              </a:rPr>
              <a:t>process description</a:t>
            </a:r>
            <a:r>
              <a:rPr lang="en-US" altLang="en-US" smtClean="0">
                <a:solidFill>
                  <a:srgbClr val="000000"/>
                </a:solidFill>
              </a:rPr>
              <a:t>, or </a:t>
            </a:r>
            <a:r>
              <a:rPr lang="en-US" altLang="en-US" smtClean="0">
                <a:solidFill>
                  <a:srgbClr val="000000"/>
                </a:solidFill>
                <a:hlinkClick r:id="rId4"/>
              </a:rPr>
              <a:t>job description</a:t>
            </a:r>
            <a:r>
              <a:rPr lang="en-US" altLang="en-US" smtClean="0">
                <a:solidFill>
                  <a:srgbClr val="000000"/>
                </a:solidFill>
              </a:rPr>
              <a:t>)</a:t>
            </a:r>
          </a:p>
          <a:p>
            <a:pPr eaLnBrk="1" hangingPunct="1"/>
            <a:r>
              <a:rPr lang="en-US" altLang="en-US" smtClean="0">
                <a:solidFill>
                  <a:srgbClr val="B30000"/>
                </a:solidFill>
              </a:rPr>
              <a:t>Specialization</a:t>
            </a:r>
          </a:p>
          <a:p>
            <a:pPr lvl="1" eaLnBrk="1" hangingPunct="1"/>
            <a:r>
              <a:rPr lang="en-US" altLang="en-US" smtClean="0">
                <a:solidFill>
                  <a:srgbClr val="000000"/>
                </a:solidFill>
              </a:rPr>
              <a:t>The degree to which associates and managers have jobs with narrow scopes and limited variety</a:t>
            </a:r>
            <a:endParaRPr lang="en-US" altLang="en-US" smtClean="0"/>
          </a:p>
        </p:txBody>
      </p:sp>
      <p:sp>
        <p:nvSpPr>
          <p:cNvPr id="37890" name="Rectangle 2"/>
          <p:cNvSpPr>
            <a:spLocks noGrp="1" noChangeArrowheads="1"/>
          </p:cNvSpPr>
          <p:nvPr>
            <p:ph type="title"/>
          </p:nvPr>
        </p:nvSpPr>
        <p:spPr/>
        <p:txBody>
          <a:bodyPr/>
          <a:lstStyle/>
          <a:p>
            <a:pPr eaLnBrk="1" hangingPunct="1"/>
            <a:r>
              <a:rPr lang="en-US" altLang="en-US" smtClean="0"/>
              <a:t>Structuring Characteristics</a:t>
            </a:r>
          </a:p>
        </p:txBody>
      </p:sp>
    </p:spTree>
    <p:extLst>
      <p:ext uri="{BB962C8B-B14F-4D97-AF65-F5344CB8AC3E}">
        <p14:creationId xmlns:p14="http://schemas.microsoft.com/office/powerpoint/2010/main" val="40483372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9" presetClass="entr" presetSubtype="0" accel="100000" fill="hold" grpId="0" nodeType="after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anim calcmode="lin" valueType="num">
                                      <p:cBhvr>
                                        <p:cTn id="7" dur="500" fill="hold"/>
                                        <p:tgtEl>
                                          <p:spTgt spid="159747">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59747">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59747">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597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9" presetClass="entr" presetSubtype="0" accel="100000" fill="hold" grpId="0" nodeType="clickEffect">
                                  <p:stCondLst>
                                    <p:cond delay="0"/>
                                  </p:stCondLst>
                                  <p:childTnLst>
                                    <p:set>
                                      <p:cBhvr>
                                        <p:cTn id="14" dur="1" fill="hold">
                                          <p:stCondLst>
                                            <p:cond delay="0"/>
                                          </p:stCondLst>
                                        </p:cTn>
                                        <p:tgtEl>
                                          <p:spTgt spid="159747">
                                            <p:txEl>
                                              <p:pRg st="1" end="1"/>
                                            </p:txEl>
                                          </p:spTgt>
                                        </p:tgtEl>
                                        <p:attrNameLst>
                                          <p:attrName>style.visibility</p:attrName>
                                        </p:attrNameLst>
                                      </p:cBhvr>
                                      <p:to>
                                        <p:strVal val="visible"/>
                                      </p:to>
                                    </p:set>
                                    <p:anim calcmode="lin" valueType="num">
                                      <p:cBhvr>
                                        <p:cTn id="15" dur="500" fill="hold"/>
                                        <p:tgtEl>
                                          <p:spTgt spid="159747">
                                            <p:txEl>
                                              <p:pRg st="1" end="1"/>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159747">
                                            <p:txEl>
                                              <p:pRg st="1" end="1"/>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159747">
                                            <p:txEl>
                                              <p:pRg st="1" end="1"/>
                                            </p:txEl>
                                          </p:spTgt>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1597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9" presetClass="entr" presetSubtype="0" accel="100000" fill="hold" grpId="0" nodeType="clickEffect">
                                  <p:stCondLst>
                                    <p:cond delay="0"/>
                                  </p:stCondLst>
                                  <p:childTnLst>
                                    <p:set>
                                      <p:cBhvr>
                                        <p:cTn id="22" dur="1" fill="hold">
                                          <p:stCondLst>
                                            <p:cond delay="0"/>
                                          </p:stCondLst>
                                        </p:cTn>
                                        <p:tgtEl>
                                          <p:spTgt spid="159747">
                                            <p:txEl>
                                              <p:pRg st="2" end="2"/>
                                            </p:txEl>
                                          </p:spTgt>
                                        </p:tgtEl>
                                        <p:attrNameLst>
                                          <p:attrName>style.visibility</p:attrName>
                                        </p:attrNameLst>
                                      </p:cBhvr>
                                      <p:to>
                                        <p:strVal val="visible"/>
                                      </p:to>
                                    </p:set>
                                    <p:anim calcmode="lin" valueType="num">
                                      <p:cBhvr>
                                        <p:cTn id="23" dur="500" fill="hold"/>
                                        <p:tgtEl>
                                          <p:spTgt spid="159747">
                                            <p:txEl>
                                              <p:pRg st="2" end="2"/>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4" dur="500" fill="hold"/>
                                        <p:tgtEl>
                                          <p:spTgt spid="159747">
                                            <p:txEl>
                                              <p:pRg st="2" end="2"/>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5" dur="500" fill="hold"/>
                                        <p:tgtEl>
                                          <p:spTgt spid="159747">
                                            <p:txEl>
                                              <p:pRg st="2" end="2"/>
                                            </p:txEl>
                                          </p:spTgt>
                                        </p:tgtEl>
                                        <p:attrNameLst>
                                          <p:attrName>ppt_x</p:attrName>
                                        </p:attrNameLst>
                                      </p:cBhvr>
                                      <p:tavLst>
                                        <p:tav tm="0">
                                          <p:val>
                                            <p:strVal val="#ppt_x-.3"/>
                                          </p:val>
                                        </p:tav>
                                        <p:tav tm="50000">
                                          <p:val>
                                            <p:strVal val="#ppt_x"/>
                                          </p:val>
                                        </p:tav>
                                        <p:tav tm="100000">
                                          <p:val>
                                            <p:strVal val="#ppt_x"/>
                                          </p:val>
                                        </p:tav>
                                      </p:tavLst>
                                    </p:anim>
                                    <p:anim calcmode="lin" valueType="num">
                                      <p:cBhvr>
                                        <p:cTn id="26" dur="500" fill="hold"/>
                                        <p:tgtEl>
                                          <p:spTgt spid="1597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9" presetClass="entr" presetSubtype="0" accel="100000" fill="hold" grpId="0" nodeType="clickEffect">
                                  <p:stCondLst>
                                    <p:cond delay="0"/>
                                  </p:stCondLst>
                                  <p:childTnLst>
                                    <p:set>
                                      <p:cBhvr>
                                        <p:cTn id="30" dur="1" fill="hold">
                                          <p:stCondLst>
                                            <p:cond delay="0"/>
                                          </p:stCondLst>
                                        </p:cTn>
                                        <p:tgtEl>
                                          <p:spTgt spid="159747">
                                            <p:txEl>
                                              <p:pRg st="3" end="3"/>
                                            </p:txEl>
                                          </p:spTgt>
                                        </p:tgtEl>
                                        <p:attrNameLst>
                                          <p:attrName>style.visibility</p:attrName>
                                        </p:attrNameLst>
                                      </p:cBhvr>
                                      <p:to>
                                        <p:strVal val="visible"/>
                                      </p:to>
                                    </p:set>
                                    <p:anim calcmode="lin" valueType="num">
                                      <p:cBhvr>
                                        <p:cTn id="31" dur="500" fill="hold"/>
                                        <p:tgtEl>
                                          <p:spTgt spid="159747">
                                            <p:txEl>
                                              <p:pRg st="3" end="3"/>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32" dur="500" fill="hold"/>
                                        <p:tgtEl>
                                          <p:spTgt spid="159747">
                                            <p:txEl>
                                              <p:pRg st="3" end="3"/>
                                            </p:txEl>
                                          </p:spTgt>
                                        </p:tgtEl>
                                        <p:attrNameLst>
                                          <p:attrName>ppt_w</p:attrName>
                                        </p:attrNameLst>
                                      </p:cBhvr>
                                      <p:tavLst>
                                        <p:tav tm="0">
                                          <p:val>
                                            <p:strVal val="#ppt_w+.3"/>
                                          </p:val>
                                        </p:tav>
                                        <p:tav tm="50000">
                                          <p:val>
                                            <p:strVal val="#ppt_w+.3"/>
                                          </p:val>
                                        </p:tav>
                                        <p:tav tm="100000">
                                          <p:val>
                                            <p:strVal val="#ppt_w"/>
                                          </p:val>
                                        </p:tav>
                                      </p:tavLst>
                                    </p:anim>
                                    <p:anim calcmode="lin" valueType="num">
                                      <p:cBhvr>
                                        <p:cTn id="33" dur="500" fill="hold"/>
                                        <p:tgtEl>
                                          <p:spTgt spid="159747">
                                            <p:txEl>
                                              <p:pRg st="3" end="3"/>
                                            </p:txEl>
                                          </p:spTgt>
                                        </p:tgtEl>
                                        <p:attrNameLst>
                                          <p:attrName>ppt_x</p:attrName>
                                        </p:attrNameLst>
                                      </p:cBhvr>
                                      <p:tavLst>
                                        <p:tav tm="0">
                                          <p:val>
                                            <p:strVal val="#ppt_x-.3"/>
                                          </p:val>
                                        </p:tav>
                                        <p:tav tm="50000">
                                          <p:val>
                                            <p:strVal val="#ppt_x"/>
                                          </p:val>
                                        </p:tav>
                                        <p:tav tm="100000">
                                          <p:val>
                                            <p:strVal val="#ppt_x"/>
                                          </p:val>
                                        </p:tav>
                                      </p:tavLst>
                                    </p:anim>
                                    <p:anim calcmode="lin" valueType="num">
                                      <p:cBhvr>
                                        <p:cTn id="34" dur="500" fill="hold"/>
                                        <p:tgtEl>
                                          <p:spTgt spid="15974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US"/>
          </a:p>
        </p:txBody>
      </p:sp>
      <p:sp>
        <p:nvSpPr>
          <p:cNvPr id="39938" name="Rectangle 2"/>
          <p:cNvSpPr>
            <a:spLocks noGrp="1" noChangeArrowheads="1"/>
          </p:cNvSpPr>
          <p:nvPr>
            <p:ph type="title"/>
          </p:nvPr>
        </p:nvSpPr>
        <p:spPr/>
        <p:txBody>
          <a:bodyPr/>
          <a:lstStyle/>
          <a:p>
            <a:pPr eaLnBrk="1" hangingPunct="1"/>
            <a:r>
              <a:rPr lang="en-US" altLang="en-US" smtClean="0"/>
              <a:t>Mechanic organization</a:t>
            </a:r>
          </a:p>
        </p:txBody>
      </p:sp>
      <p:pic>
        <p:nvPicPr>
          <p:cNvPr id="39939" name="Immagin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7012" y="1112109"/>
            <a:ext cx="6188075" cy="4567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CasellaDiTesto 5"/>
          <p:cNvSpPr txBox="1">
            <a:spLocks noChangeArrowheads="1"/>
          </p:cNvSpPr>
          <p:nvPr/>
        </p:nvSpPr>
        <p:spPr bwMode="auto">
          <a:xfrm>
            <a:off x="6469063" y="2546350"/>
            <a:ext cx="250348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2400" b="0"/>
              <a:t>Strong centralization,  formalization, specialization and standardization</a:t>
            </a:r>
          </a:p>
        </p:txBody>
      </p:sp>
    </p:spTree>
    <p:extLst>
      <p:ext uri="{BB962C8B-B14F-4D97-AF65-F5344CB8AC3E}">
        <p14:creationId xmlns:p14="http://schemas.microsoft.com/office/powerpoint/2010/main" val="17928097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sz="quarter" idx="12"/>
          </p:nvPr>
        </p:nvSpPr>
        <p:spPr/>
        <p:txBody>
          <a:bodyPr/>
          <a:lstStyle/>
          <a:p>
            <a:pPr eaLnBrk="1" hangingPunct="1"/>
            <a:r>
              <a:rPr lang="en-US" altLang="en-US" sz="2400" smtClean="0"/>
              <a:t>Flexible empowering type of structure (i.e., organic, learning, or boundaryless) </a:t>
            </a:r>
          </a:p>
          <a:p>
            <a:pPr lvl="2" eaLnBrk="1" hangingPunct="1"/>
            <a:r>
              <a:rPr lang="en-US" altLang="en-US" sz="1800" smtClean="0"/>
              <a:t>Fewer management levels and Broader spans of control</a:t>
            </a:r>
          </a:p>
          <a:p>
            <a:pPr lvl="2" eaLnBrk="1" hangingPunct="1"/>
            <a:r>
              <a:rPr lang="en-US" altLang="en-US" sz="1800" smtClean="0"/>
              <a:t>Lesser amounts of centralization, standardization, formalization, and specialization</a:t>
            </a:r>
          </a:p>
          <a:p>
            <a:pPr lvl="2" eaLnBrk="1" hangingPunct="1"/>
            <a:r>
              <a:rPr lang="en-US" altLang="en-US" sz="1800" smtClean="0"/>
              <a:t>Departmentation at the top of the firm can be either functional or divisional</a:t>
            </a:r>
          </a:p>
          <a:p>
            <a:pPr lvl="2" eaLnBrk="1" hangingPunct="1"/>
            <a:r>
              <a:rPr lang="en-US" altLang="en-US" sz="1800" smtClean="0"/>
              <a:t>Substantial freedom for lower-level managers and associates</a:t>
            </a:r>
          </a:p>
        </p:txBody>
      </p:sp>
      <p:sp>
        <p:nvSpPr>
          <p:cNvPr id="41986" name="Rectangle 2"/>
          <p:cNvSpPr>
            <a:spLocks noGrp="1" noChangeArrowheads="1"/>
          </p:cNvSpPr>
          <p:nvPr>
            <p:ph type="title"/>
          </p:nvPr>
        </p:nvSpPr>
        <p:spPr>
          <a:xfrm>
            <a:off x="227013" y="418353"/>
            <a:ext cx="7707312" cy="535863"/>
          </a:xfrm>
        </p:spPr>
        <p:txBody>
          <a:bodyPr/>
          <a:lstStyle/>
          <a:p>
            <a:pPr eaLnBrk="1" hangingPunct="1"/>
            <a:r>
              <a:rPr lang="en-US" altLang="en-US" dirty="0" smtClean="0"/>
              <a:t>The current trend: </a:t>
            </a:r>
            <a:r>
              <a:rPr lang="en-US" altLang="en-US" dirty="0" smtClean="0"/>
              <a:t>Organic Organization</a:t>
            </a:r>
            <a:endParaRPr lang="en-US" altLang="en-US" dirty="0" smtClean="0"/>
          </a:p>
        </p:txBody>
      </p:sp>
      <p:pic>
        <p:nvPicPr>
          <p:cNvPr id="41988" name="Immagin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2867025"/>
            <a:ext cx="315595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28236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sz="quarter" idx="12"/>
          </p:nvPr>
        </p:nvSpPr>
        <p:spPr/>
        <p:txBody>
          <a:bodyPr/>
          <a:lstStyle/>
          <a:p>
            <a:pPr marL="533400" indent="-533400" eaLnBrk="1" hangingPunct="1">
              <a:buClr>
                <a:srgbClr val="4F9D4F"/>
              </a:buClr>
              <a:buSzTx/>
              <a:buFont typeface="Wingdings" panose="05000000000000000000" pitchFamily="2" charset="2"/>
              <a:buAutoNum type="arabicPeriod"/>
            </a:pPr>
            <a:r>
              <a:rPr lang="en-US" altLang="en-US" sz="2800" dirty="0" smtClean="0">
                <a:solidFill>
                  <a:srgbClr val="000000"/>
                </a:solidFill>
              </a:rPr>
              <a:t>Define key elements of organizational structure</a:t>
            </a:r>
          </a:p>
          <a:p>
            <a:pPr marL="533400" indent="-533400" eaLnBrk="1" hangingPunct="1">
              <a:buClr>
                <a:srgbClr val="4F9D4F"/>
              </a:buClr>
              <a:buSzTx/>
              <a:buFont typeface="Wingdings" panose="05000000000000000000" pitchFamily="2" charset="2"/>
              <a:buAutoNum type="arabicPeriod"/>
            </a:pPr>
            <a:r>
              <a:rPr lang="en-US" altLang="en-US" sz="2800" dirty="0" smtClean="0">
                <a:solidFill>
                  <a:srgbClr val="000000"/>
                </a:solidFill>
              </a:rPr>
              <a:t>Explain structure relates to other corporate and business variables (size, technology, &amp; environment).</a:t>
            </a:r>
          </a:p>
          <a:p>
            <a:pPr marL="533400" indent="-533400" eaLnBrk="1" hangingPunct="1">
              <a:buClr>
                <a:srgbClr val="4F9D4F"/>
              </a:buClr>
              <a:buSzTx/>
              <a:buFont typeface="Wingdings" panose="05000000000000000000" pitchFamily="2" charset="2"/>
              <a:buAutoNum type="arabicPeriod"/>
            </a:pPr>
            <a:r>
              <a:rPr lang="en-US" altLang="en-US" sz="2800" dirty="0" smtClean="0">
                <a:solidFill>
                  <a:srgbClr val="000000"/>
                </a:solidFill>
              </a:rPr>
              <a:t>Organizational culture</a:t>
            </a:r>
          </a:p>
        </p:txBody>
      </p:sp>
      <p:sp>
        <p:nvSpPr>
          <p:cNvPr id="17410" name="Rectangle 2"/>
          <p:cNvSpPr>
            <a:spLocks noGrp="1" noChangeArrowheads="1"/>
          </p:cNvSpPr>
          <p:nvPr>
            <p:ph type="title"/>
          </p:nvPr>
        </p:nvSpPr>
        <p:spPr/>
        <p:txBody>
          <a:bodyPr/>
          <a:lstStyle/>
          <a:p>
            <a:pPr eaLnBrk="1" hangingPunct="1"/>
            <a:r>
              <a:rPr lang="en-US" altLang="en-US" smtClean="0"/>
              <a:t>Knowledge Objectives</a:t>
            </a:r>
          </a:p>
        </p:txBody>
      </p:sp>
    </p:spTree>
    <p:extLst>
      <p:ext uri="{BB962C8B-B14F-4D97-AF65-F5344CB8AC3E}">
        <p14:creationId xmlns:p14="http://schemas.microsoft.com/office/powerpoint/2010/main" val="35721073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US"/>
          </a:p>
        </p:txBody>
      </p:sp>
      <p:sp>
        <p:nvSpPr>
          <p:cNvPr id="44034" name="Rectangle 2"/>
          <p:cNvSpPr>
            <a:spLocks noGrp="1" noChangeArrowheads="1"/>
          </p:cNvSpPr>
          <p:nvPr>
            <p:ph type="title"/>
          </p:nvPr>
        </p:nvSpPr>
        <p:spPr/>
        <p:txBody>
          <a:bodyPr/>
          <a:lstStyle/>
          <a:p>
            <a:pPr eaLnBrk="1" hangingPunct="1"/>
            <a:r>
              <a:rPr lang="en-US" altLang="en-US" smtClean="0"/>
              <a:t>Examples of Organization</a:t>
            </a:r>
          </a:p>
        </p:txBody>
      </p:sp>
      <p:pic>
        <p:nvPicPr>
          <p:cNvPr id="44035" name="Picture 2" descr="http://www.ritholtz.com/blog/wp-content/uploads/2013/07/2011.06.27_organizational_char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837" y="973308"/>
            <a:ext cx="5395913" cy="525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30506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p:cNvSpPr>
            <a:spLocks noGrp="1"/>
          </p:cNvSpPr>
          <p:nvPr>
            <p:ph type="body" sz="quarter" idx="12"/>
          </p:nvPr>
        </p:nvSpPr>
        <p:spPr/>
        <p:txBody>
          <a:bodyPr/>
          <a:lstStyle/>
          <a:p>
            <a:r>
              <a:rPr lang="en-US" altLang="en-US" sz="1600" b="1"/>
              <a:t>Tendencies toward anarchy</a:t>
            </a:r>
          </a:p>
          <a:p>
            <a:r>
              <a:rPr lang="en-US" altLang="en-US" sz="1600" b="1"/>
              <a:t>Power struggles</a:t>
            </a:r>
            <a:endParaRPr lang="en-US" altLang="en-US" sz="1600"/>
          </a:p>
          <a:p>
            <a:r>
              <a:rPr lang="en-US" altLang="en-US" sz="1600" b="1"/>
              <a:t>Severe groupitis</a:t>
            </a:r>
          </a:p>
          <a:p>
            <a:r>
              <a:rPr lang="en-US" altLang="en-US" sz="1000" i="1"/>
              <a:t>The mistaken belief that matrix management is the same as group decision making.</a:t>
            </a:r>
            <a:br>
              <a:rPr lang="en-US" altLang="en-US" sz="1000" i="1"/>
            </a:br>
            <a:r>
              <a:rPr lang="en-US" altLang="en-US" sz="1000" i="1"/>
              <a:t>The concept of teamwork was put in perspective: as often as necessary and as little as possible.</a:t>
            </a:r>
          </a:p>
          <a:p>
            <a:r>
              <a:rPr lang="en-US" altLang="en-US" sz="1600" b="1"/>
              <a:t>Collapse during economic crunch</a:t>
            </a:r>
          </a:p>
          <a:p>
            <a:r>
              <a:rPr lang="en-US" altLang="en-US" sz="1600" b="1"/>
              <a:t>Excessive overhead</a:t>
            </a:r>
            <a:r>
              <a:rPr lang="en-US" altLang="en-US" sz="1400"/>
              <a:t/>
            </a:r>
            <a:br>
              <a:rPr lang="en-US" altLang="en-US" sz="1400"/>
            </a:br>
            <a:r>
              <a:rPr lang="en-US" altLang="en-US" sz="1000" i="1"/>
              <a:t>The fear of high costs associated with a matrix.</a:t>
            </a:r>
            <a:endParaRPr lang="en-US" altLang="en-US" sz="1000"/>
          </a:p>
          <a:p>
            <a:r>
              <a:rPr lang="en-US" altLang="en-US" sz="1600" b="1"/>
              <a:t>Who does it?</a:t>
            </a:r>
            <a:br>
              <a:rPr lang="en-US" altLang="en-US" sz="1600" b="1"/>
            </a:br>
            <a:r>
              <a:rPr lang="en-US" altLang="en-US" sz="1000" b="1"/>
              <a:t>A lot of companies are adopting </a:t>
            </a:r>
            <a:r>
              <a:rPr lang="en-US" altLang="en-US" sz="1000" i="1"/>
              <a:t>Bechtel, Citibank, Dow Chemical, Shell Oil, Texas Instruments, and TRW…. And GE</a:t>
            </a:r>
          </a:p>
        </p:txBody>
      </p:sp>
      <p:sp>
        <p:nvSpPr>
          <p:cNvPr id="31746" name="Title 1"/>
          <p:cNvSpPr>
            <a:spLocks noGrp="1"/>
          </p:cNvSpPr>
          <p:nvPr>
            <p:ph type="title"/>
          </p:nvPr>
        </p:nvSpPr>
        <p:spPr/>
        <p:txBody>
          <a:bodyPr/>
          <a:lstStyle/>
          <a:p>
            <a:r>
              <a:rPr lang="en-US" altLang="en-US"/>
              <a:t>Matrix Organizational Structure</a:t>
            </a:r>
          </a:p>
        </p:txBody>
      </p:sp>
      <p:sp>
        <p:nvSpPr>
          <p:cNvPr id="31748" name="Slide Number Placeholder 3"/>
          <p:cNvSpPr>
            <a:spLocks noGrp="1"/>
          </p:cNvSpPr>
          <p:nvPr>
            <p:ph type="sldNum" sz="quarter"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171A785-C793-40C4-98EE-7F3507229346}" type="slidenum">
              <a:rPr lang="en-US" altLang="en-US" sz="800" smtClean="0">
                <a:solidFill>
                  <a:srgbClr val="595959"/>
                </a:solidFill>
              </a:rPr>
              <a:pPr/>
              <a:t>21</a:t>
            </a:fld>
            <a:endParaRPr lang="en-US" altLang="en-US" sz="800">
              <a:solidFill>
                <a:srgbClr val="595959"/>
              </a:solidFill>
            </a:endParaRPr>
          </a:p>
        </p:txBody>
      </p:sp>
    </p:spTree>
    <p:extLst>
      <p:ext uri="{BB962C8B-B14F-4D97-AF65-F5344CB8AC3E}">
        <p14:creationId xmlns:p14="http://schemas.microsoft.com/office/powerpoint/2010/main" val="23983436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3375" y="226616"/>
            <a:ext cx="8913813" cy="914400"/>
          </a:xfrm>
        </p:spPr>
        <p:txBody>
          <a:bodyPr/>
          <a:lstStyle/>
          <a:p>
            <a:pPr eaLnBrk="1" hangingPunct="1"/>
            <a:r>
              <a:rPr lang="en-US" altLang="en-US" dirty="0" smtClean="0"/>
              <a:t>Organizational Structures</a:t>
            </a:r>
          </a:p>
        </p:txBody>
      </p:sp>
      <p:sp>
        <p:nvSpPr>
          <p:cNvPr id="28676" name="Rectangle 3"/>
          <p:cNvSpPr>
            <a:spLocks noGrp="1" noChangeArrowheads="1"/>
          </p:cNvSpPr>
          <p:nvPr>
            <p:ph type="body" sz="half" idx="1"/>
          </p:nvPr>
        </p:nvSpPr>
        <p:spPr>
          <a:xfrm>
            <a:off x="320675" y="1539081"/>
            <a:ext cx="3565525" cy="4295775"/>
          </a:xfrm>
        </p:spPr>
        <p:txBody>
          <a:bodyPr>
            <a:normAutofit lnSpcReduction="10000"/>
          </a:bodyPr>
          <a:lstStyle/>
          <a:p>
            <a:pPr eaLnBrk="1" hangingPunct="1">
              <a:lnSpc>
                <a:spcPct val="90000"/>
              </a:lnSpc>
              <a:defRPr/>
            </a:pPr>
            <a:r>
              <a:rPr lang="en-US" sz="2000" dirty="0"/>
              <a:t>Positives</a:t>
            </a:r>
          </a:p>
          <a:p>
            <a:pPr lvl="1" eaLnBrk="1" hangingPunct="1">
              <a:lnSpc>
                <a:spcPct val="90000"/>
              </a:lnSpc>
              <a:defRPr/>
            </a:pPr>
            <a:r>
              <a:rPr lang="en-US" dirty="0"/>
              <a:t>Integration on projects</a:t>
            </a:r>
          </a:p>
          <a:p>
            <a:pPr lvl="1" eaLnBrk="1" hangingPunct="1">
              <a:lnSpc>
                <a:spcPct val="90000"/>
              </a:lnSpc>
              <a:defRPr/>
            </a:pPr>
            <a:r>
              <a:rPr lang="en-US" dirty="0"/>
              <a:t>Customer focus</a:t>
            </a:r>
          </a:p>
          <a:p>
            <a:pPr lvl="1" eaLnBrk="1" hangingPunct="1">
              <a:lnSpc>
                <a:spcPct val="90000"/>
              </a:lnSpc>
              <a:defRPr/>
            </a:pPr>
            <a:r>
              <a:rPr lang="en-US" dirty="0"/>
              <a:t>Responsibility assignment</a:t>
            </a:r>
          </a:p>
          <a:p>
            <a:pPr lvl="1" eaLnBrk="1" hangingPunct="1">
              <a:lnSpc>
                <a:spcPct val="90000"/>
              </a:lnSpc>
              <a:defRPr/>
            </a:pPr>
            <a:r>
              <a:rPr lang="en-US" dirty="0"/>
              <a:t>Easier budget and cost control</a:t>
            </a:r>
          </a:p>
          <a:p>
            <a:pPr lvl="1" eaLnBrk="1" hangingPunct="1">
              <a:lnSpc>
                <a:spcPct val="90000"/>
              </a:lnSpc>
              <a:defRPr/>
            </a:pPr>
            <a:r>
              <a:rPr lang="en-US" dirty="0"/>
              <a:t>Continuity in policies and procedures</a:t>
            </a:r>
          </a:p>
          <a:p>
            <a:pPr eaLnBrk="1" hangingPunct="1">
              <a:lnSpc>
                <a:spcPct val="90000"/>
              </a:lnSpc>
              <a:defRPr/>
            </a:pPr>
            <a:r>
              <a:rPr lang="en-US" sz="2000" dirty="0"/>
              <a:t>Negative</a:t>
            </a:r>
          </a:p>
          <a:p>
            <a:pPr lvl="1" eaLnBrk="1" hangingPunct="1">
              <a:lnSpc>
                <a:spcPct val="90000"/>
              </a:lnSpc>
              <a:defRPr/>
            </a:pPr>
            <a:r>
              <a:rPr lang="en-US" dirty="0"/>
              <a:t>Functional critical mass missing</a:t>
            </a:r>
          </a:p>
          <a:p>
            <a:pPr lvl="1" eaLnBrk="1" hangingPunct="1">
              <a:lnSpc>
                <a:spcPct val="90000"/>
              </a:lnSpc>
              <a:defRPr/>
            </a:pPr>
            <a:r>
              <a:rPr lang="en-US" dirty="0"/>
              <a:t>Less technical expertise</a:t>
            </a:r>
          </a:p>
          <a:p>
            <a:pPr lvl="1" eaLnBrk="1" hangingPunct="1">
              <a:lnSpc>
                <a:spcPct val="90000"/>
              </a:lnSpc>
              <a:defRPr/>
            </a:pPr>
            <a:r>
              <a:rPr lang="en-US" dirty="0"/>
              <a:t>Continuity – members do not have project security</a:t>
            </a:r>
          </a:p>
        </p:txBody>
      </p:sp>
      <p:sp>
        <p:nvSpPr>
          <p:cNvPr id="33796" name="Rectangle 4"/>
          <p:cNvSpPr>
            <a:spLocks noGrp="1" noChangeArrowheads="1"/>
          </p:cNvSpPr>
          <p:nvPr>
            <p:ph type="body" sz="half" idx="2"/>
          </p:nvPr>
        </p:nvSpPr>
        <p:spPr>
          <a:xfrm>
            <a:off x="4351338" y="1539081"/>
            <a:ext cx="3565525" cy="4295775"/>
          </a:xfrm>
        </p:spPr>
        <p:txBody>
          <a:bodyPr/>
          <a:lstStyle/>
          <a:p>
            <a:pPr eaLnBrk="1" hangingPunct="1"/>
            <a:r>
              <a:rPr lang="en-US" altLang="en-US" sz="2000" smtClean="0"/>
              <a:t>Positive</a:t>
            </a:r>
          </a:p>
          <a:p>
            <a:pPr lvl="1" eaLnBrk="1" hangingPunct="1"/>
            <a:r>
              <a:rPr lang="en-US" altLang="en-US" smtClean="0"/>
              <a:t>Functional excellence</a:t>
            </a:r>
          </a:p>
          <a:p>
            <a:pPr lvl="1" eaLnBrk="1" hangingPunct="1"/>
            <a:r>
              <a:rPr lang="en-US" altLang="en-US" smtClean="0"/>
              <a:t>Expertise</a:t>
            </a:r>
          </a:p>
          <a:p>
            <a:pPr lvl="1" eaLnBrk="1" hangingPunct="1"/>
            <a:r>
              <a:rPr lang="en-US" altLang="en-US" smtClean="0"/>
              <a:t>Rapid reaction time</a:t>
            </a:r>
          </a:p>
          <a:p>
            <a:pPr lvl="1" eaLnBrk="1" hangingPunct="1"/>
            <a:r>
              <a:rPr lang="en-US" altLang="en-US" smtClean="0"/>
              <a:t>Focal point for out-of-company relations</a:t>
            </a:r>
          </a:p>
          <a:p>
            <a:pPr eaLnBrk="1" hangingPunct="1"/>
            <a:r>
              <a:rPr lang="en-US" altLang="en-US" sz="2000" smtClean="0"/>
              <a:t>Negative</a:t>
            </a:r>
          </a:p>
          <a:p>
            <a:pPr lvl="1" eaLnBrk="1" hangingPunct="1"/>
            <a:r>
              <a:rPr lang="en-US" altLang="en-US" smtClean="0"/>
              <a:t>No project integration</a:t>
            </a:r>
          </a:p>
          <a:p>
            <a:pPr lvl="1" eaLnBrk="1" hangingPunct="1"/>
            <a:r>
              <a:rPr lang="en-US" altLang="en-US" smtClean="0"/>
              <a:t>No project responsibility</a:t>
            </a:r>
          </a:p>
          <a:p>
            <a:pPr lvl="1" eaLnBrk="1" hangingPunct="1"/>
            <a:r>
              <a:rPr lang="en-US" altLang="en-US" smtClean="0"/>
              <a:t>Less customer focus</a:t>
            </a:r>
          </a:p>
        </p:txBody>
      </p:sp>
      <p:sp>
        <p:nvSpPr>
          <p:cNvPr id="33797" name="Rectangle 5"/>
          <p:cNvSpPr>
            <a:spLocks noChangeArrowheads="1"/>
          </p:cNvSpPr>
          <p:nvPr/>
        </p:nvSpPr>
        <p:spPr bwMode="auto">
          <a:xfrm>
            <a:off x="320675" y="1070769"/>
            <a:ext cx="6265863" cy="457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pPr>
            <a:r>
              <a:rPr lang="en-US" altLang="en-US" b="1">
                <a:solidFill>
                  <a:schemeClr val="accent2"/>
                </a:solidFill>
                <a:latin typeface="Arial" panose="020B0604020202020204" pitchFamily="34" charset="0"/>
              </a:rPr>
              <a:t>Project               vs.               Functional</a:t>
            </a:r>
          </a:p>
        </p:txBody>
      </p:sp>
      <p:sp>
        <p:nvSpPr>
          <p:cNvPr id="33798" name="Text Box 6"/>
          <p:cNvSpPr txBox="1">
            <a:spLocks noChangeArrowheads="1"/>
          </p:cNvSpPr>
          <p:nvPr/>
        </p:nvSpPr>
        <p:spPr bwMode="auto">
          <a:xfrm>
            <a:off x="7916863" y="5975350"/>
            <a:ext cx="9255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defRPr>
            </a:lvl5pPr>
            <a:lvl6pPr marL="25146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6pPr>
            <a:lvl7pPr marL="29718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7pPr>
            <a:lvl8pPr marL="34290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8pPr>
            <a:lvl9pPr marL="38862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9pPr>
          </a:lstStyle>
          <a:p>
            <a:pPr eaLnBrk="1" hangingPunct="1">
              <a:spcBef>
                <a:spcPct val="0"/>
              </a:spcBef>
              <a:buClrTx/>
              <a:buFontTx/>
              <a:buNone/>
            </a:pPr>
            <a:r>
              <a:rPr lang="en-US" altLang="en-US" sz="1000" i="1">
                <a:solidFill>
                  <a:schemeClr val="tx1"/>
                </a:solidFill>
                <a:latin typeface="Times New Roman" panose="02020603050405020304" pitchFamily="18" charset="0"/>
              </a:rPr>
              <a:t>Shenhar, 1998</a:t>
            </a:r>
          </a:p>
        </p:txBody>
      </p:sp>
      <p:sp>
        <p:nvSpPr>
          <p:cNvPr id="33799" name="Slide Number Placeholder 5"/>
          <p:cNvSpPr txBox="1">
            <a:spLocks/>
          </p:cNvSpPr>
          <p:nvPr/>
        </p:nvSpPr>
        <p:spPr bwMode="auto">
          <a:xfrm>
            <a:off x="8789988" y="6569075"/>
            <a:ext cx="45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defRPr>
            </a:lvl5pPr>
            <a:lvl6pPr marL="25146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6pPr>
            <a:lvl7pPr marL="29718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7pPr>
            <a:lvl8pPr marL="34290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8pPr>
            <a:lvl9pPr marL="38862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9pPr>
          </a:lstStyle>
          <a:p>
            <a:pPr algn="ctr" eaLnBrk="1" hangingPunct="1">
              <a:spcBef>
                <a:spcPct val="0"/>
              </a:spcBef>
              <a:buClrTx/>
              <a:buFontTx/>
              <a:buNone/>
            </a:pPr>
            <a:fld id="{66528F81-6730-4FD8-A26B-0F6E851359E9}" type="slidenum">
              <a:rPr lang="en-US" altLang="en-US" sz="800">
                <a:latin typeface="Times New Roman" panose="02020603050405020304" pitchFamily="18" charset="0"/>
              </a:rPr>
              <a:pPr algn="ctr" eaLnBrk="1" hangingPunct="1">
                <a:spcBef>
                  <a:spcPct val="0"/>
                </a:spcBef>
                <a:buClrTx/>
                <a:buFontTx/>
                <a:buNone/>
              </a:pPr>
              <a:t>22</a:t>
            </a:fld>
            <a:endParaRPr lang="en-US" altLang="en-US" sz="800">
              <a:latin typeface="Times New Roman" panose="02020603050405020304" pitchFamily="18" charset="0"/>
            </a:endParaRPr>
          </a:p>
        </p:txBody>
      </p:sp>
    </p:spTree>
    <p:extLst>
      <p:ext uri="{BB962C8B-B14F-4D97-AF65-F5344CB8AC3E}">
        <p14:creationId xmlns:p14="http://schemas.microsoft.com/office/powerpoint/2010/main" val="32437808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0" y="358775"/>
            <a:ext cx="8913813" cy="914400"/>
          </a:xfrm>
        </p:spPr>
        <p:txBody>
          <a:bodyPr/>
          <a:lstStyle/>
          <a:p>
            <a:pPr eaLnBrk="1" hangingPunct="1"/>
            <a:r>
              <a:rPr lang="en-US" altLang="en-US" smtClean="0"/>
              <a:t>Organizational Structures</a:t>
            </a:r>
          </a:p>
        </p:txBody>
      </p:sp>
      <p:sp>
        <p:nvSpPr>
          <p:cNvPr id="35843" name="Rectangle 3"/>
          <p:cNvSpPr>
            <a:spLocks noGrp="1" noChangeArrowheads="1"/>
          </p:cNvSpPr>
          <p:nvPr>
            <p:ph type="body" idx="1"/>
          </p:nvPr>
        </p:nvSpPr>
        <p:spPr>
          <a:xfrm>
            <a:off x="1114425" y="1981200"/>
            <a:ext cx="7610475" cy="4284663"/>
          </a:xfrm>
        </p:spPr>
        <p:txBody>
          <a:bodyPr/>
          <a:lstStyle/>
          <a:p>
            <a:pPr eaLnBrk="1" hangingPunct="1"/>
            <a:r>
              <a:rPr lang="en-US" altLang="en-US" smtClean="0"/>
              <a:t>Positive</a:t>
            </a:r>
          </a:p>
          <a:p>
            <a:pPr lvl="1" eaLnBrk="1" hangingPunct="1"/>
            <a:r>
              <a:rPr lang="en-US" altLang="en-US" smtClean="0"/>
              <a:t>Integration and Functional Excellence</a:t>
            </a:r>
          </a:p>
          <a:p>
            <a:pPr lvl="1" eaLnBrk="1" hangingPunct="1"/>
            <a:r>
              <a:rPr lang="en-US" altLang="en-US" smtClean="0"/>
              <a:t>Better utilization of resources</a:t>
            </a:r>
          </a:p>
          <a:p>
            <a:pPr eaLnBrk="1" hangingPunct="1"/>
            <a:r>
              <a:rPr lang="en-US" altLang="en-US" smtClean="0"/>
              <a:t>Negative</a:t>
            </a:r>
          </a:p>
          <a:p>
            <a:pPr lvl="1" eaLnBrk="1" hangingPunct="1"/>
            <a:r>
              <a:rPr lang="en-US" altLang="en-US" smtClean="0"/>
              <a:t>Two boss system</a:t>
            </a:r>
          </a:p>
          <a:p>
            <a:pPr lvl="1" eaLnBrk="1" hangingPunct="1"/>
            <a:r>
              <a:rPr lang="en-US" altLang="en-US" smtClean="0"/>
              <a:t>Different agenda</a:t>
            </a:r>
          </a:p>
          <a:p>
            <a:pPr lvl="1" eaLnBrk="1" hangingPunct="1"/>
            <a:r>
              <a:rPr lang="en-US" altLang="en-US" smtClean="0"/>
              <a:t>Different leadership styles</a:t>
            </a:r>
          </a:p>
          <a:p>
            <a:pPr lvl="1" eaLnBrk="1" hangingPunct="1"/>
            <a:r>
              <a:rPr lang="en-US" altLang="en-US" smtClean="0"/>
              <a:t>Built in conflict</a:t>
            </a:r>
          </a:p>
          <a:p>
            <a:pPr lvl="1" eaLnBrk="1" hangingPunct="1"/>
            <a:endParaRPr lang="en-US" altLang="en-US" smtClean="0"/>
          </a:p>
        </p:txBody>
      </p:sp>
      <p:sp>
        <p:nvSpPr>
          <p:cNvPr id="35844" name="Text Box 5"/>
          <p:cNvSpPr txBox="1">
            <a:spLocks noChangeArrowheads="1"/>
          </p:cNvSpPr>
          <p:nvPr/>
        </p:nvSpPr>
        <p:spPr bwMode="auto">
          <a:xfrm>
            <a:off x="8107363" y="5975350"/>
            <a:ext cx="9255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defRPr>
            </a:lvl5pPr>
            <a:lvl6pPr marL="25146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6pPr>
            <a:lvl7pPr marL="29718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7pPr>
            <a:lvl8pPr marL="34290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8pPr>
            <a:lvl9pPr marL="38862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9pPr>
          </a:lstStyle>
          <a:p>
            <a:pPr eaLnBrk="1" hangingPunct="1">
              <a:spcBef>
                <a:spcPct val="0"/>
              </a:spcBef>
              <a:buClrTx/>
              <a:buFontTx/>
              <a:buNone/>
            </a:pPr>
            <a:r>
              <a:rPr lang="en-US" altLang="en-US" sz="1000" i="1">
                <a:solidFill>
                  <a:schemeClr val="tx1"/>
                </a:solidFill>
                <a:latin typeface="Times New Roman" panose="02020603050405020304" pitchFamily="18" charset="0"/>
              </a:rPr>
              <a:t>Shenhar, 1998</a:t>
            </a:r>
          </a:p>
        </p:txBody>
      </p:sp>
      <p:sp>
        <p:nvSpPr>
          <p:cNvPr id="35845" name="Slide Number Placeholder 5"/>
          <p:cNvSpPr txBox="1">
            <a:spLocks/>
          </p:cNvSpPr>
          <p:nvPr/>
        </p:nvSpPr>
        <p:spPr bwMode="auto">
          <a:xfrm>
            <a:off x="8789988" y="6569075"/>
            <a:ext cx="45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defRPr>
            </a:lvl5pPr>
            <a:lvl6pPr marL="25146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6pPr>
            <a:lvl7pPr marL="29718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7pPr>
            <a:lvl8pPr marL="34290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8pPr>
            <a:lvl9pPr marL="38862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9pPr>
          </a:lstStyle>
          <a:p>
            <a:pPr algn="ctr" eaLnBrk="1" hangingPunct="1">
              <a:spcBef>
                <a:spcPct val="0"/>
              </a:spcBef>
              <a:buClrTx/>
              <a:buFontTx/>
              <a:buNone/>
            </a:pPr>
            <a:fld id="{447FE4E9-2C21-4590-B3A7-6EBC4E64BEFC}" type="slidenum">
              <a:rPr lang="en-US" altLang="en-US" sz="800">
                <a:latin typeface="Times New Roman" panose="02020603050405020304" pitchFamily="18" charset="0"/>
              </a:rPr>
              <a:pPr algn="ctr" eaLnBrk="1" hangingPunct="1">
                <a:spcBef>
                  <a:spcPct val="0"/>
                </a:spcBef>
                <a:buClrTx/>
                <a:buFontTx/>
                <a:buNone/>
              </a:pPr>
              <a:t>23</a:t>
            </a:fld>
            <a:endParaRPr lang="en-US" altLang="en-US" sz="800">
              <a:latin typeface="Times New Roman" panose="02020603050405020304" pitchFamily="18" charset="0"/>
            </a:endParaRPr>
          </a:p>
        </p:txBody>
      </p:sp>
      <p:sp>
        <p:nvSpPr>
          <p:cNvPr id="2" name="TextBox 1"/>
          <p:cNvSpPr txBox="1"/>
          <p:nvPr/>
        </p:nvSpPr>
        <p:spPr>
          <a:xfrm>
            <a:off x="996950" y="1373188"/>
            <a:ext cx="7229475" cy="460375"/>
          </a:xfrm>
          <a:prstGeom prst="rect">
            <a:avLst/>
          </a:prstGeom>
          <a:noFill/>
        </p:spPr>
        <p:txBody>
          <a:bodyPr wrap="none">
            <a:spAutoFit/>
          </a:bodyPr>
          <a:lstStyle/>
          <a:p>
            <a:pPr>
              <a:defRPr/>
            </a:pPr>
            <a:r>
              <a:rPr lang="en-US" b="1" dirty="0">
                <a:latin typeface="+mj-lt"/>
              </a:rPr>
              <a:t>Matrix – Need to Balance, In-Between Structure</a:t>
            </a:r>
          </a:p>
        </p:txBody>
      </p:sp>
    </p:spTree>
    <p:extLst>
      <p:ext uri="{BB962C8B-B14F-4D97-AF65-F5344CB8AC3E}">
        <p14:creationId xmlns:p14="http://schemas.microsoft.com/office/powerpoint/2010/main" val="42039066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0" y="306388"/>
            <a:ext cx="8913813" cy="914400"/>
          </a:xfrm>
        </p:spPr>
        <p:txBody>
          <a:bodyPr/>
          <a:lstStyle/>
          <a:p>
            <a:pPr eaLnBrk="1" hangingPunct="1"/>
            <a:r>
              <a:rPr lang="en-US" altLang="en-US" smtClean="0"/>
              <a:t>Selecting the Organizational Form</a:t>
            </a:r>
          </a:p>
        </p:txBody>
      </p:sp>
      <p:sp>
        <p:nvSpPr>
          <p:cNvPr id="47107" name="Rectangle 3"/>
          <p:cNvSpPr>
            <a:spLocks noGrp="1" noChangeArrowheads="1"/>
          </p:cNvSpPr>
          <p:nvPr>
            <p:ph type="body" idx="1"/>
          </p:nvPr>
        </p:nvSpPr>
        <p:spPr>
          <a:xfrm>
            <a:off x="841375" y="1981200"/>
            <a:ext cx="7610475" cy="4284663"/>
          </a:xfrm>
        </p:spPr>
        <p:txBody>
          <a:bodyPr/>
          <a:lstStyle/>
          <a:p>
            <a:pPr eaLnBrk="1" hangingPunct="1"/>
            <a:r>
              <a:rPr lang="en-US" altLang="en-US" smtClean="0"/>
              <a:t>If it is a “How” question, the functional team deals with it.</a:t>
            </a:r>
          </a:p>
          <a:p>
            <a:pPr eaLnBrk="1" hangingPunct="1"/>
            <a:r>
              <a:rPr lang="en-US" altLang="en-US" smtClean="0"/>
              <a:t>If it is a “What” question, the project team deals with it.</a:t>
            </a:r>
          </a:p>
          <a:p>
            <a:pPr eaLnBrk="1" hangingPunct="1"/>
            <a:r>
              <a:rPr lang="en-US" altLang="en-US" smtClean="0"/>
              <a:t>Who has more power? – Depends on the culture.</a:t>
            </a:r>
          </a:p>
        </p:txBody>
      </p:sp>
      <p:sp>
        <p:nvSpPr>
          <p:cNvPr id="47108" name="Line 4"/>
          <p:cNvSpPr>
            <a:spLocks noChangeShapeType="1"/>
          </p:cNvSpPr>
          <p:nvPr/>
        </p:nvSpPr>
        <p:spPr bwMode="auto">
          <a:xfrm>
            <a:off x="2347913" y="5675313"/>
            <a:ext cx="5018087"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endParaRPr>
          </a:p>
        </p:txBody>
      </p:sp>
      <p:sp>
        <p:nvSpPr>
          <p:cNvPr id="47109" name="Text Box 5"/>
          <p:cNvSpPr txBox="1">
            <a:spLocks noChangeArrowheads="1"/>
          </p:cNvSpPr>
          <p:nvPr/>
        </p:nvSpPr>
        <p:spPr bwMode="auto">
          <a:xfrm>
            <a:off x="1154113" y="5486400"/>
            <a:ext cx="1171575" cy="349250"/>
          </a:xfrm>
          <a:prstGeom prst="rect">
            <a:avLst/>
          </a:prstGeom>
          <a:solidFill>
            <a:srgbClr val="FFFFCC"/>
          </a:solidFill>
          <a:ln w="12700">
            <a:solidFill>
              <a:schemeClr val="tx1"/>
            </a:solidFill>
            <a:miter lim="800000"/>
            <a:headEnd/>
            <a:tailEnd/>
          </a:ln>
          <a:effectLst>
            <a:outerShdw dist="35921" dir="2700000" algn="ctr" rotWithShape="0">
              <a:schemeClr val="bg2"/>
            </a:outerShdw>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6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Project</a:t>
            </a:r>
          </a:p>
        </p:txBody>
      </p:sp>
      <p:sp>
        <p:nvSpPr>
          <p:cNvPr id="47110" name="Text Box 6"/>
          <p:cNvSpPr txBox="1">
            <a:spLocks noChangeArrowheads="1"/>
          </p:cNvSpPr>
          <p:nvPr/>
        </p:nvSpPr>
        <p:spPr bwMode="auto">
          <a:xfrm>
            <a:off x="7372350" y="5494338"/>
            <a:ext cx="1158875" cy="349250"/>
          </a:xfrm>
          <a:prstGeom prst="rect">
            <a:avLst/>
          </a:prstGeom>
          <a:solidFill>
            <a:srgbClr val="FFFFCC"/>
          </a:solidFill>
          <a:ln w="12700">
            <a:solidFill>
              <a:schemeClr val="tx1"/>
            </a:solidFill>
            <a:miter lim="800000"/>
            <a:headEnd/>
            <a:tailEnd/>
          </a:ln>
          <a:effectLst>
            <a:outerShdw dist="35921" dir="2700000" algn="ctr" rotWithShape="0">
              <a:schemeClr val="bg2"/>
            </a:outerShdw>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6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Functional</a:t>
            </a:r>
          </a:p>
        </p:txBody>
      </p:sp>
      <p:sp>
        <p:nvSpPr>
          <p:cNvPr id="47111" name="Text Box 7"/>
          <p:cNvSpPr txBox="1">
            <a:spLocks noChangeArrowheads="1"/>
          </p:cNvSpPr>
          <p:nvPr/>
        </p:nvSpPr>
        <p:spPr bwMode="auto">
          <a:xfrm>
            <a:off x="4316413" y="5494338"/>
            <a:ext cx="1171575" cy="349250"/>
          </a:xfrm>
          <a:prstGeom prst="rect">
            <a:avLst/>
          </a:prstGeom>
          <a:solidFill>
            <a:srgbClr val="FFFFCC"/>
          </a:solidFill>
          <a:ln w="12700">
            <a:solidFill>
              <a:schemeClr val="tx1"/>
            </a:solidFill>
            <a:miter lim="800000"/>
            <a:headEnd/>
            <a:tailEnd/>
          </a:ln>
          <a:effectLst>
            <a:outerShdw dist="35921" dir="2700000" algn="ctr" rotWithShape="0">
              <a:schemeClr val="bg2"/>
            </a:outerShdw>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6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t>Matrix</a:t>
            </a:r>
          </a:p>
        </p:txBody>
      </p:sp>
      <p:sp>
        <p:nvSpPr>
          <p:cNvPr id="47112" name="Text Box 8"/>
          <p:cNvSpPr txBox="1">
            <a:spLocks noChangeArrowheads="1"/>
          </p:cNvSpPr>
          <p:nvPr/>
        </p:nvSpPr>
        <p:spPr bwMode="auto">
          <a:xfrm rot="-3247602">
            <a:off x="2849563" y="5394325"/>
            <a:ext cx="1016000" cy="469900"/>
          </a:xfrm>
          <a:prstGeom prst="rect">
            <a:avLst/>
          </a:prstGeom>
          <a:solidFill>
            <a:srgbClr val="669900"/>
          </a:solidFill>
          <a:ln w="12700">
            <a:solidFill>
              <a:schemeClr val="tx1"/>
            </a:solidFill>
            <a:miter lim="800000"/>
            <a:headEnd/>
            <a:tailEnd/>
          </a:ln>
          <a:effectLst>
            <a:outerShdw dist="35921" dir="2700000" algn="ctr" rotWithShape="0">
              <a:schemeClr val="bg2"/>
            </a:outerShdw>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smtClean="0">
                <a:ln>
                  <a:noFill/>
                </a:ln>
                <a:solidFill>
                  <a:prstClr val="white"/>
                </a:solidFill>
                <a:effectLst/>
                <a:uLnTx/>
                <a:uFillTx/>
                <a:latin typeface="Arial" panose="020B0604020202020204" pitchFamily="34" charset="0"/>
                <a:ea typeface="+mn-ea"/>
                <a:cs typeface="+mn-cs"/>
              </a:rPr>
              <a:t>Project-Matrix</a:t>
            </a:r>
          </a:p>
        </p:txBody>
      </p:sp>
      <p:sp>
        <p:nvSpPr>
          <p:cNvPr id="47113" name="Text Box 9"/>
          <p:cNvSpPr txBox="1">
            <a:spLocks noChangeArrowheads="1"/>
          </p:cNvSpPr>
          <p:nvPr/>
        </p:nvSpPr>
        <p:spPr bwMode="auto">
          <a:xfrm rot="-3247602">
            <a:off x="5954712" y="5419726"/>
            <a:ext cx="1069975" cy="469900"/>
          </a:xfrm>
          <a:prstGeom prst="rect">
            <a:avLst/>
          </a:prstGeom>
          <a:solidFill>
            <a:srgbClr val="669900"/>
          </a:solidFill>
          <a:ln w="12700">
            <a:solidFill>
              <a:schemeClr val="tx1"/>
            </a:solidFill>
            <a:miter lim="800000"/>
            <a:headEnd/>
            <a:tailEnd/>
          </a:ln>
          <a:effectLst>
            <a:outerShdw dist="35921" dir="2700000" algn="ctr" rotWithShape="0">
              <a:schemeClr val="bg2"/>
            </a:outerShdw>
          </a:effec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smtClean="0">
                <a:ln>
                  <a:noFill/>
                </a:ln>
                <a:solidFill>
                  <a:prstClr val="white"/>
                </a:solidFill>
                <a:effectLst/>
                <a:uLnTx/>
                <a:uFillTx/>
                <a:latin typeface="Arial" panose="020B0604020202020204" pitchFamily="34" charset="0"/>
                <a:ea typeface="+mn-ea"/>
                <a:cs typeface="+mn-cs"/>
              </a:rPr>
              <a:t>Functional-Matrix</a:t>
            </a:r>
          </a:p>
        </p:txBody>
      </p:sp>
      <p:sp>
        <p:nvSpPr>
          <p:cNvPr id="18442" name="Rectangle 10"/>
          <p:cNvSpPr>
            <a:spLocks noChangeArrowheads="1"/>
          </p:cNvSpPr>
          <p:nvPr/>
        </p:nvSpPr>
        <p:spPr bwMode="auto">
          <a:xfrm>
            <a:off x="1209675" y="1489075"/>
            <a:ext cx="7250113" cy="338138"/>
          </a:xfrm>
          <a:prstGeom prst="rect">
            <a:avLst/>
          </a:prstGeom>
          <a:solidFill>
            <a:srgbClr val="FFFF99"/>
          </a:solidFill>
          <a:ln w="9525">
            <a:solidFill>
              <a:srgbClr val="666633"/>
            </a:solidFill>
            <a:miter lim="800000"/>
            <a:headEnd/>
            <a:tailEnd/>
          </a:ln>
          <a:effectLst>
            <a:outerShdw dist="35921" dir="2700000" algn="ctr" rotWithShape="0">
              <a:schemeClr val="bg2"/>
            </a:outerShdw>
          </a:effectLst>
        </p:spPr>
        <p:txBody>
          <a:bodyPr wrap="none">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entury Gothic"/>
                <a:ea typeface="+mn-ea"/>
                <a:cs typeface="+mn-cs"/>
              </a:rPr>
              <a:t>No best way… organizational structure does not mean project success!</a:t>
            </a:r>
          </a:p>
        </p:txBody>
      </p:sp>
      <p:sp>
        <p:nvSpPr>
          <p:cNvPr id="47115" name="Text Box 11"/>
          <p:cNvSpPr txBox="1">
            <a:spLocks noChangeArrowheads="1"/>
          </p:cNvSpPr>
          <p:nvPr/>
        </p:nvSpPr>
        <p:spPr bwMode="auto">
          <a:xfrm>
            <a:off x="7834313" y="5975350"/>
            <a:ext cx="9255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defRPr>
            </a:lvl5pPr>
            <a:lvl6pPr marL="25146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6pPr>
            <a:lvl7pPr marL="29718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7pPr>
            <a:lvl8pPr marL="34290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8pPr>
            <a:lvl9pPr marL="38862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1"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Shenhar, 1998</a:t>
            </a:r>
          </a:p>
        </p:txBody>
      </p:sp>
      <p:sp>
        <p:nvSpPr>
          <p:cNvPr id="47116" name="Slide Number Placeholder 5"/>
          <p:cNvSpPr txBox="1">
            <a:spLocks/>
          </p:cNvSpPr>
          <p:nvPr/>
        </p:nvSpPr>
        <p:spPr bwMode="auto">
          <a:xfrm>
            <a:off x="8789988" y="6569075"/>
            <a:ext cx="45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defRPr>
            </a:lvl5pPr>
            <a:lvl6pPr marL="25146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6pPr>
            <a:lvl7pPr marL="29718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7pPr>
            <a:lvl8pPr marL="34290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8pPr>
            <a:lvl9pPr marL="38862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5D8C3C9B-704A-4DD5-8A11-3016C2FD85C7}" type="slidenum">
              <a:rPr kumimoji="0" lang="en-US" altLang="en-US" sz="800" b="0" i="0" u="none" strike="noStrike" kern="1200" cap="none" spc="0" normalizeH="0" baseline="0" noProof="0" smtClean="0">
                <a:ln>
                  <a:noFill/>
                </a:ln>
                <a:solidFill>
                  <a:srgbClr val="595959"/>
                </a:solidFill>
                <a:effectLst/>
                <a:uLnTx/>
                <a:uFillTx/>
                <a:latin typeface="Times New Roman" panose="02020603050405020304" pitchFamily="18" charset="0"/>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24</a:t>
            </a:fld>
            <a:endParaRPr kumimoji="0" lang="en-US" altLang="en-US" sz="800" b="0" i="0" u="none" strike="noStrike" kern="1200" cap="none" spc="0" normalizeH="0" baseline="0" noProof="0" smtClean="0">
              <a:ln>
                <a:noFill/>
              </a:ln>
              <a:solidFill>
                <a:srgbClr val="595959"/>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8503609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algn="ctr" eaLnBrk="1" hangingPunct="1"/>
            <a:r>
              <a:rPr lang="en-US" altLang="en-US" smtClean="0"/>
              <a:t>Factors affecting structures</a:t>
            </a:r>
          </a:p>
        </p:txBody>
      </p:sp>
      <p:grpSp>
        <p:nvGrpSpPr>
          <p:cNvPr id="4" name="Group 3"/>
          <p:cNvGrpSpPr/>
          <p:nvPr/>
        </p:nvGrpSpPr>
        <p:grpSpPr>
          <a:xfrm>
            <a:off x="890588" y="1654175"/>
            <a:ext cx="7510462" cy="3538538"/>
            <a:chOff x="890588" y="1654175"/>
            <a:chExt cx="7510462" cy="3538538"/>
          </a:xfrm>
        </p:grpSpPr>
        <p:sp>
          <p:nvSpPr>
            <p:cNvPr id="46083" name="CasellaDiTesto 4"/>
            <p:cNvSpPr txBox="1">
              <a:spLocks noChangeArrowheads="1"/>
            </p:cNvSpPr>
            <p:nvPr/>
          </p:nvSpPr>
          <p:spPr bwMode="auto">
            <a:xfrm>
              <a:off x="3376613" y="3057525"/>
              <a:ext cx="20097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it-IT" altLang="en-US" sz="3200">
                  <a:solidFill>
                    <a:srgbClr val="C00000"/>
                  </a:solidFill>
                </a:rPr>
                <a:t>Structure</a:t>
              </a:r>
            </a:p>
          </p:txBody>
        </p:sp>
        <p:sp>
          <p:nvSpPr>
            <p:cNvPr id="6" name="CasellaDiTesto 5"/>
            <p:cNvSpPr txBox="1"/>
            <p:nvPr/>
          </p:nvSpPr>
          <p:spPr>
            <a:xfrm>
              <a:off x="890588" y="3157538"/>
              <a:ext cx="1427162" cy="461962"/>
            </a:xfrm>
            <a:prstGeom prst="rect">
              <a:avLst/>
            </a:prstGeom>
            <a:solidFill>
              <a:schemeClr val="accent4">
                <a:lumMod val="20000"/>
                <a:lumOff val="80000"/>
              </a:schemeClr>
            </a:solidFill>
          </p:spPr>
          <p:txBody>
            <a:bodyPr wrap="none">
              <a:spAutoFit/>
            </a:bodyPr>
            <a:lstStyle>
              <a:lvl1pPr eaLnBrk="0" hangingPunct="0">
                <a:defRPr sz="2400" b="1">
                  <a:solidFill>
                    <a:schemeClr val="tx1"/>
                  </a:solidFill>
                  <a:latin typeface="Times New Roman" charset="0"/>
                  <a:ea typeface="ＭＳ Ｐゴシック" charset="0"/>
                  <a:cs typeface="ＭＳ Ｐゴシック" charset="0"/>
                </a:defRPr>
              </a:lvl1pPr>
              <a:lvl2pPr marL="37931725" indent="-37474525" eaLnBrk="0" hangingPunct="0">
                <a:defRPr sz="2400" b="1">
                  <a:solidFill>
                    <a:schemeClr val="tx1"/>
                  </a:solidFill>
                  <a:latin typeface="Times New Roman" charset="0"/>
                  <a:ea typeface="ＭＳ Ｐゴシック" charset="0"/>
                </a:defRPr>
              </a:lvl2pPr>
              <a:lvl3pPr eaLnBrk="0" hangingPunct="0">
                <a:defRPr sz="2400" b="1">
                  <a:solidFill>
                    <a:schemeClr val="tx1"/>
                  </a:solidFill>
                  <a:latin typeface="Times New Roman" charset="0"/>
                  <a:ea typeface="ＭＳ Ｐゴシック" charset="0"/>
                </a:defRPr>
              </a:lvl3pPr>
              <a:lvl4pPr eaLnBrk="0" hangingPunct="0">
                <a:defRPr sz="2400" b="1">
                  <a:solidFill>
                    <a:schemeClr val="tx1"/>
                  </a:solidFill>
                  <a:latin typeface="Times New Roman" charset="0"/>
                  <a:ea typeface="ＭＳ Ｐゴシック" charset="0"/>
                </a:defRPr>
              </a:lvl4pPr>
              <a:lvl5pPr eaLnBrk="0" hangingPunct="0">
                <a:defRPr sz="2400" b="1">
                  <a:solidFill>
                    <a:schemeClr val="tx1"/>
                  </a:solidFill>
                  <a:latin typeface="Times New Roman" charset="0"/>
                  <a:ea typeface="ＭＳ Ｐゴシック" charset="0"/>
                </a:defRPr>
              </a:lvl5pPr>
              <a:lvl6pPr marL="457200" eaLnBrk="0" fontAlgn="base" hangingPunct="0">
                <a:spcBef>
                  <a:spcPct val="0"/>
                </a:spcBef>
                <a:spcAft>
                  <a:spcPct val="0"/>
                </a:spcAft>
                <a:defRPr sz="2400" b="1">
                  <a:solidFill>
                    <a:schemeClr val="tx1"/>
                  </a:solidFill>
                  <a:latin typeface="Times New Roman" charset="0"/>
                  <a:ea typeface="ＭＳ Ｐゴシック" charset="0"/>
                </a:defRPr>
              </a:lvl6pPr>
              <a:lvl7pPr marL="914400" eaLnBrk="0" fontAlgn="base" hangingPunct="0">
                <a:spcBef>
                  <a:spcPct val="0"/>
                </a:spcBef>
                <a:spcAft>
                  <a:spcPct val="0"/>
                </a:spcAft>
                <a:defRPr sz="2400" b="1">
                  <a:solidFill>
                    <a:schemeClr val="tx1"/>
                  </a:solidFill>
                  <a:latin typeface="Times New Roman" charset="0"/>
                  <a:ea typeface="ＭＳ Ｐゴシック" charset="0"/>
                </a:defRPr>
              </a:lvl7pPr>
              <a:lvl8pPr marL="1371600" eaLnBrk="0" fontAlgn="base" hangingPunct="0">
                <a:spcBef>
                  <a:spcPct val="0"/>
                </a:spcBef>
                <a:spcAft>
                  <a:spcPct val="0"/>
                </a:spcAft>
                <a:defRPr sz="2400" b="1">
                  <a:solidFill>
                    <a:schemeClr val="tx1"/>
                  </a:solidFill>
                  <a:latin typeface="Times New Roman" charset="0"/>
                  <a:ea typeface="ＭＳ Ｐゴシック" charset="0"/>
                </a:defRPr>
              </a:lvl8pPr>
              <a:lvl9pPr marL="1828800" eaLnBrk="0" fontAlgn="base" hangingPunct="0">
                <a:spcBef>
                  <a:spcPct val="0"/>
                </a:spcBef>
                <a:spcAft>
                  <a:spcPct val="0"/>
                </a:spcAft>
                <a:defRPr sz="2400" b="1">
                  <a:solidFill>
                    <a:schemeClr val="tx1"/>
                  </a:solidFill>
                  <a:latin typeface="Times New Roman" charset="0"/>
                  <a:ea typeface="ＭＳ Ｐゴシック" charset="0"/>
                </a:defRPr>
              </a:lvl9pPr>
            </a:lstStyle>
            <a:p>
              <a:pPr eaLnBrk="1" hangingPunct="1">
                <a:defRPr/>
              </a:pPr>
              <a:r>
                <a:rPr lang="it-IT" smtClean="0">
                  <a:solidFill>
                    <a:srgbClr val="18579B"/>
                  </a:solidFill>
                  <a:latin typeface="Arial" charset="0"/>
                </a:rPr>
                <a:t>Strategy</a:t>
              </a:r>
            </a:p>
          </p:txBody>
        </p:sp>
        <p:sp>
          <p:nvSpPr>
            <p:cNvPr id="7" name="CasellaDiTesto 6"/>
            <p:cNvSpPr txBox="1"/>
            <p:nvPr/>
          </p:nvSpPr>
          <p:spPr>
            <a:xfrm>
              <a:off x="4052888" y="1654175"/>
              <a:ext cx="800100" cy="461963"/>
            </a:xfrm>
            <a:prstGeom prst="rect">
              <a:avLst/>
            </a:prstGeom>
            <a:solidFill>
              <a:schemeClr val="accent4">
                <a:lumMod val="20000"/>
                <a:lumOff val="80000"/>
              </a:schemeClr>
            </a:solidFill>
          </p:spPr>
          <p:txBody>
            <a:bodyPr wrap="none">
              <a:spAutoFit/>
            </a:bodyPr>
            <a:lstStyle>
              <a:lvl1pPr eaLnBrk="0" hangingPunct="0">
                <a:defRPr sz="2400" b="1">
                  <a:solidFill>
                    <a:schemeClr val="tx1"/>
                  </a:solidFill>
                  <a:latin typeface="Times New Roman" charset="0"/>
                  <a:ea typeface="ＭＳ Ｐゴシック" charset="0"/>
                  <a:cs typeface="ＭＳ Ｐゴシック" charset="0"/>
                </a:defRPr>
              </a:lvl1pPr>
              <a:lvl2pPr marL="37931725" indent="-37474525" eaLnBrk="0" hangingPunct="0">
                <a:defRPr sz="2400" b="1">
                  <a:solidFill>
                    <a:schemeClr val="tx1"/>
                  </a:solidFill>
                  <a:latin typeface="Times New Roman" charset="0"/>
                  <a:ea typeface="ＭＳ Ｐゴシック" charset="0"/>
                </a:defRPr>
              </a:lvl2pPr>
              <a:lvl3pPr eaLnBrk="0" hangingPunct="0">
                <a:defRPr sz="2400" b="1">
                  <a:solidFill>
                    <a:schemeClr val="tx1"/>
                  </a:solidFill>
                  <a:latin typeface="Times New Roman" charset="0"/>
                  <a:ea typeface="ＭＳ Ｐゴシック" charset="0"/>
                </a:defRPr>
              </a:lvl3pPr>
              <a:lvl4pPr eaLnBrk="0" hangingPunct="0">
                <a:defRPr sz="2400" b="1">
                  <a:solidFill>
                    <a:schemeClr val="tx1"/>
                  </a:solidFill>
                  <a:latin typeface="Times New Roman" charset="0"/>
                  <a:ea typeface="ＭＳ Ｐゴシック" charset="0"/>
                </a:defRPr>
              </a:lvl4pPr>
              <a:lvl5pPr eaLnBrk="0" hangingPunct="0">
                <a:defRPr sz="2400" b="1">
                  <a:solidFill>
                    <a:schemeClr val="tx1"/>
                  </a:solidFill>
                  <a:latin typeface="Times New Roman" charset="0"/>
                  <a:ea typeface="ＭＳ Ｐゴシック" charset="0"/>
                </a:defRPr>
              </a:lvl5pPr>
              <a:lvl6pPr marL="457200" eaLnBrk="0" fontAlgn="base" hangingPunct="0">
                <a:spcBef>
                  <a:spcPct val="0"/>
                </a:spcBef>
                <a:spcAft>
                  <a:spcPct val="0"/>
                </a:spcAft>
                <a:defRPr sz="2400" b="1">
                  <a:solidFill>
                    <a:schemeClr val="tx1"/>
                  </a:solidFill>
                  <a:latin typeface="Times New Roman" charset="0"/>
                  <a:ea typeface="ＭＳ Ｐゴシック" charset="0"/>
                </a:defRPr>
              </a:lvl6pPr>
              <a:lvl7pPr marL="914400" eaLnBrk="0" fontAlgn="base" hangingPunct="0">
                <a:spcBef>
                  <a:spcPct val="0"/>
                </a:spcBef>
                <a:spcAft>
                  <a:spcPct val="0"/>
                </a:spcAft>
                <a:defRPr sz="2400" b="1">
                  <a:solidFill>
                    <a:schemeClr val="tx1"/>
                  </a:solidFill>
                  <a:latin typeface="Times New Roman" charset="0"/>
                  <a:ea typeface="ＭＳ Ｐゴシック" charset="0"/>
                </a:defRPr>
              </a:lvl7pPr>
              <a:lvl8pPr marL="1371600" eaLnBrk="0" fontAlgn="base" hangingPunct="0">
                <a:spcBef>
                  <a:spcPct val="0"/>
                </a:spcBef>
                <a:spcAft>
                  <a:spcPct val="0"/>
                </a:spcAft>
                <a:defRPr sz="2400" b="1">
                  <a:solidFill>
                    <a:schemeClr val="tx1"/>
                  </a:solidFill>
                  <a:latin typeface="Times New Roman" charset="0"/>
                  <a:ea typeface="ＭＳ Ｐゴシック" charset="0"/>
                </a:defRPr>
              </a:lvl8pPr>
              <a:lvl9pPr marL="1828800" eaLnBrk="0" fontAlgn="base" hangingPunct="0">
                <a:spcBef>
                  <a:spcPct val="0"/>
                </a:spcBef>
                <a:spcAft>
                  <a:spcPct val="0"/>
                </a:spcAft>
                <a:defRPr sz="2400" b="1">
                  <a:solidFill>
                    <a:schemeClr val="tx1"/>
                  </a:solidFill>
                  <a:latin typeface="Times New Roman" charset="0"/>
                  <a:ea typeface="ＭＳ Ｐゴシック" charset="0"/>
                </a:defRPr>
              </a:lvl9pPr>
            </a:lstStyle>
            <a:p>
              <a:pPr eaLnBrk="1" hangingPunct="1">
                <a:defRPr/>
              </a:pPr>
              <a:r>
                <a:rPr lang="it-IT" smtClean="0">
                  <a:solidFill>
                    <a:srgbClr val="18579B"/>
                  </a:solidFill>
                  <a:latin typeface="Arial" charset="0"/>
                </a:rPr>
                <a:t>Size</a:t>
              </a:r>
            </a:p>
          </p:txBody>
        </p:sp>
        <p:sp>
          <p:nvSpPr>
            <p:cNvPr id="8" name="CasellaDiTesto 7"/>
            <p:cNvSpPr txBox="1"/>
            <p:nvPr/>
          </p:nvSpPr>
          <p:spPr>
            <a:xfrm>
              <a:off x="6334125" y="3157538"/>
              <a:ext cx="2066925" cy="461962"/>
            </a:xfrm>
            <a:prstGeom prst="rect">
              <a:avLst/>
            </a:prstGeom>
            <a:solidFill>
              <a:schemeClr val="accent4">
                <a:lumMod val="20000"/>
                <a:lumOff val="80000"/>
              </a:schemeClr>
            </a:solidFill>
          </p:spPr>
          <p:txBody>
            <a:bodyPr wrap="none">
              <a:spAutoFit/>
            </a:bodyPr>
            <a:lstStyle>
              <a:lvl1pPr eaLnBrk="0" hangingPunct="0">
                <a:defRPr sz="2400" b="1">
                  <a:solidFill>
                    <a:schemeClr val="tx1"/>
                  </a:solidFill>
                  <a:latin typeface="Times New Roman" charset="0"/>
                  <a:ea typeface="ＭＳ Ｐゴシック" charset="0"/>
                  <a:cs typeface="ＭＳ Ｐゴシック" charset="0"/>
                </a:defRPr>
              </a:lvl1pPr>
              <a:lvl2pPr marL="37931725" indent="-37474525" eaLnBrk="0" hangingPunct="0">
                <a:defRPr sz="2400" b="1">
                  <a:solidFill>
                    <a:schemeClr val="tx1"/>
                  </a:solidFill>
                  <a:latin typeface="Times New Roman" charset="0"/>
                  <a:ea typeface="ＭＳ Ｐゴシック" charset="0"/>
                </a:defRPr>
              </a:lvl2pPr>
              <a:lvl3pPr eaLnBrk="0" hangingPunct="0">
                <a:defRPr sz="2400" b="1">
                  <a:solidFill>
                    <a:schemeClr val="tx1"/>
                  </a:solidFill>
                  <a:latin typeface="Times New Roman" charset="0"/>
                  <a:ea typeface="ＭＳ Ｐゴシック" charset="0"/>
                </a:defRPr>
              </a:lvl3pPr>
              <a:lvl4pPr eaLnBrk="0" hangingPunct="0">
                <a:defRPr sz="2400" b="1">
                  <a:solidFill>
                    <a:schemeClr val="tx1"/>
                  </a:solidFill>
                  <a:latin typeface="Times New Roman" charset="0"/>
                  <a:ea typeface="ＭＳ Ｐゴシック" charset="0"/>
                </a:defRPr>
              </a:lvl4pPr>
              <a:lvl5pPr eaLnBrk="0" hangingPunct="0">
                <a:defRPr sz="2400" b="1">
                  <a:solidFill>
                    <a:schemeClr val="tx1"/>
                  </a:solidFill>
                  <a:latin typeface="Times New Roman" charset="0"/>
                  <a:ea typeface="ＭＳ Ｐゴシック" charset="0"/>
                </a:defRPr>
              </a:lvl5pPr>
              <a:lvl6pPr marL="457200" eaLnBrk="0" fontAlgn="base" hangingPunct="0">
                <a:spcBef>
                  <a:spcPct val="0"/>
                </a:spcBef>
                <a:spcAft>
                  <a:spcPct val="0"/>
                </a:spcAft>
                <a:defRPr sz="2400" b="1">
                  <a:solidFill>
                    <a:schemeClr val="tx1"/>
                  </a:solidFill>
                  <a:latin typeface="Times New Roman" charset="0"/>
                  <a:ea typeface="ＭＳ Ｐゴシック" charset="0"/>
                </a:defRPr>
              </a:lvl6pPr>
              <a:lvl7pPr marL="914400" eaLnBrk="0" fontAlgn="base" hangingPunct="0">
                <a:spcBef>
                  <a:spcPct val="0"/>
                </a:spcBef>
                <a:spcAft>
                  <a:spcPct val="0"/>
                </a:spcAft>
                <a:defRPr sz="2400" b="1">
                  <a:solidFill>
                    <a:schemeClr val="tx1"/>
                  </a:solidFill>
                  <a:latin typeface="Times New Roman" charset="0"/>
                  <a:ea typeface="ＭＳ Ｐゴシック" charset="0"/>
                </a:defRPr>
              </a:lvl7pPr>
              <a:lvl8pPr marL="1371600" eaLnBrk="0" fontAlgn="base" hangingPunct="0">
                <a:spcBef>
                  <a:spcPct val="0"/>
                </a:spcBef>
                <a:spcAft>
                  <a:spcPct val="0"/>
                </a:spcAft>
                <a:defRPr sz="2400" b="1">
                  <a:solidFill>
                    <a:schemeClr val="tx1"/>
                  </a:solidFill>
                  <a:latin typeface="Times New Roman" charset="0"/>
                  <a:ea typeface="ＭＳ Ｐゴシック" charset="0"/>
                </a:defRPr>
              </a:lvl8pPr>
              <a:lvl9pPr marL="1828800" eaLnBrk="0" fontAlgn="base" hangingPunct="0">
                <a:spcBef>
                  <a:spcPct val="0"/>
                </a:spcBef>
                <a:spcAft>
                  <a:spcPct val="0"/>
                </a:spcAft>
                <a:defRPr sz="2400" b="1">
                  <a:solidFill>
                    <a:schemeClr val="tx1"/>
                  </a:solidFill>
                  <a:latin typeface="Times New Roman" charset="0"/>
                  <a:ea typeface="ＭＳ Ｐゴシック" charset="0"/>
                </a:defRPr>
              </a:lvl9pPr>
            </a:lstStyle>
            <a:p>
              <a:pPr eaLnBrk="1" hangingPunct="1">
                <a:defRPr/>
              </a:pPr>
              <a:r>
                <a:rPr lang="it-IT" dirty="0" smtClean="0">
                  <a:solidFill>
                    <a:srgbClr val="18579B"/>
                  </a:solidFill>
                  <a:latin typeface="Arial" charset="0"/>
                </a:rPr>
                <a:t>Environment</a:t>
              </a:r>
            </a:p>
          </p:txBody>
        </p:sp>
        <p:sp>
          <p:nvSpPr>
            <p:cNvPr id="9" name="CasellaDiTesto 8"/>
            <p:cNvSpPr txBox="1"/>
            <p:nvPr/>
          </p:nvSpPr>
          <p:spPr>
            <a:xfrm>
              <a:off x="3502025" y="4730750"/>
              <a:ext cx="1901825" cy="461963"/>
            </a:xfrm>
            <a:prstGeom prst="rect">
              <a:avLst/>
            </a:prstGeom>
            <a:solidFill>
              <a:schemeClr val="accent4">
                <a:lumMod val="20000"/>
                <a:lumOff val="80000"/>
              </a:schemeClr>
            </a:solidFill>
          </p:spPr>
          <p:txBody>
            <a:bodyPr wrap="none">
              <a:spAutoFit/>
            </a:bodyPr>
            <a:lstStyle>
              <a:lvl1pPr eaLnBrk="0" hangingPunct="0">
                <a:defRPr sz="2400" b="1">
                  <a:solidFill>
                    <a:schemeClr val="tx1"/>
                  </a:solidFill>
                  <a:latin typeface="Times New Roman" charset="0"/>
                  <a:ea typeface="ＭＳ Ｐゴシック" charset="0"/>
                  <a:cs typeface="ＭＳ Ｐゴシック" charset="0"/>
                </a:defRPr>
              </a:lvl1pPr>
              <a:lvl2pPr marL="37931725" indent="-37474525" eaLnBrk="0" hangingPunct="0">
                <a:defRPr sz="2400" b="1">
                  <a:solidFill>
                    <a:schemeClr val="tx1"/>
                  </a:solidFill>
                  <a:latin typeface="Times New Roman" charset="0"/>
                  <a:ea typeface="ＭＳ Ｐゴシック" charset="0"/>
                </a:defRPr>
              </a:lvl2pPr>
              <a:lvl3pPr eaLnBrk="0" hangingPunct="0">
                <a:defRPr sz="2400" b="1">
                  <a:solidFill>
                    <a:schemeClr val="tx1"/>
                  </a:solidFill>
                  <a:latin typeface="Times New Roman" charset="0"/>
                  <a:ea typeface="ＭＳ Ｐゴシック" charset="0"/>
                </a:defRPr>
              </a:lvl3pPr>
              <a:lvl4pPr eaLnBrk="0" hangingPunct="0">
                <a:defRPr sz="2400" b="1">
                  <a:solidFill>
                    <a:schemeClr val="tx1"/>
                  </a:solidFill>
                  <a:latin typeface="Times New Roman" charset="0"/>
                  <a:ea typeface="ＭＳ Ｐゴシック" charset="0"/>
                </a:defRPr>
              </a:lvl4pPr>
              <a:lvl5pPr eaLnBrk="0" hangingPunct="0">
                <a:defRPr sz="2400" b="1">
                  <a:solidFill>
                    <a:schemeClr val="tx1"/>
                  </a:solidFill>
                  <a:latin typeface="Times New Roman" charset="0"/>
                  <a:ea typeface="ＭＳ Ｐゴシック" charset="0"/>
                </a:defRPr>
              </a:lvl5pPr>
              <a:lvl6pPr marL="457200" eaLnBrk="0" fontAlgn="base" hangingPunct="0">
                <a:spcBef>
                  <a:spcPct val="0"/>
                </a:spcBef>
                <a:spcAft>
                  <a:spcPct val="0"/>
                </a:spcAft>
                <a:defRPr sz="2400" b="1">
                  <a:solidFill>
                    <a:schemeClr val="tx1"/>
                  </a:solidFill>
                  <a:latin typeface="Times New Roman" charset="0"/>
                  <a:ea typeface="ＭＳ Ｐゴシック" charset="0"/>
                </a:defRPr>
              </a:lvl6pPr>
              <a:lvl7pPr marL="914400" eaLnBrk="0" fontAlgn="base" hangingPunct="0">
                <a:spcBef>
                  <a:spcPct val="0"/>
                </a:spcBef>
                <a:spcAft>
                  <a:spcPct val="0"/>
                </a:spcAft>
                <a:defRPr sz="2400" b="1">
                  <a:solidFill>
                    <a:schemeClr val="tx1"/>
                  </a:solidFill>
                  <a:latin typeface="Times New Roman" charset="0"/>
                  <a:ea typeface="ＭＳ Ｐゴシック" charset="0"/>
                </a:defRPr>
              </a:lvl7pPr>
              <a:lvl8pPr marL="1371600" eaLnBrk="0" fontAlgn="base" hangingPunct="0">
                <a:spcBef>
                  <a:spcPct val="0"/>
                </a:spcBef>
                <a:spcAft>
                  <a:spcPct val="0"/>
                </a:spcAft>
                <a:defRPr sz="2400" b="1">
                  <a:solidFill>
                    <a:schemeClr val="tx1"/>
                  </a:solidFill>
                  <a:latin typeface="Times New Roman" charset="0"/>
                  <a:ea typeface="ＭＳ Ｐゴシック" charset="0"/>
                </a:defRPr>
              </a:lvl8pPr>
              <a:lvl9pPr marL="1828800" eaLnBrk="0" fontAlgn="base" hangingPunct="0">
                <a:spcBef>
                  <a:spcPct val="0"/>
                </a:spcBef>
                <a:spcAft>
                  <a:spcPct val="0"/>
                </a:spcAft>
                <a:defRPr sz="2400" b="1">
                  <a:solidFill>
                    <a:schemeClr val="tx1"/>
                  </a:solidFill>
                  <a:latin typeface="Times New Roman" charset="0"/>
                  <a:ea typeface="ＭＳ Ｐゴシック" charset="0"/>
                </a:defRPr>
              </a:lvl9pPr>
            </a:lstStyle>
            <a:p>
              <a:pPr eaLnBrk="1" hangingPunct="1">
                <a:defRPr/>
              </a:pPr>
              <a:r>
                <a:rPr lang="it-IT" smtClean="0">
                  <a:solidFill>
                    <a:srgbClr val="18579B"/>
                  </a:solidFill>
                  <a:latin typeface="Arial" charset="0"/>
                </a:rPr>
                <a:t>Technology</a:t>
              </a:r>
            </a:p>
          </p:txBody>
        </p:sp>
        <p:sp>
          <p:nvSpPr>
            <p:cNvPr id="46088" name="Freccia destra 9"/>
            <p:cNvSpPr>
              <a:spLocks noChangeArrowheads="1"/>
            </p:cNvSpPr>
            <p:nvPr/>
          </p:nvSpPr>
          <p:spPr bwMode="auto">
            <a:xfrm rot="-5400000">
              <a:off x="4076700" y="3951288"/>
              <a:ext cx="714375" cy="428625"/>
            </a:xfrm>
            <a:prstGeom prst="rightArrow">
              <a:avLst>
                <a:gd name="adj1" fmla="val 50000"/>
                <a:gd name="adj2" fmla="val 49992"/>
              </a:avLst>
            </a:prstGeom>
            <a:solidFill>
              <a:schemeClr val="accent1"/>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46089" name="Freccia destra 10"/>
            <p:cNvSpPr>
              <a:spLocks noChangeArrowheads="1"/>
            </p:cNvSpPr>
            <p:nvPr/>
          </p:nvSpPr>
          <p:spPr bwMode="auto">
            <a:xfrm flipH="1">
              <a:off x="5380038" y="3205163"/>
              <a:ext cx="712787" cy="428625"/>
            </a:xfrm>
            <a:prstGeom prst="rightArrow">
              <a:avLst>
                <a:gd name="adj1" fmla="val 50000"/>
                <a:gd name="adj2" fmla="val 49881"/>
              </a:avLst>
            </a:prstGeom>
            <a:solidFill>
              <a:schemeClr val="accent1"/>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46090" name="Freccia destra 11"/>
            <p:cNvSpPr>
              <a:spLocks noChangeArrowheads="1"/>
            </p:cNvSpPr>
            <p:nvPr/>
          </p:nvSpPr>
          <p:spPr bwMode="auto">
            <a:xfrm rot="5400000" flipV="1">
              <a:off x="4076700" y="2443163"/>
              <a:ext cx="714375" cy="428625"/>
            </a:xfrm>
            <a:prstGeom prst="rightArrow">
              <a:avLst>
                <a:gd name="adj1" fmla="val 50000"/>
                <a:gd name="adj2" fmla="val 49992"/>
              </a:avLst>
            </a:prstGeom>
            <a:solidFill>
              <a:schemeClr val="accent1"/>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46091" name="Freccia destra 12"/>
            <p:cNvSpPr>
              <a:spLocks noChangeArrowheads="1"/>
            </p:cNvSpPr>
            <p:nvPr/>
          </p:nvSpPr>
          <p:spPr bwMode="auto">
            <a:xfrm>
              <a:off x="2578100" y="3200400"/>
              <a:ext cx="714375" cy="428625"/>
            </a:xfrm>
            <a:prstGeom prst="rightArrow">
              <a:avLst>
                <a:gd name="adj1" fmla="val 50000"/>
                <a:gd name="adj2" fmla="val 49992"/>
              </a:avLst>
            </a:prstGeom>
            <a:solidFill>
              <a:schemeClr val="accent1"/>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grpSp>
    </p:spTree>
    <p:extLst>
      <p:ext uri="{BB962C8B-B14F-4D97-AF65-F5344CB8AC3E}">
        <p14:creationId xmlns:p14="http://schemas.microsoft.com/office/powerpoint/2010/main" val="35917139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algn="ctr" eaLnBrk="1" hangingPunct="1"/>
            <a:r>
              <a:rPr lang="en-US" altLang="en-US" smtClean="0"/>
              <a:t>Factors affecting structures</a:t>
            </a:r>
          </a:p>
        </p:txBody>
      </p:sp>
      <p:sp>
        <p:nvSpPr>
          <p:cNvPr id="48131" name="CasellaDiTesto 4"/>
          <p:cNvSpPr txBox="1">
            <a:spLocks noChangeArrowheads="1"/>
          </p:cNvSpPr>
          <p:nvPr/>
        </p:nvSpPr>
        <p:spPr bwMode="auto">
          <a:xfrm>
            <a:off x="3519488" y="3200400"/>
            <a:ext cx="20097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it-IT" altLang="en-US" sz="3200">
                <a:solidFill>
                  <a:srgbClr val="C00000"/>
                </a:solidFill>
              </a:rPr>
              <a:t>Structure</a:t>
            </a:r>
          </a:p>
        </p:txBody>
      </p:sp>
      <p:sp>
        <p:nvSpPr>
          <p:cNvPr id="6" name="CasellaDiTesto 5"/>
          <p:cNvSpPr txBox="1"/>
          <p:nvPr/>
        </p:nvSpPr>
        <p:spPr>
          <a:xfrm>
            <a:off x="855663" y="3267075"/>
            <a:ext cx="1825625" cy="584200"/>
          </a:xfrm>
          <a:prstGeom prst="rect">
            <a:avLst/>
          </a:prstGeom>
          <a:solidFill>
            <a:schemeClr val="accent4">
              <a:lumMod val="20000"/>
              <a:lumOff val="80000"/>
            </a:schemeClr>
          </a:solidFill>
        </p:spPr>
        <p:txBody>
          <a:bodyPr wrap="none">
            <a:spAutoFit/>
          </a:bodyPr>
          <a:lstStyle>
            <a:lvl1pPr eaLnBrk="0" hangingPunct="0">
              <a:defRPr sz="2400" b="1">
                <a:solidFill>
                  <a:schemeClr val="tx1"/>
                </a:solidFill>
                <a:latin typeface="Times New Roman" charset="0"/>
                <a:ea typeface="ＭＳ Ｐゴシック" charset="0"/>
                <a:cs typeface="ＭＳ Ｐゴシック" charset="0"/>
              </a:defRPr>
            </a:lvl1pPr>
            <a:lvl2pPr marL="37931725" indent="-37474525" eaLnBrk="0" hangingPunct="0">
              <a:defRPr sz="2400" b="1">
                <a:solidFill>
                  <a:schemeClr val="tx1"/>
                </a:solidFill>
                <a:latin typeface="Times New Roman" charset="0"/>
                <a:ea typeface="ＭＳ Ｐゴシック" charset="0"/>
              </a:defRPr>
            </a:lvl2pPr>
            <a:lvl3pPr eaLnBrk="0" hangingPunct="0">
              <a:defRPr sz="2400" b="1">
                <a:solidFill>
                  <a:schemeClr val="tx1"/>
                </a:solidFill>
                <a:latin typeface="Times New Roman" charset="0"/>
                <a:ea typeface="ＭＳ Ｐゴシック" charset="0"/>
              </a:defRPr>
            </a:lvl3pPr>
            <a:lvl4pPr eaLnBrk="0" hangingPunct="0">
              <a:defRPr sz="2400" b="1">
                <a:solidFill>
                  <a:schemeClr val="tx1"/>
                </a:solidFill>
                <a:latin typeface="Times New Roman" charset="0"/>
                <a:ea typeface="ＭＳ Ｐゴシック" charset="0"/>
              </a:defRPr>
            </a:lvl4pPr>
            <a:lvl5pPr eaLnBrk="0" hangingPunct="0">
              <a:defRPr sz="2400" b="1">
                <a:solidFill>
                  <a:schemeClr val="tx1"/>
                </a:solidFill>
                <a:latin typeface="Times New Roman" charset="0"/>
                <a:ea typeface="ＭＳ Ｐゴシック" charset="0"/>
              </a:defRPr>
            </a:lvl5pPr>
            <a:lvl6pPr marL="457200" eaLnBrk="0" fontAlgn="base" hangingPunct="0">
              <a:spcBef>
                <a:spcPct val="0"/>
              </a:spcBef>
              <a:spcAft>
                <a:spcPct val="0"/>
              </a:spcAft>
              <a:defRPr sz="2400" b="1">
                <a:solidFill>
                  <a:schemeClr val="tx1"/>
                </a:solidFill>
                <a:latin typeface="Times New Roman" charset="0"/>
                <a:ea typeface="ＭＳ Ｐゴシック" charset="0"/>
              </a:defRPr>
            </a:lvl6pPr>
            <a:lvl7pPr marL="914400" eaLnBrk="0" fontAlgn="base" hangingPunct="0">
              <a:spcBef>
                <a:spcPct val="0"/>
              </a:spcBef>
              <a:spcAft>
                <a:spcPct val="0"/>
              </a:spcAft>
              <a:defRPr sz="2400" b="1">
                <a:solidFill>
                  <a:schemeClr val="tx1"/>
                </a:solidFill>
                <a:latin typeface="Times New Roman" charset="0"/>
                <a:ea typeface="ＭＳ Ｐゴシック" charset="0"/>
              </a:defRPr>
            </a:lvl7pPr>
            <a:lvl8pPr marL="1371600" eaLnBrk="0" fontAlgn="base" hangingPunct="0">
              <a:spcBef>
                <a:spcPct val="0"/>
              </a:spcBef>
              <a:spcAft>
                <a:spcPct val="0"/>
              </a:spcAft>
              <a:defRPr sz="2400" b="1">
                <a:solidFill>
                  <a:schemeClr val="tx1"/>
                </a:solidFill>
                <a:latin typeface="Times New Roman" charset="0"/>
                <a:ea typeface="ＭＳ Ｐゴシック" charset="0"/>
              </a:defRPr>
            </a:lvl8pPr>
            <a:lvl9pPr marL="1828800" eaLnBrk="0" fontAlgn="base" hangingPunct="0">
              <a:spcBef>
                <a:spcPct val="0"/>
              </a:spcBef>
              <a:spcAft>
                <a:spcPct val="0"/>
              </a:spcAft>
              <a:defRPr sz="2400" b="1">
                <a:solidFill>
                  <a:schemeClr val="tx1"/>
                </a:solidFill>
                <a:latin typeface="Times New Roman" charset="0"/>
                <a:ea typeface="ＭＳ Ｐゴシック" charset="0"/>
              </a:defRPr>
            </a:lvl9pPr>
          </a:lstStyle>
          <a:p>
            <a:pPr eaLnBrk="1" hangingPunct="1">
              <a:defRPr/>
            </a:pPr>
            <a:r>
              <a:rPr lang="it-IT" sz="3200" smtClean="0">
                <a:solidFill>
                  <a:srgbClr val="18579B"/>
                </a:solidFill>
                <a:latin typeface="Arial" charset="0"/>
              </a:rPr>
              <a:t>Strategy</a:t>
            </a:r>
          </a:p>
        </p:txBody>
      </p:sp>
      <p:sp>
        <p:nvSpPr>
          <p:cNvPr id="7" name="CasellaDiTesto 6"/>
          <p:cNvSpPr txBox="1"/>
          <p:nvPr/>
        </p:nvSpPr>
        <p:spPr>
          <a:xfrm>
            <a:off x="4195763" y="1797050"/>
            <a:ext cx="800100" cy="461963"/>
          </a:xfrm>
          <a:prstGeom prst="rect">
            <a:avLst/>
          </a:prstGeom>
          <a:solidFill>
            <a:schemeClr val="accent4">
              <a:lumMod val="20000"/>
              <a:lumOff val="80000"/>
            </a:schemeClr>
          </a:solidFill>
        </p:spPr>
        <p:txBody>
          <a:bodyPr wrap="none">
            <a:spAutoFit/>
          </a:bodyPr>
          <a:lstStyle>
            <a:lvl1pPr eaLnBrk="0" hangingPunct="0">
              <a:defRPr sz="2400" b="1">
                <a:solidFill>
                  <a:schemeClr val="tx1"/>
                </a:solidFill>
                <a:latin typeface="Times New Roman" charset="0"/>
                <a:ea typeface="ＭＳ Ｐゴシック" charset="0"/>
                <a:cs typeface="ＭＳ Ｐゴシック" charset="0"/>
              </a:defRPr>
            </a:lvl1pPr>
            <a:lvl2pPr marL="37931725" indent="-37474525" eaLnBrk="0" hangingPunct="0">
              <a:defRPr sz="2400" b="1">
                <a:solidFill>
                  <a:schemeClr val="tx1"/>
                </a:solidFill>
                <a:latin typeface="Times New Roman" charset="0"/>
                <a:ea typeface="ＭＳ Ｐゴシック" charset="0"/>
              </a:defRPr>
            </a:lvl2pPr>
            <a:lvl3pPr eaLnBrk="0" hangingPunct="0">
              <a:defRPr sz="2400" b="1">
                <a:solidFill>
                  <a:schemeClr val="tx1"/>
                </a:solidFill>
                <a:latin typeface="Times New Roman" charset="0"/>
                <a:ea typeface="ＭＳ Ｐゴシック" charset="0"/>
              </a:defRPr>
            </a:lvl3pPr>
            <a:lvl4pPr eaLnBrk="0" hangingPunct="0">
              <a:defRPr sz="2400" b="1">
                <a:solidFill>
                  <a:schemeClr val="tx1"/>
                </a:solidFill>
                <a:latin typeface="Times New Roman" charset="0"/>
                <a:ea typeface="ＭＳ Ｐゴシック" charset="0"/>
              </a:defRPr>
            </a:lvl4pPr>
            <a:lvl5pPr eaLnBrk="0" hangingPunct="0">
              <a:defRPr sz="2400" b="1">
                <a:solidFill>
                  <a:schemeClr val="tx1"/>
                </a:solidFill>
                <a:latin typeface="Times New Roman" charset="0"/>
                <a:ea typeface="ＭＳ Ｐゴシック" charset="0"/>
              </a:defRPr>
            </a:lvl5pPr>
            <a:lvl6pPr marL="457200" eaLnBrk="0" fontAlgn="base" hangingPunct="0">
              <a:spcBef>
                <a:spcPct val="0"/>
              </a:spcBef>
              <a:spcAft>
                <a:spcPct val="0"/>
              </a:spcAft>
              <a:defRPr sz="2400" b="1">
                <a:solidFill>
                  <a:schemeClr val="tx1"/>
                </a:solidFill>
                <a:latin typeface="Times New Roman" charset="0"/>
                <a:ea typeface="ＭＳ Ｐゴシック" charset="0"/>
              </a:defRPr>
            </a:lvl6pPr>
            <a:lvl7pPr marL="914400" eaLnBrk="0" fontAlgn="base" hangingPunct="0">
              <a:spcBef>
                <a:spcPct val="0"/>
              </a:spcBef>
              <a:spcAft>
                <a:spcPct val="0"/>
              </a:spcAft>
              <a:defRPr sz="2400" b="1">
                <a:solidFill>
                  <a:schemeClr val="tx1"/>
                </a:solidFill>
                <a:latin typeface="Times New Roman" charset="0"/>
                <a:ea typeface="ＭＳ Ｐゴシック" charset="0"/>
              </a:defRPr>
            </a:lvl7pPr>
            <a:lvl8pPr marL="1371600" eaLnBrk="0" fontAlgn="base" hangingPunct="0">
              <a:spcBef>
                <a:spcPct val="0"/>
              </a:spcBef>
              <a:spcAft>
                <a:spcPct val="0"/>
              </a:spcAft>
              <a:defRPr sz="2400" b="1">
                <a:solidFill>
                  <a:schemeClr val="tx1"/>
                </a:solidFill>
                <a:latin typeface="Times New Roman" charset="0"/>
                <a:ea typeface="ＭＳ Ｐゴシック" charset="0"/>
              </a:defRPr>
            </a:lvl8pPr>
            <a:lvl9pPr marL="1828800" eaLnBrk="0" fontAlgn="base" hangingPunct="0">
              <a:spcBef>
                <a:spcPct val="0"/>
              </a:spcBef>
              <a:spcAft>
                <a:spcPct val="0"/>
              </a:spcAft>
              <a:defRPr sz="2400" b="1">
                <a:solidFill>
                  <a:schemeClr val="tx1"/>
                </a:solidFill>
                <a:latin typeface="Times New Roman" charset="0"/>
                <a:ea typeface="ＭＳ Ｐゴシック" charset="0"/>
              </a:defRPr>
            </a:lvl9pPr>
          </a:lstStyle>
          <a:p>
            <a:pPr eaLnBrk="1" hangingPunct="1">
              <a:defRPr/>
            </a:pPr>
            <a:r>
              <a:rPr lang="it-IT" smtClean="0">
                <a:solidFill>
                  <a:srgbClr val="D9D9D9"/>
                </a:solidFill>
                <a:latin typeface="Arial" charset="0"/>
              </a:rPr>
              <a:t>Size</a:t>
            </a:r>
          </a:p>
        </p:txBody>
      </p:sp>
      <p:sp>
        <p:nvSpPr>
          <p:cNvPr id="8" name="CasellaDiTesto 7"/>
          <p:cNvSpPr txBox="1"/>
          <p:nvPr/>
        </p:nvSpPr>
        <p:spPr>
          <a:xfrm>
            <a:off x="6477000" y="3300413"/>
            <a:ext cx="2066925" cy="461962"/>
          </a:xfrm>
          <a:prstGeom prst="rect">
            <a:avLst/>
          </a:prstGeom>
          <a:solidFill>
            <a:schemeClr val="accent4">
              <a:lumMod val="20000"/>
              <a:lumOff val="80000"/>
            </a:schemeClr>
          </a:solidFill>
        </p:spPr>
        <p:txBody>
          <a:bodyPr wrap="none">
            <a:spAutoFit/>
          </a:bodyPr>
          <a:lstStyle>
            <a:lvl1pPr eaLnBrk="0" hangingPunct="0">
              <a:defRPr sz="2400" b="1">
                <a:solidFill>
                  <a:schemeClr val="tx1"/>
                </a:solidFill>
                <a:latin typeface="Times New Roman" charset="0"/>
                <a:ea typeface="ＭＳ Ｐゴシック" charset="0"/>
                <a:cs typeface="ＭＳ Ｐゴシック" charset="0"/>
              </a:defRPr>
            </a:lvl1pPr>
            <a:lvl2pPr marL="37931725" indent="-37474525" eaLnBrk="0" hangingPunct="0">
              <a:defRPr sz="2400" b="1">
                <a:solidFill>
                  <a:schemeClr val="tx1"/>
                </a:solidFill>
                <a:latin typeface="Times New Roman" charset="0"/>
                <a:ea typeface="ＭＳ Ｐゴシック" charset="0"/>
              </a:defRPr>
            </a:lvl2pPr>
            <a:lvl3pPr eaLnBrk="0" hangingPunct="0">
              <a:defRPr sz="2400" b="1">
                <a:solidFill>
                  <a:schemeClr val="tx1"/>
                </a:solidFill>
                <a:latin typeface="Times New Roman" charset="0"/>
                <a:ea typeface="ＭＳ Ｐゴシック" charset="0"/>
              </a:defRPr>
            </a:lvl3pPr>
            <a:lvl4pPr eaLnBrk="0" hangingPunct="0">
              <a:defRPr sz="2400" b="1">
                <a:solidFill>
                  <a:schemeClr val="tx1"/>
                </a:solidFill>
                <a:latin typeface="Times New Roman" charset="0"/>
                <a:ea typeface="ＭＳ Ｐゴシック" charset="0"/>
              </a:defRPr>
            </a:lvl4pPr>
            <a:lvl5pPr eaLnBrk="0" hangingPunct="0">
              <a:defRPr sz="2400" b="1">
                <a:solidFill>
                  <a:schemeClr val="tx1"/>
                </a:solidFill>
                <a:latin typeface="Times New Roman" charset="0"/>
                <a:ea typeface="ＭＳ Ｐゴシック" charset="0"/>
              </a:defRPr>
            </a:lvl5pPr>
            <a:lvl6pPr marL="457200" eaLnBrk="0" fontAlgn="base" hangingPunct="0">
              <a:spcBef>
                <a:spcPct val="0"/>
              </a:spcBef>
              <a:spcAft>
                <a:spcPct val="0"/>
              </a:spcAft>
              <a:defRPr sz="2400" b="1">
                <a:solidFill>
                  <a:schemeClr val="tx1"/>
                </a:solidFill>
                <a:latin typeface="Times New Roman" charset="0"/>
                <a:ea typeface="ＭＳ Ｐゴシック" charset="0"/>
              </a:defRPr>
            </a:lvl6pPr>
            <a:lvl7pPr marL="914400" eaLnBrk="0" fontAlgn="base" hangingPunct="0">
              <a:spcBef>
                <a:spcPct val="0"/>
              </a:spcBef>
              <a:spcAft>
                <a:spcPct val="0"/>
              </a:spcAft>
              <a:defRPr sz="2400" b="1">
                <a:solidFill>
                  <a:schemeClr val="tx1"/>
                </a:solidFill>
                <a:latin typeface="Times New Roman" charset="0"/>
                <a:ea typeface="ＭＳ Ｐゴシック" charset="0"/>
              </a:defRPr>
            </a:lvl7pPr>
            <a:lvl8pPr marL="1371600" eaLnBrk="0" fontAlgn="base" hangingPunct="0">
              <a:spcBef>
                <a:spcPct val="0"/>
              </a:spcBef>
              <a:spcAft>
                <a:spcPct val="0"/>
              </a:spcAft>
              <a:defRPr sz="2400" b="1">
                <a:solidFill>
                  <a:schemeClr val="tx1"/>
                </a:solidFill>
                <a:latin typeface="Times New Roman" charset="0"/>
                <a:ea typeface="ＭＳ Ｐゴシック" charset="0"/>
              </a:defRPr>
            </a:lvl8pPr>
            <a:lvl9pPr marL="1828800" eaLnBrk="0" fontAlgn="base" hangingPunct="0">
              <a:spcBef>
                <a:spcPct val="0"/>
              </a:spcBef>
              <a:spcAft>
                <a:spcPct val="0"/>
              </a:spcAft>
              <a:defRPr sz="2400" b="1">
                <a:solidFill>
                  <a:schemeClr val="tx1"/>
                </a:solidFill>
                <a:latin typeface="Times New Roman" charset="0"/>
                <a:ea typeface="ＭＳ Ｐゴシック" charset="0"/>
              </a:defRPr>
            </a:lvl9pPr>
          </a:lstStyle>
          <a:p>
            <a:pPr eaLnBrk="1" hangingPunct="1">
              <a:defRPr/>
            </a:pPr>
            <a:r>
              <a:rPr lang="it-IT" smtClean="0">
                <a:solidFill>
                  <a:srgbClr val="D9D9D9"/>
                </a:solidFill>
                <a:latin typeface="Arial" charset="0"/>
              </a:rPr>
              <a:t>Environment</a:t>
            </a:r>
          </a:p>
        </p:txBody>
      </p:sp>
      <p:sp>
        <p:nvSpPr>
          <p:cNvPr id="9" name="CasellaDiTesto 8"/>
          <p:cNvSpPr txBox="1"/>
          <p:nvPr/>
        </p:nvSpPr>
        <p:spPr>
          <a:xfrm>
            <a:off x="3644900" y="4873625"/>
            <a:ext cx="1901825" cy="461963"/>
          </a:xfrm>
          <a:prstGeom prst="rect">
            <a:avLst/>
          </a:prstGeom>
          <a:solidFill>
            <a:schemeClr val="accent4">
              <a:lumMod val="20000"/>
              <a:lumOff val="80000"/>
            </a:schemeClr>
          </a:solidFill>
        </p:spPr>
        <p:txBody>
          <a:bodyPr wrap="none">
            <a:spAutoFit/>
          </a:bodyPr>
          <a:lstStyle>
            <a:lvl1pPr eaLnBrk="0" hangingPunct="0">
              <a:defRPr sz="2400" b="1">
                <a:solidFill>
                  <a:schemeClr val="tx1"/>
                </a:solidFill>
                <a:latin typeface="Times New Roman" charset="0"/>
                <a:ea typeface="ＭＳ Ｐゴシック" charset="0"/>
                <a:cs typeface="ＭＳ Ｐゴシック" charset="0"/>
              </a:defRPr>
            </a:lvl1pPr>
            <a:lvl2pPr marL="37931725" indent="-37474525" eaLnBrk="0" hangingPunct="0">
              <a:defRPr sz="2400" b="1">
                <a:solidFill>
                  <a:schemeClr val="tx1"/>
                </a:solidFill>
                <a:latin typeface="Times New Roman" charset="0"/>
                <a:ea typeface="ＭＳ Ｐゴシック" charset="0"/>
              </a:defRPr>
            </a:lvl2pPr>
            <a:lvl3pPr eaLnBrk="0" hangingPunct="0">
              <a:defRPr sz="2400" b="1">
                <a:solidFill>
                  <a:schemeClr val="tx1"/>
                </a:solidFill>
                <a:latin typeface="Times New Roman" charset="0"/>
                <a:ea typeface="ＭＳ Ｐゴシック" charset="0"/>
              </a:defRPr>
            </a:lvl3pPr>
            <a:lvl4pPr eaLnBrk="0" hangingPunct="0">
              <a:defRPr sz="2400" b="1">
                <a:solidFill>
                  <a:schemeClr val="tx1"/>
                </a:solidFill>
                <a:latin typeface="Times New Roman" charset="0"/>
                <a:ea typeface="ＭＳ Ｐゴシック" charset="0"/>
              </a:defRPr>
            </a:lvl4pPr>
            <a:lvl5pPr eaLnBrk="0" hangingPunct="0">
              <a:defRPr sz="2400" b="1">
                <a:solidFill>
                  <a:schemeClr val="tx1"/>
                </a:solidFill>
                <a:latin typeface="Times New Roman" charset="0"/>
                <a:ea typeface="ＭＳ Ｐゴシック" charset="0"/>
              </a:defRPr>
            </a:lvl5pPr>
            <a:lvl6pPr marL="457200" eaLnBrk="0" fontAlgn="base" hangingPunct="0">
              <a:spcBef>
                <a:spcPct val="0"/>
              </a:spcBef>
              <a:spcAft>
                <a:spcPct val="0"/>
              </a:spcAft>
              <a:defRPr sz="2400" b="1">
                <a:solidFill>
                  <a:schemeClr val="tx1"/>
                </a:solidFill>
                <a:latin typeface="Times New Roman" charset="0"/>
                <a:ea typeface="ＭＳ Ｐゴシック" charset="0"/>
              </a:defRPr>
            </a:lvl6pPr>
            <a:lvl7pPr marL="914400" eaLnBrk="0" fontAlgn="base" hangingPunct="0">
              <a:spcBef>
                <a:spcPct val="0"/>
              </a:spcBef>
              <a:spcAft>
                <a:spcPct val="0"/>
              </a:spcAft>
              <a:defRPr sz="2400" b="1">
                <a:solidFill>
                  <a:schemeClr val="tx1"/>
                </a:solidFill>
                <a:latin typeface="Times New Roman" charset="0"/>
                <a:ea typeface="ＭＳ Ｐゴシック" charset="0"/>
              </a:defRPr>
            </a:lvl7pPr>
            <a:lvl8pPr marL="1371600" eaLnBrk="0" fontAlgn="base" hangingPunct="0">
              <a:spcBef>
                <a:spcPct val="0"/>
              </a:spcBef>
              <a:spcAft>
                <a:spcPct val="0"/>
              </a:spcAft>
              <a:defRPr sz="2400" b="1">
                <a:solidFill>
                  <a:schemeClr val="tx1"/>
                </a:solidFill>
                <a:latin typeface="Times New Roman" charset="0"/>
                <a:ea typeface="ＭＳ Ｐゴシック" charset="0"/>
              </a:defRPr>
            </a:lvl8pPr>
            <a:lvl9pPr marL="1828800" eaLnBrk="0" fontAlgn="base" hangingPunct="0">
              <a:spcBef>
                <a:spcPct val="0"/>
              </a:spcBef>
              <a:spcAft>
                <a:spcPct val="0"/>
              </a:spcAft>
              <a:defRPr sz="2400" b="1">
                <a:solidFill>
                  <a:schemeClr val="tx1"/>
                </a:solidFill>
                <a:latin typeface="Times New Roman" charset="0"/>
                <a:ea typeface="ＭＳ Ｐゴシック" charset="0"/>
              </a:defRPr>
            </a:lvl9pPr>
          </a:lstStyle>
          <a:p>
            <a:pPr eaLnBrk="1" hangingPunct="1">
              <a:defRPr/>
            </a:pPr>
            <a:r>
              <a:rPr lang="it-IT" smtClean="0">
                <a:solidFill>
                  <a:srgbClr val="D9D9D9"/>
                </a:solidFill>
                <a:latin typeface="Arial" charset="0"/>
              </a:rPr>
              <a:t>Technology</a:t>
            </a:r>
          </a:p>
        </p:txBody>
      </p:sp>
      <p:sp>
        <p:nvSpPr>
          <p:cNvPr id="48136" name="Freccia destra 9"/>
          <p:cNvSpPr>
            <a:spLocks noChangeArrowheads="1"/>
          </p:cNvSpPr>
          <p:nvPr/>
        </p:nvSpPr>
        <p:spPr bwMode="auto">
          <a:xfrm rot="-5400000">
            <a:off x="4219575" y="4094163"/>
            <a:ext cx="714375" cy="428625"/>
          </a:xfrm>
          <a:prstGeom prst="rightArrow">
            <a:avLst>
              <a:gd name="adj1" fmla="val 50000"/>
              <a:gd name="adj2" fmla="val 49992"/>
            </a:avLst>
          </a:prstGeom>
          <a:solidFill>
            <a:schemeClr val="accent1"/>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48137" name="Freccia destra 10"/>
          <p:cNvSpPr>
            <a:spLocks noChangeArrowheads="1"/>
          </p:cNvSpPr>
          <p:nvPr/>
        </p:nvSpPr>
        <p:spPr bwMode="auto">
          <a:xfrm flipH="1">
            <a:off x="5522913" y="3348038"/>
            <a:ext cx="712787" cy="428625"/>
          </a:xfrm>
          <a:prstGeom prst="rightArrow">
            <a:avLst>
              <a:gd name="adj1" fmla="val 50000"/>
              <a:gd name="adj2" fmla="val 49881"/>
            </a:avLst>
          </a:prstGeom>
          <a:solidFill>
            <a:schemeClr val="accent1"/>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48138" name="Freccia destra 11"/>
          <p:cNvSpPr>
            <a:spLocks noChangeArrowheads="1"/>
          </p:cNvSpPr>
          <p:nvPr/>
        </p:nvSpPr>
        <p:spPr bwMode="auto">
          <a:xfrm rot="5400000" flipV="1">
            <a:off x="4219575" y="2586038"/>
            <a:ext cx="714375" cy="428625"/>
          </a:xfrm>
          <a:prstGeom prst="rightArrow">
            <a:avLst>
              <a:gd name="adj1" fmla="val 50000"/>
              <a:gd name="adj2" fmla="val 49992"/>
            </a:avLst>
          </a:prstGeom>
          <a:solidFill>
            <a:schemeClr val="accent1"/>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48139" name="Freccia destra 12"/>
          <p:cNvSpPr>
            <a:spLocks noChangeArrowheads="1"/>
          </p:cNvSpPr>
          <p:nvPr/>
        </p:nvSpPr>
        <p:spPr bwMode="auto">
          <a:xfrm>
            <a:off x="2720975" y="3343275"/>
            <a:ext cx="714375" cy="428625"/>
          </a:xfrm>
          <a:prstGeom prst="rightArrow">
            <a:avLst>
              <a:gd name="adj1" fmla="val 50000"/>
              <a:gd name="adj2" fmla="val 49992"/>
            </a:avLst>
          </a:prstGeom>
          <a:solidFill>
            <a:schemeClr val="accent1"/>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Tree>
    <p:extLst>
      <p:ext uri="{BB962C8B-B14F-4D97-AF65-F5344CB8AC3E}">
        <p14:creationId xmlns:p14="http://schemas.microsoft.com/office/powerpoint/2010/main" val="1364470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sz="quarter" idx="12"/>
          </p:nvPr>
        </p:nvSpPr>
        <p:spPr/>
        <p:txBody>
          <a:bodyPr/>
          <a:lstStyle/>
          <a:p>
            <a:pPr eaLnBrk="1" hangingPunct="1"/>
            <a:r>
              <a:rPr lang="en-US" altLang="en-US" sz="2400" dirty="0" smtClean="0"/>
              <a:t>Strategy: </a:t>
            </a:r>
            <a:r>
              <a:rPr lang="en-US" altLang="en-US" sz="2400" dirty="0" smtClean="0"/>
              <a:t>Two </a:t>
            </a:r>
            <a:r>
              <a:rPr lang="en-US" altLang="en-US" sz="2400" dirty="0" smtClean="0"/>
              <a:t>levels Corporate &amp; Business</a:t>
            </a:r>
          </a:p>
          <a:p>
            <a:pPr lvl="1" eaLnBrk="1" hangingPunct="1"/>
            <a:r>
              <a:rPr lang="en-US" altLang="en-US" sz="2400" dirty="0" smtClean="0"/>
              <a:t>Corporate strategy</a:t>
            </a:r>
          </a:p>
          <a:p>
            <a:pPr lvl="2" eaLnBrk="1" hangingPunct="1"/>
            <a:r>
              <a:rPr lang="en-US" altLang="en-US" sz="2000" dirty="0" smtClean="0"/>
              <a:t>Growth: internal VS acquisition </a:t>
            </a:r>
          </a:p>
          <a:p>
            <a:pPr lvl="2" eaLnBrk="1" hangingPunct="1"/>
            <a:r>
              <a:rPr lang="en-US" altLang="en-US" sz="2000" dirty="0" smtClean="0"/>
              <a:t>Diversification: supporting structure includes</a:t>
            </a:r>
          </a:p>
          <a:p>
            <a:pPr lvl="3" eaLnBrk="1" hangingPunct="1"/>
            <a:r>
              <a:rPr lang="en-US" altLang="en-US" sz="2800" dirty="0" smtClean="0">
                <a:latin typeface="NewBaskerville-Roman" charset="0"/>
              </a:rPr>
              <a:t>Divisional form</a:t>
            </a:r>
          </a:p>
          <a:p>
            <a:pPr lvl="3" eaLnBrk="1" hangingPunct="1"/>
            <a:r>
              <a:rPr lang="en-US" altLang="en-US" sz="2800" dirty="0" smtClean="0">
                <a:latin typeface="NewBaskerville-Roman" charset="0"/>
              </a:rPr>
              <a:t>Delegation of authority to the divisions</a:t>
            </a:r>
            <a:endParaRPr lang="en-US" altLang="en-US" sz="2800" dirty="0" smtClean="0"/>
          </a:p>
        </p:txBody>
      </p:sp>
      <p:sp>
        <p:nvSpPr>
          <p:cNvPr id="50178" name="Rectangle 2"/>
          <p:cNvSpPr>
            <a:spLocks noGrp="1" noChangeArrowheads="1"/>
          </p:cNvSpPr>
          <p:nvPr>
            <p:ph type="title"/>
          </p:nvPr>
        </p:nvSpPr>
        <p:spPr/>
        <p:txBody>
          <a:bodyPr/>
          <a:lstStyle/>
          <a:p>
            <a:pPr eaLnBrk="1" hangingPunct="1"/>
            <a:r>
              <a:rPr lang="en-US" altLang="en-US" smtClean="0"/>
              <a:t>Factors Affecting Structure</a:t>
            </a:r>
          </a:p>
        </p:txBody>
      </p:sp>
    </p:spTree>
    <p:extLst>
      <p:ext uri="{BB962C8B-B14F-4D97-AF65-F5344CB8AC3E}">
        <p14:creationId xmlns:p14="http://schemas.microsoft.com/office/powerpoint/2010/main" val="12020437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2228" name="Rectangle 8"/>
          <p:cNvSpPr>
            <a:spLocks noChangeArrowheads="1"/>
          </p:cNvSpPr>
          <p:nvPr/>
        </p:nvSpPr>
        <p:spPr bwMode="auto">
          <a:xfrm>
            <a:off x="762000" y="1843088"/>
            <a:ext cx="7119938" cy="525462"/>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52229" name="AutoShape 9"/>
          <p:cNvSpPr>
            <a:spLocks noChangeArrowheads="1"/>
          </p:cNvSpPr>
          <p:nvPr/>
        </p:nvSpPr>
        <p:spPr bwMode="auto">
          <a:xfrm>
            <a:off x="762000" y="762000"/>
            <a:ext cx="5105400" cy="609600"/>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kumimoji="1" lang="it-IT" altLang="en-US" sz="2400" b="0">
              <a:latin typeface="Times New Roman" panose="02020603050405020304" pitchFamily="18" charset="0"/>
            </a:endParaRPr>
          </a:p>
        </p:txBody>
      </p:sp>
      <p:sp>
        <p:nvSpPr>
          <p:cNvPr id="3" name="Text Placeholder 2"/>
          <p:cNvSpPr>
            <a:spLocks noGrp="1"/>
          </p:cNvSpPr>
          <p:nvPr>
            <p:ph type="body" sz="quarter" idx="12"/>
          </p:nvPr>
        </p:nvSpPr>
        <p:spPr/>
        <p:txBody>
          <a:bodyPr/>
          <a:lstStyle/>
          <a:p>
            <a:endParaRPr lang="en-US"/>
          </a:p>
        </p:txBody>
      </p:sp>
      <p:sp>
        <p:nvSpPr>
          <p:cNvPr id="52230" name="Rectangle 10"/>
          <p:cNvSpPr>
            <a:spLocks noGrp="1" noChangeArrowheads="1"/>
          </p:cNvSpPr>
          <p:nvPr>
            <p:ph type="title"/>
          </p:nvPr>
        </p:nvSpPr>
        <p:spPr>
          <a:xfrm>
            <a:off x="227013" y="418353"/>
            <a:ext cx="7764462" cy="535863"/>
          </a:xfrm>
        </p:spPr>
        <p:txBody>
          <a:bodyPr/>
          <a:lstStyle/>
          <a:p>
            <a:pPr eaLnBrk="1" hangingPunct="1"/>
            <a:r>
              <a:rPr lang="en-US" altLang="en-US" sz="3200" dirty="0" smtClean="0"/>
              <a:t>Diversification Strategy and Structure</a:t>
            </a:r>
          </a:p>
        </p:txBody>
      </p:sp>
      <p:grpSp>
        <p:nvGrpSpPr>
          <p:cNvPr id="4" name="Group 11"/>
          <p:cNvGrpSpPr>
            <a:grpSpLocks/>
          </p:cNvGrpSpPr>
          <p:nvPr/>
        </p:nvGrpSpPr>
        <p:grpSpPr bwMode="auto">
          <a:xfrm>
            <a:off x="235744" y="1112109"/>
            <a:ext cx="8589962" cy="4314825"/>
            <a:chOff x="179" y="912"/>
            <a:chExt cx="5411" cy="3078"/>
          </a:xfrm>
        </p:grpSpPr>
        <p:sp>
          <p:nvSpPr>
            <p:cNvPr id="52239" name="AutoShape 12"/>
            <p:cNvSpPr>
              <a:spLocks noChangeArrowheads="1"/>
            </p:cNvSpPr>
            <p:nvPr/>
          </p:nvSpPr>
          <p:spPr bwMode="auto">
            <a:xfrm>
              <a:off x="180" y="912"/>
              <a:ext cx="1519" cy="465"/>
            </a:xfrm>
            <a:prstGeom prst="roundRect">
              <a:avLst>
                <a:gd name="adj" fmla="val 50000"/>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lIns="45720" rIns="45720"/>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1400">
                <a:solidFill>
                  <a:schemeClr val="bg1"/>
                </a:solidFill>
              </a:endParaRPr>
            </a:p>
          </p:txBody>
        </p:sp>
        <p:sp>
          <p:nvSpPr>
            <p:cNvPr id="52240" name="Rectangle 13"/>
            <p:cNvSpPr>
              <a:spLocks noChangeArrowheads="1"/>
            </p:cNvSpPr>
            <p:nvPr/>
          </p:nvSpPr>
          <p:spPr bwMode="auto">
            <a:xfrm>
              <a:off x="1421" y="912"/>
              <a:ext cx="4166" cy="438"/>
            </a:xfrm>
            <a:prstGeom prst="rect">
              <a:avLst/>
            </a:prstGeom>
            <a:solidFill>
              <a:srgbClr val="BEDEB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it-IT" altLang="en-US" sz="2400" b="0">
                <a:latin typeface="Times New Roman" panose="02020603050405020304" pitchFamily="18" charset="0"/>
              </a:endParaRPr>
            </a:p>
          </p:txBody>
        </p:sp>
        <p:sp>
          <p:nvSpPr>
            <p:cNvPr id="52241" name="Line 14"/>
            <p:cNvSpPr>
              <a:spLocks noChangeShapeType="1"/>
            </p:cNvSpPr>
            <p:nvPr/>
          </p:nvSpPr>
          <p:spPr bwMode="auto">
            <a:xfrm>
              <a:off x="179" y="3990"/>
              <a:ext cx="5411" cy="0"/>
            </a:xfrm>
            <a:prstGeom prst="line">
              <a:avLst/>
            </a:prstGeom>
            <a:noFill/>
            <a:ln w="38100">
              <a:solidFill>
                <a:schemeClr val="bg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pic>
          <p:nvPicPr>
            <p:cNvPr id="52242" name="Picture 15" descr="j0399769"/>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l="186" t="14922" b="20193"/>
            <a:stretch>
              <a:fillRect/>
            </a:stretch>
          </p:blipFill>
          <p:spPr bwMode="auto">
            <a:xfrm>
              <a:off x="183" y="1190"/>
              <a:ext cx="5406" cy="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43" name="Line 16"/>
            <p:cNvSpPr>
              <a:spLocks noChangeShapeType="1"/>
            </p:cNvSpPr>
            <p:nvPr/>
          </p:nvSpPr>
          <p:spPr bwMode="auto">
            <a:xfrm flipH="1">
              <a:off x="183" y="1186"/>
              <a:ext cx="5407" cy="0"/>
            </a:xfrm>
            <a:prstGeom prst="line">
              <a:avLst/>
            </a:prstGeom>
            <a:noFill/>
            <a:ln w="3810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2244" name="Line 17"/>
            <p:cNvSpPr>
              <a:spLocks noChangeShapeType="1"/>
            </p:cNvSpPr>
            <p:nvPr/>
          </p:nvSpPr>
          <p:spPr bwMode="auto">
            <a:xfrm>
              <a:off x="1419" y="912"/>
              <a:ext cx="0" cy="260"/>
            </a:xfrm>
            <a:prstGeom prst="line">
              <a:avLst/>
            </a:prstGeom>
            <a:noFill/>
            <a:ln w="3810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52245" name="Group 18"/>
            <p:cNvGrpSpPr>
              <a:grpSpLocks/>
            </p:cNvGrpSpPr>
            <p:nvPr/>
          </p:nvGrpSpPr>
          <p:grpSpPr bwMode="auto">
            <a:xfrm>
              <a:off x="347" y="924"/>
              <a:ext cx="5013" cy="262"/>
              <a:chOff x="347" y="1239"/>
              <a:chExt cx="4948" cy="262"/>
            </a:xfrm>
          </p:grpSpPr>
          <p:sp>
            <p:nvSpPr>
              <p:cNvPr id="52246" name="Text Box 19"/>
              <p:cNvSpPr txBox="1">
                <a:spLocks noChangeArrowheads="1"/>
              </p:cNvSpPr>
              <p:nvPr/>
            </p:nvSpPr>
            <p:spPr bwMode="auto">
              <a:xfrm>
                <a:off x="347" y="1239"/>
                <a:ext cx="912"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1800">
                    <a:solidFill>
                      <a:schemeClr val="bg1"/>
                    </a:solidFill>
                  </a:rPr>
                  <a:t>Exhibit 13-4</a:t>
                </a:r>
              </a:p>
            </p:txBody>
          </p:sp>
          <p:sp>
            <p:nvSpPr>
              <p:cNvPr id="52247" name="Text Box 20"/>
              <p:cNvSpPr txBox="1">
                <a:spLocks noChangeArrowheads="1"/>
              </p:cNvSpPr>
              <p:nvPr/>
            </p:nvSpPr>
            <p:spPr bwMode="auto">
              <a:xfrm>
                <a:off x="1414" y="1239"/>
                <a:ext cx="3881"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1800"/>
                  <a:t>Matches between Diversification Strategy and Structure</a:t>
                </a:r>
              </a:p>
            </p:txBody>
          </p:sp>
        </p:grpSp>
      </p:grpSp>
      <p:sp>
        <p:nvSpPr>
          <p:cNvPr id="162837" name="Text Box 21"/>
          <p:cNvSpPr txBox="1">
            <a:spLocks noChangeArrowheads="1"/>
          </p:cNvSpPr>
          <p:nvPr/>
        </p:nvSpPr>
        <p:spPr bwMode="auto">
          <a:xfrm>
            <a:off x="312738" y="2989263"/>
            <a:ext cx="843597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tabLst>
                <a:tab pos="4805363" algn="l"/>
              </a:tabLst>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tabLst>
                <a:tab pos="4805363" algn="l"/>
              </a:tabLst>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tabLst>
                <a:tab pos="4805363" algn="l"/>
              </a:tabLst>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tabLst>
                <a:tab pos="4805363" algn="l"/>
              </a:tabLst>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tabLst>
                <a:tab pos="4805363" algn="l"/>
              </a:tabLst>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tabLst>
                <a:tab pos="4805363" algn="l"/>
              </a:tabLst>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tabLst>
                <a:tab pos="4805363" algn="l"/>
              </a:tabLst>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tabLst>
                <a:tab pos="4805363" algn="l"/>
              </a:tabLst>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tabLst>
                <a:tab pos="4805363" algn="l"/>
              </a:tabLst>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spcAft>
                <a:spcPct val="100000"/>
              </a:spcAft>
              <a:buClrTx/>
              <a:buSzTx/>
              <a:buFontTx/>
              <a:buNone/>
            </a:pPr>
            <a:r>
              <a:rPr lang="en-US" altLang="en-US" sz="2000" b="0"/>
              <a:t>Single or dominant product		Functional (U-form)</a:t>
            </a:r>
          </a:p>
          <a:p>
            <a:pPr eaLnBrk="1" hangingPunct="1">
              <a:spcBef>
                <a:spcPct val="0"/>
              </a:spcBef>
              <a:spcAft>
                <a:spcPct val="100000"/>
              </a:spcAft>
              <a:buClrTx/>
              <a:buSzTx/>
              <a:buFontTx/>
              <a:buNone/>
            </a:pPr>
            <a:r>
              <a:rPr lang="en-US" altLang="en-US" sz="2000" b="0"/>
              <a:t>Dominant product (several related products)	Divisional (M-form)</a:t>
            </a:r>
          </a:p>
          <a:p>
            <a:pPr eaLnBrk="1" hangingPunct="1">
              <a:spcBef>
                <a:spcPct val="0"/>
              </a:spcBef>
              <a:spcAft>
                <a:spcPct val="100000"/>
              </a:spcAft>
              <a:buClrTx/>
              <a:buSzTx/>
              <a:buFontTx/>
              <a:buNone/>
            </a:pPr>
            <a:r>
              <a:rPr lang="en-US" altLang="en-US" sz="2000" b="0"/>
              <a:t>Unrelated product		Holding</a:t>
            </a:r>
          </a:p>
        </p:txBody>
      </p:sp>
      <p:sp>
        <p:nvSpPr>
          <p:cNvPr id="162839" name="Rectangle 23"/>
          <p:cNvSpPr>
            <a:spLocks noChangeArrowheads="1"/>
          </p:cNvSpPr>
          <p:nvPr/>
        </p:nvSpPr>
        <p:spPr bwMode="auto">
          <a:xfrm>
            <a:off x="292100" y="2251075"/>
            <a:ext cx="8575675" cy="449263"/>
          </a:xfrm>
          <a:prstGeom prst="rect">
            <a:avLst/>
          </a:prstGeom>
          <a:solidFill>
            <a:srgbClr val="FEF9D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162840" name="Text Box 24"/>
          <p:cNvSpPr txBox="1">
            <a:spLocks noChangeArrowheads="1"/>
          </p:cNvSpPr>
          <p:nvPr/>
        </p:nvSpPr>
        <p:spPr bwMode="auto">
          <a:xfrm>
            <a:off x="312738" y="2276475"/>
            <a:ext cx="8413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tabLst>
                <a:tab pos="4805363" algn="l"/>
              </a:tabLst>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tabLst>
                <a:tab pos="4805363" algn="l"/>
              </a:tabLst>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tabLst>
                <a:tab pos="4805363" algn="l"/>
              </a:tabLst>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tabLst>
                <a:tab pos="4805363" algn="l"/>
              </a:tabLst>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tabLst>
                <a:tab pos="4805363" algn="l"/>
              </a:tabLst>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tabLst>
                <a:tab pos="4805363" algn="l"/>
              </a:tabLst>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tabLst>
                <a:tab pos="4805363" algn="l"/>
              </a:tabLst>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tabLst>
                <a:tab pos="4805363" algn="l"/>
              </a:tabLst>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tabLst>
                <a:tab pos="4805363" algn="l"/>
              </a:tabLst>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2000"/>
              <a:t>Diversification	Structure</a:t>
            </a:r>
          </a:p>
        </p:txBody>
      </p:sp>
      <p:sp>
        <p:nvSpPr>
          <p:cNvPr id="162841" name="Line 25"/>
          <p:cNvSpPr>
            <a:spLocks noChangeShapeType="1"/>
          </p:cNvSpPr>
          <p:nvPr/>
        </p:nvSpPr>
        <p:spPr bwMode="auto">
          <a:xfrm>
            <a:off x="284163" y="3517900"/>
            <a:ext cx="8575675" cy="0"/>
          </a:xfrm>
          <a:prstGeom prst="line">
            <a:avLst/>
          </a:prstGeom>
          <a:noFill/>
          <a:ln w="28575">
            <a:solidFill>
              <a:srgbClr val="90D8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62842" name="Line 26"/>
          <p:cNvSpPr>
            <a:spLocks noChangeShapeType="1"/>
          </p:cNvSpPr>
          <p:nvPr/>
        </p:nvSpPr>
        <p:spPr bwMode="auto">
          <a:xfrm>
            <a:off x="284163" y="4113213"/>
            <a:ext cx="8575675" cy="0"/>
          </a:xfrm>
          <a:prstGeom prst="line">
            <a:avLst/>
          </a:prstGeom>
          <a:noFill/>
          <a:ln w="28575">
            <a:solidFill>
              <a:srgbClr val="90D8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62843" name="Line 27"/>
          <p:cNvSpPr>
            <a:spLocks noChangeShapeType="1"/>
          </p:cNvSpPr>
          <p:nvPr/>
        </p:nvSpPr>
        <p:spPr bwMode="auto">
          <a:xfrm>
            <a:off x="284163" y="4727575"/>
            <a:ext cx="8575675" cy="0"/>
          </a:xfrm>
          <a:prstGeom prst="line">
            <a:avLst/>
          </a:prstGeom>
          <a:noFill/>
          <a:ln w="28575">
            <a:solidFill>
              <a:srgbClr val="90D8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62844" name="Line 28"/>
          <p:cNvSpPr>
            <a:spLocks noChangeShapeType="1"/>
          </p:cNvSpPr>
          <p:nvPr/>
        </p:nvSpPr>
        <p:spPr bwMode="auto">
          <a:xfrm>
            <a:off x="284163" y="5353050"/>
            <a:ext cx="8575675" cy="0"/>
          </a:xfrm>
          <a:prstGeom prst="line">
            <a:avLst/>
          </a:prstGeom>
          <a:noFill/>
          <a:ln w="28575">
            <a:solidFill>
              <a:srgbClr val="90D8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2437565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ppt_y-#ppt_h/2"/>
                                          </p:val>
                                        </p:tav>
                                        <p:tav tm="100000">
                                          <p:val>
                                            <p:strVal val="#ppt_y"/>
                                          </p:val>
                                        </p:tav>
                                      </p:tavLst>
                                    </p:anim>
                                    <p:anim calcmode="lin" valueType="num">
                                      <p:cBhvr>
                                        <p:cTn id="9" dur="500" fill="hold"/>
                                        <p:tgtEl>
                                          <p:spTgt spid="4"/>
                                        </p:tgtEl>
                                        <p:attrNameLst>
                                          <p:attrName>ppt_w</p:attrName>
                                        </p:attrNameLst>
                                      </p:cBhvr>
                                      <p:tavLst>
                                        <p:tav tm="0">
                                          <p:val>
                                            <p:strVal val="#ppt_w"/>
                                          </p:val>
                                        </p:tav>
                                        <p:tav tm="100000">
                                          <p:val>
                                            <p:strVal val="#ppt_w"/>
                                          </p:val>
                                        </p:tav>
                                      </p:tavLst>
                                    </p:anim>
                                    <p:anim calcmode="lin" valueType="num">
                                      <p:cBhvr>
                                        <p:cTn id="10" dur="500" fill="hold"/>
                                        <p:tgtEl>
                                          <p:spTgt spid="4"/>
                                        </p:tgtEl>
                                        <p:attrNameLst>
                                          <p:attrName>ppt_h</p:attrName>
                                        </p:attrNameLst>
                                      </p:cBhvr>
                                      <p:tavLst>
                                        <p:tav tm="0">
                                          <p:val>
                                            <p:fltVal val="0"/>
                                          </p:val>
                                        </p:tav>
                                        <p:tav tm="100000">
                                          <p:val>
                                            <p:strVal val="#ppt_h"/>
                                          </p:val>
                                        </p:tav>
                                      </p:tavLst>
                                    </p:anim>
                                  </p:childTnLst>
                                </p:cTn>
                              </p:par>
                            </p:childTnLst>
                          </p:cTn>
                        </p:par>
                        <p:par>
                          <p:cTn id="11" fill="hold" nodeType="afterGroup">
                            <p:stCondLst>
                              <p:cond delay="500"/>
                            </p:stCondLst>
                            <p:childTnLst>
                              <p:par>
                                <p:cTn id="12" presetID="17" presetClass="entr" presetSubtype="10" fill="hold" grpId="0" nodeType="afterEffect">
                                  <p:stCondLst>
                                    <p:cond delay="0"/>
                                  </p:stCondLst>
                                  <p:childTnLst>
                                    <p:set>
                                      <p:cBhvr>
                                        <p:cTn id="13" dur="1" fill="hold">
                                          <p:stCondLst>
                                            <p:cond delay="0"/>
                                          </p:stCondLst>
                                        </p:cTn>
                                        <p:tgtEl>
                                          <p:spTgt spid="162839"/>
                                        </p:tgtEl>
                                        <p:attrNameLst>
                                          <p:attrName>style.visibility</p:attrName>
                                        </p:attrNameLst>
                                      </p:cBhvr>
                                      <p:to>
                                        <p:strVal val="visible"/>
                                      </p:to>
                                    </p:set>
                                    <p:anim calcmode="lin" valueType="num">
                                      <p:cBhvr>
                                        <p:cTn id="14" dur="500" fill="hold"/>
                                        <p:tgtEl>
                                          <p:spTgt spid="162839"/>
                                        </p:tgtEl>
                                        <p:attrNameLst>
                                          <p:attrName>ppt_w</p:attrName>
                                        </p:attrNameLst>
                                      </p:cBhvr>
                                      <p:tavLst>
                                        <p:tav tm="0">
                                          <p:val>
                                            <p:fltVal val="0"/>
                                          </p:val>
                                        </p:tav>
                                        <p:tav tm="100000">
                                          <p:val>
                                            <p:strVal val="#ppt_w"/>
                                          </p:val>
                                        </p:tav>
                                      </p:tavLst>
                                    </p:anim>
                                    <p:anim calcmode="lin" valueType="num">
                                      <p:cBhvr>
                                        <p:cTn id="15" dur="500" fill="hold"/>
                                        <p:tgtEl>
                                          <p:spTgt spid="162839"/>
                                        </p:tgtEl>
                                        <p:attrNameLst>
                                          <p:attrName>ppt_h</p:attrName>
                                        </p:attrNameLst>
                                      </p:cBhvr>
                                      <p:tavLst>
                                        <p:tav tm="0">
                                          <p:val>
                                            <p:strVal val="#ppt_h"/>
                                          </p:val>
                                        </p:tav>
                                        <p:tav tm="100000">
                                          <p:val>
                                            <p:strVal val="#ppt_h"/>
                                          </p:val>
                                        </p:tav>
                                      </p:tavLst>
                                    </p:anim>
                                  </p:childTnLst>
                                </p:cTn>
                              </p:par>
                            </p:childTnLst>
                          </p:cTn>
                        </p:par>
                        <p:par>
                          <p:cTn id="16" fill="hold" nodeType="afterGroup">
                            <p:stCondLst>
                              <p:cond delay="1000"/>
                            </p:stCondLst>
                            <p:childTnLst>
                              <p:par>
                                <p:cTn id="17" presetID="29" presetClass="entr" presetSubtype="0" fill="hold" grpId="0" nodeType="afterEffect">
                                  <p:stCondLst>
                                    <p:cond delay="0"/>
                                  </p:stCondLst>
                                  <p:childTnLst>
                                    <p:set>
                                      <p:cBhvr>
                                        <p:cTn id="18" dur="1" fill="hold">
                                          <p:stCondLst>
                                            <p:cond delay="0"/>
                                          </p:stCondLst>
                                        </p:cTn>
                                        <p:tgtEl>
                                          <p:spTgt spid="162840"/>
                                        </p:tgtEl>
                                        <p:attrNameLst>
                                          <p:attrName>style.visibility</p:attrName>
                                        </p:attrNameLst>
                                      </p:cBhvr>
                                      <p:to>
                                        <p:strVal val="visible"/>
                                      </p:to>
                                    </p:set>
                                    <p:anim calcmode="lin" valueType="num">
                                      <p:cBhvr>
                                        <p:cTn id="19" dur="1000" fill="hold"/>
                                        <p:tgtEl>
                                          <p:spTgt spid="162840"/>
                                        </p:tgtEl>
                                        <p:attrNameLst>
                                          <p:attrName>ppt_x</p:attrName>
                                        </p:attrNameLst>
                                      </p:cBhvr>
                                      <p:tavLst>
                                        <p:tav tm="0">
                                          <p:val>
                                            <p:strVal val="#ppt_x-.2"/>
                                          </p:val>
                                        </p:tav>
                                        <p:tav tm="100000">
                                          <p:val>
                                            <p:strVal val="#ppt_x"/>
                                          </p:val>
                                        </p:tav>
                                      </p:tavLst>
                                    </p:anim>
                                    <p:anim calcmode="lin" valueType="num">
                                      <p:cBhvr>
                                        <p:cTn id="20" dur="1000" fill="hold"/>
                                        <p:tgtEl>
                                          <p:spTgt spid="162840"/>
                                        </p:tgtEl>
                                        <p:attrNameLst>
                                          <p:attrName>ppt_y</p:attrName>
                                        </p:attrNameLst>
                                      </p:cBhvr>
                                      <p:tavLst>
                                        <p:tav tm="0">
                                          <p:val>
                                            <p:strVal val="#ppt_y"/>
                                          </p:val>
                                        </p:tav>
                                        <p:tav tm="100000">
                                          <p:val>
                                            <p:strVal val="#ppt_y"/>
                                          </p:val>
                                        </p:tav>
                                      </p:tavLst>
                                    </p:anim>
                                    <p:animEffect transition="in" filter="wipe(right)" prLst="gradientSize: 0.1">
                                      <p:cBhvr>
                                        <p:cTn id="21" dur="1000"/>
                                        <p:tgtEl>
                                          <p:spTgt spid="16284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9" presetClass="entr" presetSubtype="0" accel="100000" fill="hold" grpId="0" nodeType="clickEffect">
                                  <p:stCondLst>
                                    <p:cond delay="0"/>
                                  </p:stCondLst>
                                  <p:childTnLst>
                                    <p:set>
                                      <p:cBhvr>
                                        <p:cTn id="25" dur="1" fill="hold">
                                          <p:stCondLst>
                                            <p:cond delay="0"/>
                                          </p:stCondLst>
                                        </p:cTn>
                                        <p:tgtEl>
                                          <p:spTgt spid="162837">
                                            <p:txEl>
                                              <p:pRg st="0" end="0"/>
                                            </p:txEl>
                                          </p:spTgt>
                                        </p:tgtEl>
                                        <p:attrNameLst>
                                          <p:attrName>style.visibility</p:attrName>
                                        </p:attrNameLst>
                                      </p:cBhvr>
                                      <p:to>
                                        <p:strVal val="visible"/>
                                      </p:to>
                                    </p:set>
                                    <p:anim calcmode="lin" valueType="num">
                                      <p:cBhvr>
                                        <p:cTn id="26" dur="500" fill="hold"/>
                                        <p:tgtEl>
                                          <p:spTgt spid="162837">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7" dur="500" fill="hold"/>
                                        <p:tgtEl>
                                          <p:spTgt spid="162837">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8" dur="500" fill="hold"/>
                                        <p:tgtEl>
                                          <p:spTgt spid="162837">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29" dur="500" fill="hold"/>
                                        <p:tgtEl>
                                          <p:spTgt spid="162837">
                                            <p:txEl>
                                              <p:pRg st="0" end="0"/>
                                            </p:txEl>
                                          </p:spTgt>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500"/>
                            </p:stCondLst>
                            <p:childTnLst>
                              <p:par>
                                <p:cTn id="31" presetID="17" presetClass="entr" presetSubtype="10" fill="hold" nodeType="afterEffect">
                                  <p:stCondLst>
                                    <p:cond delay="0"/>
                                  </p:stCondLst>
                                  <p:childTnLst>
                                    <p:set>
                                      <p:cBhvr>
                                        <p:cTn id="32" dur="1" fill="hold">
                                          <p:stCondLst>
                                            <p:cond delay="0"/>
                                          </p:stCondLst>
                                        </p:cTn>
                                        <p:tgtEl>
                                          <p:spTgt spid="162841"/>
                                        </p:tgtEl>
                                        <p:attrNameLst>
                                          <p:attrName>style.visibility</p:attrName>
                                        </p:attrNameLst>
                                      </p:cBhvr>
                                      <p:to>
                                        <p:strVal val="visible"/>
                                      </p:to>
                                    </p:set>
                                    <p:anim calcmode="lin" valueType="num">
                                      <p:cBhvr>
                                        <p:cTn id="33" dur="500" fill="hold"/>
                                        <p:tgtEl>
                                          <p:spTgt spid="162841"/>
                                        </p:tgtEl>
                                        <p:attrNameLst>
                                          <p:attrName>ppt_w</p:attrName>
                                        </p:attrNameLst>
                                      </p:cBhvr>
                                      <p:tavLst>
                                        <p:tav tm="0">
                                          <p:val>
                                            <p:fltVal val="0"/>
                                          </p:val>
                                        </p:tav>
                                        <p:tav tm="100000">
                                          <p:val>
                                            <p:strVal val="#ppt_w"/>
                                          </p:val>
                                        </p:tav>
                                      </p:tavLst>
                                    </p:anim>
                                    <p:anim calcmode="lin" valueType="num">
                                      <p:cBhvr>
                                        <p:cTn id="34" dur="500" fill="hold"/>
                                        <p:tgtEl>
                                          <p:spTgt spid="162841"/>
                                        </p:tgtEl>
                                        <p:attrNameLst>
                                          <p:attrName>ppt_h</p:attrName>
                                        </p:attrNameLst>
                                      </p:cBhvr>
                                      <p:tavLst>
                                        <p:tav tm="0">
                                          <p:val>
                                            <p:strVal val="#ppt_h"/>
                                          </p:val>
                                        </p:tav>
                                        <p:tav tm="100000">
                                          <p:val>
                                            <p:strVal val="#ppt_h"/>
                                          </p:val>
                                        </p:tav>
                                      </p:tavLst>
                                    </p:anim>
                                  </p:childTnLst>
                                </p:cTn>
                              </p:par>
                            </p:childTnLst>
                          </p:cTn>
                        </p:par>
                        <p:par>
                          <p:cTn id="35" fill="hold" nodeType="afterGroup">
                            <p:stCondLst>
                              <p:cond delay="1000"/>
                            </p:stCondLst>
                            <p:childTnLst>
                              <p:par>
                                <p:cTn id="36" presetID="17" presetClass="entr" presetSubtype="10" fill="hold" nodeType="afterEffect">
                                  <p:stCondLst>
                                    <p:cond delay="0"/>
                                  </p:stCondLst>
                                  <p:childTnLst>
                                    <p:set>
                                      <p:cBhvr>
                                        <p:cTn id="37" dur="1" fill="hold">
                                          <p:stCondLst>
                                            <p:cond delay="0"/>
                                          </p:stCondLst>
                                        </p:cTn>
                                        <p:tgtEl>
                                          <p:spTgt spid="162842"/>
                                        </p:tgtEl>
                                        <p:attrNameLst>
                                          <p:attrName>style.visibility</p:attrName>
                                        </p:attrNameLst>
                                      </p:cBhvr>
                                      <p:to>
                                        <p:strVal val="visible"/>
                                      </p:to>
                                    </p:set>
                                    <p:anim calcmode="lin" valueType="num">
                                      <p:cBhvr>
                                        <p:cTn id="38" dur="500" fill="hold"/>
                                        <p:tgtEl>
                                          <p:spTgt spid="162842"/>
                                        </p:tgtEl>
                                        <p:attrNameLst>
                                          <p:attrName>ppt_w</p:attrName>
                                        </p:attrNameLst>
                                      </p:cBhvr>
                                      <p:tavLst>
                                        <p:tav tm="0">
                                          <p:val>
                                            <p:fltVal val="0"/>
                                          </p:val>
                                        </p:tav>
                                        <p:tav tm="100000">
                                          <p:val>
                                            <p:strVal val="#ppt_w"/>
                                          </p:val>
                                        </p:tav>
                                      </p:tavLst>
                                    </p:anim>
                                    <p:anim calcmode="lin" valueType="num">
                                      <p:cBhvr>
                                        <p:cTn id="39" dur="500" fill="hold"/>
                                        <p:tgtEl>
                                          <p:spTgt spid="162842"/>
                                        </p:tgtEl>
                                        <p:attrNameLst>
                                          <p:attrName>ppt_h</p:attrName>
                                        </p:attrNameLst>
                                      </p:cBhvr>
                                      <p:tavLst>
                                        <p:tav tm="0">
                                          <p:val>
                                            <p:strVal val="#ppt_h"/>
                                          </p:val>
                                        </p:tav>
                                        <p:tav tm="100000">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39" presetClass="entr" presetSubtype="0" accel="100000" fill="hold" grpId="0" nodeType="clickEffect">
                                  <p:stCondLst>
                                    <p:cond delay="0"/>
                                  </p:stCondLst>
                                  <p:childTnLst>
                                    <p:set>
                                      <p:cBhvr>
                                        <p:cTn id="43" dur="1" fill="hold">
                                          <p:stCondLst>
                                            <p:cond delay="0"/>
                                          </p:stCondLst>
                                        </p:cTn>
                                        <p:tgtEl>
                                          <p:spTgt spid="162837">
                                            <p:txEl>
                                              <p:pRg st="1" end="1"/>
                                            </p:txEl>
                                          </p:spTgt>
                                        </p:tgtEl>
                                        <p:attrNameLst>
                                          <p:attrName>style.visibility</p:attrName>
                                        </p:attrNameLst>
                                      </p:cBhvr>
                                      <p:to>
                                        <p:strVal val="visible"/>
                                      </p:to>
                                    </p:set>
                                    <p:anim calcmode="lin" valueType="num">
                                      <p:cBhvr>
                                        <p:cTn id="44" dur="500" fill="hold"/>
                                        <p:tgtEl>
                                          <p:spTgt spid="162837">
                                            <p:txEl>
                                              <p:pRg st="1" end="1"/>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45" dur="500" fill="hold"/>
                                        <p:tgtEl>
                                          <p:spTgt spid="162837">
                                            <p:txEl>
                                              <p:pRg st="1" end="1"/>
                                            </p:txEl>
                                          </p:spTgt>
                                        </p:tgtEl>
                                        <p:attrNameLst>
                                          <p:attrName>ppt_w</p:attrName>
                                        </p:attrNameLst>
                                      </p:cBhvr>
                                      <p:tavLst>
                                        <p:tav tm="0">
                                          <p:val>
                                            <p:strVal val="#ppt_w+.3"/>
                                          </p:val>
                                        </p:tav>
                                        <p:tav tm="50000">
                                          <p:val>
                                            <p:strVal val="#ppt_w+.3"/>
                                          </p:val>
                                        </p:tav>
                                        <p:tav tm="100000">
                                          <p:val>
                                            <p:strVal val="#ppt_w"/>
                                          </p:val>
                                        </p:tav>
                                      </p:tavLst>
                                    </p:anim>
                                    <p:anim calcmode="lin" valueType="num">
                                      <p:cBhvr>
                                        <p:cTn id="46" dur="500" fill="hold"/>
                                        <p:tgtEl>
                                          <p:spTgt spid="162837">
                                            <p:txEl>
                                              <p:pRg st="1" end="1"/>
                                            </p:txEl>
                                          </p:spTgt>
                                        </p:tgtEl>
                                        <p:attrNameLst>
                                          <p:attrName>ppt_x</p:attrName>
                                        </p:attrNameLst>
                                      </p:cBhvr>
                                      <p:tavLst>
                                        <p:tav tm="0">
                                          <p:val>
                                            <p:strVal val="#ppt_x-.3"/>
                                          </p:val>
                                        </p:tav>
                                        <p:tav tm="50000">
                                          <p:val>
                                            <p:strVal val="#ppt_x"/>
                                          </p:val>
                                        </p:tav>
                                        <p:tav tm="100000">
                                          <p:val>
                                            <p:strVal val="#ppt_x"/>
                                          </p:val>
                                        </p:tav>
                                      </p:tavLst>
                                    </p:anim>
                                    <p:anim calcmode="lin" valueType="num">
                                      <p:cBhvr>
                                        <p:cTn id="47" dur="500" fill="hold"/>
                                        <p:tgtEl>
                                          <p:spTgt spid="162837">
                                            <p:txEl>
                                              <p:pRg st="1" end="1"/>
                                            </p:txEl>
                                          </p:spTgt>
                                        </p:tgtEl>
                                        <p:attrNameLst>
                                          <p:attrName>ppt_y</p:attrName>
                                        </p:attrNameLst>
                                      </p:cBhvr>
                                      <p:tavLst>
                                        <p:tav tm="0">
                                          <p:val>
                                            <p:strVal val="#ppt_y"/>
                                          </p:val>
                                        </p:tav>
                                        <p:tav tm="100000">
                                          <p:val>
                                            <p:strVal val="#ppt_y"/>
                                          </p:val>
                                        </p:tav>
                                      </p:tavLst>
                                    </p:anim>
                                  </p:childTnLst>
                                </p:cTn>
                              </p:par>
                            </p:childTnLst>
                          </p:cTn>
                        </p:par>
                        <p:par>
                          <p:cTn id="48" fill="hold" nodeType="afterGroup">
                            <p:stCondLst>
                              <p:cond delay="500"/>
                            </p:stCondLst>
                            <p:childTnLst>
                              <p:par>
                                <p:cTn id="49" presetID="17" presetClass="entr" presetSubtype="10" fill="hold" nodeType="afterEffect">
                                  <p:stCondLst>
                                    <p:cond delay="0"/>
                                  </p:stCondLst>
                                  <p:childTnLst>
                                    <p:set>
                                      <p:cBhvr>
                                        <p:cTn id="50" dur="1" fill="hold">
                                          <p:stCondLst>
                                            <p:cond delay="0"/>
                                          </p:stCondLst>
                                        </p:cTn>
                                        <p:tgtEl>
                                          <p:spTgt spid="162843"/>
                                        </p:tgtEl>
                                        <p:attrNameLst>
                                          <p:attrName>style.visibility</p:attrName>
                                        </p:attrNameLst>
                                      </p:cBhvr>
                                      <p:to>
                                        <p:strVal val="visible"/>
                                      </p:to>
                                    </p:set>
                                    <p:anim calcmode="lin" valueType="num">
                                      <p:cBhvr>
                                        <p:cTn id="51" dur="500" fill="hold"/>
                                        <p:tgtEl>
                                          <p:spTgt spid="162843"/>
                                        </p:tgtEl>
                                        <p:attrNameLst>
                                          <p:attrName>ppt_w</p:attrName>
                                        </p:attrNameLst>
                                      </p:cBhvr>
                                      <p:tavLst>
                                        <p:tav tm="0">
                                          <p:val>
                                            <p:fltVal val="0"/>
                                          </p:val>
                                        </p:tav>
                                        <p:tav tm="100000">
                                          <p:val>
                                            <p:strVal val="#ppt_w"/>
                                          </p:val>
                                        </p:tav>
                                      </p:tavLst>
                                    </p:anim>
                                    <p:anim calcmode="lin" valueType="num">
                                      <p:cBhvr>
                                        <p:cTn id="52" dur="500" fill="hold"/>
                                        <p:tgtEl>
                                          <p:spTgt spid="162843"/>
                                        </p:tgtEl>
                                        <p:attrNameLst>
                                          <p:attrName>ppt_h</p:attrName>
                                        </p:attrNameLst>
                                      </p:cBhvr>
                                      <p:tavLst>
                                        <p:tav tm="0">
                                          <p:val>
                                            <p:strVal val="#ppt_h"/>
                                          </p:val>
                                        </p:tav>
                                        <p:tav tm="100000">
                                          <p:val>
                                            <p:strVal val="#ppt_h"/>
                                          </p:val>
                                        </p:tav>
                                      </p:tavLst>
                                    </p:anim>
                                  </p:childTnLst>
                                </p:cTn>
                              </p:par>
                            </p:childTnLst>
                          </p:cTn>
                        </p:par>
                        <p:par>
                          <p:cTn id="53" fill="hold" nodeType="afterGroup">
                            <p:stCondLst>
                              <p:cond delay="1000"/>
                            </p:stCondLst>
                            <p:childTnLst>
                              <p:par>
                                <p:cTn id="54" presetID="17" presetClass="entr" presetSubtype="10" fill="hold" nodeType="afterEffect">
                                  <p:stCondLst>
                                    <p:cond delay="0"/>
                                  </p:stCondLst>
                                  <p:childTnLst>
                                    <p:set>
                                      <p:cBhvr>
                                        <p:cTn id="55" dur="1" fill="hold">
                                          <p:stCondLst>
                                            <p:cond delay="0"/>
                                          </p:stCondLst>
                                        </p:cTn>
                                        <p:tgtEl>
                                          <p:spTgt spid="162844"/>
                                        </p:tgtEl>
                                        <p:attrNameLst>
                                          <p:attrName>style.visibility</p:attrName>
                                        </p:attrNameLst>
                                      </p:cBhvr>
                                      <p:to>
                                        <p:strVal val="visible"/>
                                      </p:to>
                                    </p:set>
                                    <p:anim calcmode="lin" valueType="num">
                                      <p:cBhvr>
                                        <p:cTn id="56" dur="500" fill="hold"/>
                                        <p:tgtEl>
                                          <p:spTgt spid="162844"/>
                                        </p:tgtEl>
                                        <p:attrNameLst>
                                          <p:attrName>ppt_w</p:attrName>
                                        </p:attrNameLst>
                                      </p:cBhvr>
                                      <p:tavLst>
                                        <p:tav tm="0">
                                          <p:val>
                                            <p:fltVal val="0"/>
                                          </p:val>
                                        </p:tav>
                                        <p:tav tm="100000">
                                          <p:val>
                                            <p:strVal val="#ppt_w"/>
                                          </p:val>
                                        </p:tav>
                                      </p:tavLst>
                                    </p:anim>
                                    <p:anim calcmode="lin" valueType="num">
                                      <p:cBhvr>
                                        <p:cTn id="57" dur="500" fill="hold"/>
                                        <p:tgtEl>
                                          <p:spTgt spid="162844"/>
                                        </p:tgtEl>
                                        <p:attrNameLst>
                                          <p:attrName>ppt_h</p:attrName>
                                        </p:attrNameLst>
                                      </p:cBhvr>
                                      <p:tavLst>
                                        <p:tav tm="0">
                                          <p:val>
                                            <p:strVal val="#ppt_h"/>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39" presetClass="entr" presetSubtype="0" accel="100000" fill="hold" grpId="0" nodeType="clickEffect">
                                  <p:stCondLst>
                                    <p:cond delay="0"/>
                                  </p:stCondLst>
                                  <p:childTnLst>
                                    <p:set>
                                      <p:cBhvr>
                                        <p:cTn id="61" dur="1" fill="hold">
                                          <p:stCondLst>
                                            <p:cond delay="0"/>
                                          </p:stCondLst>
                                        </p:cTn>
                                        <p:tgtEl>
                                          <p:spTgt spid="162837">
                                            <p:txEl>
                                              <p:pRg st="2" end="2"/>
                                            </p:txEl>
                                          </p:spTgt>
                                        </p:tgtEl>
                                        <p:attrNameLst>
                                          <p:attrName>style.visibility</p:attrName>
                                        </p:attrNameLst>
                                      </p:cBhvr>
                                      <p:to>
                                        <p:strVal val="visible"/>
                                      </p:to>
                                    </p:set>
                                    <p:anim calcmode="lin" valueType="num">
                                      <p:cBhvr>
                                        <p:cTn id="62" dur="500" fill="hold"/>
                                        <p:tgtEl>
                                          <p:spTgt spid="162837">
                                            <p:txEl>
                                              <p:pRg st="2" end="2"/>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63" dur="500" fill="hold"/>
                                        <p:tgtEl>
                                          <p:spTgt spid="162837">
                                            <p:txEl>
                                              <p:pRg st="2" end="2"/>
                                            </p:txEl>
                                          </p:spTgt>
                                        </p:tgtEl>
                                        <p:attrNameLst>
                                          <p:attrName>ppt_w</p:attrName>
                                        </p:attrNameLst>
                                      </p:cBhvr>
                                      <p:tavLst>
                                        <p:tav tm="0">
                                          <p:val>
                                            <p:strVal val="#ppt_w+.3"/>
                                          </p:val>
                                        </p:tav>
                                        <p:tav tm="50000">
                                          <p:val>
                                            <p:strVal val="#ppt_w+.3"/>
                                          </p:val>
                                        </p:tav>
                                        <p:tav tm="100000">
                                          <p:val>
                                            <p:strVal val="#ppt_w"/>
                                          </p:val>
                                        </p:tav>
                                      </p:tavLst>
                                    </p:anim>
                                    <p:anim calcmode="lin" valueType="num">
                                      <p:cBhvr>
                                        <p:cTn id="64" dur="500" fill="hold"/>
                                        <p:tgtEl>
                                          <p:spTgt spid="162837">
                                            <p:txEl>
                                              <p:pRg st="2" end="2"/>
                                            </p:txEl>
                                          </p:spTgt>
                                        </p:tgtEl>
                                        <p:attrNameLst>
                                          <p:attrName>ppt_x</p:attrName>
                                        </p:attrNameLst>
                                      </p:cBhvr>
                                      <p:tavLst>
                                        <p:tav tm="0">
                                          <p:val>
                                            <p:strVal val="#ppt_x-.3"/>
                                          </p:val>
                                        </p:tav>
                                        <p:tav tm="50000">
                                          <p:val>
                                            <p:strVal val="#ppt_x"/>
                                          </p:val>
                                        </p:tav>
                                        <p:tav tm="100000">
                                          <p:val>
                                            <p:strVal val="#ppt_x"/>
                                          </p:val>
                                        </p:tav>
                                      </p:tavLst>
                                    </p:anim>
                                    <p:anim calcmode="lin" valueType="num">
                                      <p:cBhvr>
                                        <p:cTn id="65" dur="500" fill="hold"/>
                                        <p:tgtEl>
                                          <p:spTgt spid="16283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37" grpId="0" build="p"/>
      <p:bldP spid="162839" grpId="0" animBg="1"/>
      <p:bldP spid="162840" grpId="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43" name="Rectangle 3"/>
          <p:cNvSpPr>
            <a:spLocks noGrp="1" noChangeArrowheads="1"/>
          </p:cNvSpPr>
          <p:nvPr>
            <p:ph type="body" sz="quarter" idx="12"/>
          </p:nvPr>
        </p:nvSpPr>
        <p:spPr/>
        <p:txBody>
          <a:bodyPr/>
          <a:lstStyle/>
          <a:p>
            <a:pPr eaLnBrk="1" hangingPunct="1"/>
            <a:r>
              <a:rPr lang="en-US" altLang="en-US" sz="2000" dirty="0" smtClean="0"/>
              <a:t>Strategy</a:t>
            </a:r>
          </a:p>
          <a:p>
            <a:pPr lvl="1" eaLnBrk="1" hangingPunct="1"/>
            <a:r>
              <a:rPr lang="en-US" altLang="en-US" sz="2000" dirty="0" smtClean="0"/>
              <a:t>Business strategy</a:t>
            </a:r>
          </a:p>
          <a:p>
            <a:pPr lvl="2" eaLnBrk="1" hangingPunct="1"/>
            <a:r>
              <a:rPr lang="en-US" altLang="en-US" sz="1800" dirty="0" smtClean="0"/>
              <a:t>Low cost/low price: supporting structure includes</a:t>
            </a:r>
          </a:p>
          <a:p>
            <a:pPr lvl="3" eaLnBrk="1" hangingPunct="1"/>
            <a:r>
              <a:rPr lang="en-US" altLang="en-US" sz="2400" dirty="0" smtClean="0"/>
              <a:t>Pursuit of efficiency through standardization and centralization</a:t>
            </a:r>
          </a:p>
          <a:p>
            <a:pPr lvl="2" eaLnBrk="1" hangingPunct="1"/>
            <a:r>
              <a:rPr lang="en-US" altLang="en-US" sz="1800" dirty="0" smtClean="0"/>
              <a:t>Product/service differentiation: supporting structure includes</a:t>
            </a:r>
          </a:p>
          <a:p>
            <a:pPr lvl="3" eaLnBrk="1" hangingPunct="1"/>
            <a:r>
              <a:rPr lang="en-US" altLang="en-US" sz="2400" dirty="0" smtClean="0"/>
              <a:t>Flexibility and initiative </a:t>
            </a:r>
          </a:p>
          <a:p>
            <a:pPr lvl="3" eaLnBrk="1" hangingPunct="1"/>
            <a:r>
              <a:rPr lang="en-US" altLang="en-US" sz="2400" dirty="0" smtClean="0"/>
              <a:t>A more organic structure</a:t>
            </a:r>
          </a:p>
        </p:txBody>
      </p:sp>
      <p:sp>
        <p:nvSpPr>
          <p:cNvPr id="54274" name="Rectangle 2"/>
          <p:cNvSpPr>
            <a:spLocks noGrp="1" noChangeArrowheads="1"/>
          </p:cNvSpPr>
          <p:nvPr>
            <p:ph type="title"/>
          </p:nvPr>
        </p:nvSpPr>
        <p:spPr/>
        <p:txBody>
          <a:bodyPr/>
          <a:lstStyle/>
          <a:p>
            <a:pPr eaLnBrk="1" hangingPunct="1"/>
            <a:r>
              <a:rPr lang="en-US" altLang="en-US" smtClean="0"/>
              <a:t>Factors Affecting Structure</a:t>
            </a:r>
          </a:p>
        </p:txBody>
      </p:sp>
    </p:spTree>
    <p:extLst>
      <p:ext uri="{BB962C8B-B14F-4D97-AF65-F5344CB8AC3E}">
        <p14:creationId xmlns:p14="http://schemas.microsoft.com/office/powerpoint/2010/main" val="19633261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163843">
                                            <p:txEl>
                                              <p:pRg st="0" end="0"/>
                                            </p:txEl>
                                          </p:spTgt>
                                        </p:tgtEl>
                                        <p:attrNameLst>
                                          <p:attrName>style.visibility</p:attrName>
                                        </p:attrNameLst>
                                      </p:cBhvr>
                                      <p:to>
                                        <p:strVal val="visible"/>
                                      </p:to>
                                    </p:set>
                                    <p:anim calcmode="lin" valueType="num">
                                      <p:cBhvr>
                                        <p:cTn id="7" dur="500" fill="hold"/>
                                        <p:tgtEl>
                                          <p:spTgt spid="163843">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63843">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63843">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638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9" presetClass="entr" presetSubtype="0" accel="100000" fill="hold" grpId="0" nodeType="clickEffect">
                                  <p:stCondLst>
                                    <p:cond delay="0"/>
                                  </p:stCondLst>
                                  <p:childTnLst>
                                    <p:set>
                                      <p:cBhvr>
                                        <p:cTn id="14" dur="1" fill="hold">
                                          <p:stCondLst>
                                            <p:cond delay="0"/>
                                          </p:stCondLst>
                                        </p:cTn>
                                        <p:tgtEl>
                                          <p:spTgt spid="163843">
                                            <p:txEl>
                                              <p:pRg st="1" end="1"/>
                                            </p:txEl>
                                          </p:spTgt>
                                        </p:tgtEl>
                                        <p:attrNameLst>
                                          <p:attrName>style.visibility</p:attrName>
                                        </p:attrNameLst>
                                      </p:cBhvr>
                                      <p:to>
                                        <p:strVal val="visible"/>
                                      </p:to>
                                    </p:set>
                                    <p:anim calcmode="lin" valueType="num">
                                      <p:cBhvr>
                                        <p:cTn id="15" dur="500" fill="hold"/>
                                        <p:tgtEl>
                                          <p:spTgt spid="163843">
                                            <p:txEl>
                                              <p:pRg st="1" end="1"/>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163843">
                                            <p:txEl>
                                              <p:pRg st="1" end="1"/>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163843">
                                            <p:txEl>
                                              <p:pRg st="1" end="1"/>
                                            </p:txEl>
                                          </p:spTgt>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163843">
                                            <p:txEl>
                                              <p:pRg st="1" end="1"/>
                                            </p:txEl>
                                          </p:spTgt>
                                        </p:tgtEl>
                                        <p:attrNameLst>
                                          <p:attrName>ppt_y</p:attrName>
                                        </p:attrNameLst>
                                      </p:cBhvr>
                                      <p:tavLst>
                                        <p:tav tm="0">
                                          <p:val>
                                            <p:strVal val="#ppt_y"/>
                                          </p:val>
                                        </p:tav>
                                        <p:tav tm="100000">
                                          <p:val>
                                            <p:strVal val="#ppt_y"/>
                                          </p:val>
                                        </p:tav>
                                      </p:tavLst>
                                    </p:anim>
                                  </p:childTnLst>
                                </p:cTn>
                              </p:par>
                              <p:par>
                                <p:cTn id="19" presetID="39" presetClass="entr" presetSubtype="0" accel="100000" fill="hold" grpId="0" nodeType="withEffect">
                                  <p:stCondLst>
                                    <p:cond delay="0"/>
                                  </p:stCondLst>
                                  <p:childTnLst>
                                    <p:set>
                                      <p:cBhvr>
                                        <p:cTn id="20" dur="1" fill="hold">
                                          <p:stCondLst>
                                            <p:cond delay="0"/>
                                          </p:stCondLst>
                                        </p:cTn>
                                        <p:tgtEl>
                                          <p:spTgt spid="163843">
                                            <p:txEl>
                                              <p:pRg st="2" end="2"/>
                                            </p:txEl>
                                          </p:spTgt>
                                        </p:tgtEl>
                                        <p:attrNameLst>
                                          <p:attrName>style.visibility</p:attrName>
                                        </p:attrNameLst>
                                      </p:cBhvr>
                                      <p:to>
                                        <p:strVal val="visible"/>
                                      </p:to>
                                    </p:set>
                                    <p:anim calcmode="lin" valueType="num">
                                      <p:cBhvr>
                                        <p:cTn id="21" dur="500" fill="hold"/>
                                        <p:tgtEl>
                                          <p:spTgt spid="163843">
                                            <p:txEl>
                                              <p:pRg st="2" end="2"/>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163843">
                                            <p:txEl>
                                              <p:pRg st="2" end="2"/>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163843">
                                            <p:txEl>
                                              <p:pRg st="2" end="2"/>
                                            </p:txEl>
                                          </p:spTgt>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163843">
                                            <p:txEl>
                                              <p:pRg st="2" end="2"/>
                                            </p:txEl>
                                          </p:spTgt>
                                        </p:tgtEl>
                                        <p:attrNameLst>
                                          <p:attrName>ppt_y</p:attrName>
                                        </p:attrNameLst>
                                      </p:cBhvr>
                                      <p:tavLst>
                                        <p:tav tm="0">
                                          <p:val>
                                            <p:strVal val="#ppt_y"/>
                                          </p:val>
                                        </p:tav>
                                        <p:tav tm="100000">
                                          <p:val>
                                            <p:strVal val="#ppt_y"/>
                                          </p:val>
                                        </p:tav>
                                      </p:tavLst>
                                    </p:anim>
                                  </p:childTnLst>
                                </p:cTn>
                              </p:par>
                              <p:par>
                                <p:cTn id="25" presetID="39" presetClass="entr" presetSubtype="0" accel="100000" fill="hold" grpId="0" nodeType="withEffect">
                                  <p:stCondLst>
                                    <p:cond delay="0"/>
                                  </p:stCondLst>
                                  <p:childTnLst>
                                    <p:set>
                                      <p:cBhvr>
                                        <p:cTn id="26" dur="1" fill="hold">
                                          <p:stCondLst>
                                            <p:cond delay="0"/>
                                          </p:stCondLst>
                                        </p:cTn>
                                        <p:tgtEl>
                                          <p:spTgt spid="163843">
                                            <p:txEl>
                                              <p:pRg st="3" end="3"/>
                                            </p:txEl>
                                          </p:spTgt>
                                        </p:tgtEl>
                                        <p:attrNameLst>
                                          <p:attrName>style.visibility</p:attrName>
                                        </p:attrNameLst>
                                      </p:cBhvr>
                                      <p:to>
                                        <p:strVal val="visible"/>
                                      </p:to>
                                    </p:set>
                                    <p:anim calcmode="lin" valueType="num">
                                      <p:cBhvr>
                                        <p:cTn id="27" dur="500" fill="hold"/>
                                        <p:tgtEl>
                                          <p:spTgt spid="163843">
                                            <p:txEl>
                                              <p:pRg st="3" end="3"/>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8" dur="500" fill="hold"/>
                                        <p:tgtEl>
                                          <p:spTgt spid="163843">
                                            <p:txEl>
                                              <p:pRg st="3" end="3"/>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9" dur="500" fill="hold"/>
                                        <p:tgtEl>
                                          <p:spTgt spid="163843">
                                            <p:txEl>
                                              <p:pRg st="3" end="3"/>
                                            </p:txEl>
                                          </p:spTgt>
                                        </p:tgtEl>
                                        <p:attrNameLst>
                                          <p:attrName>ppt_x</p:attrName>
                                        </p:attrNameLst>
                                      </p:cBhvr>
                                      <p:tavLst>
                                        <p:tav tm="0">
                                          <p:val>
                                            <p:strVal val="#ppt_x-.3"/>
                                          </p:val>
                                        </p:tav>
                                        <p:tav tm="50000">
                                          <p:val>
                                            <p:strVal val="#ppt_x"/>
                                          </p:val>
                                        </p:tav>
                                        <p:tav tm="100000">
                                          <p:val>
                                            <p:strVal val="#ppt_x"/>
                                          </p:val>
                                        </p:tav>
                                      </p:tavLst>
                                    </p:anim>
                                    <p:anim calcmode="lin" valueType="num">
                                      <p:cBhvr>
                                        <p:cTn id="30" dur="500" fill="hold"/>
                                        <p:tgtEl>
                                          <p:spTgt spid="163843">
                                            <p:txEl>
                                              <p:pRg st="3" end="3"/>
                                            </p:txEl>
                                          </p:spTgt>
                                        </p:tgtEl>
                                        <p:attrNameLst>
                                          <p:attrName>ppt_y</p:attrName>
                                        </p:attrNameLst>
                                      </p:cBhvr>
                                      <p:tavLst>
                                        <p:tav tm="0">
                                          <p:val>
                                            <p:strVal val="#ppt_y"/>
                                          </p:val>
                                        </p:tav>
                                        <p:tav tm="100000">
                                          <p:val>
                                            <p:strVal val="#ppt_y"/>
                                          </p:val>
                                        </p:tav>
                                      </p:tavLst>
                                    </p:anim>
                                  </p:childTnLst>
                                </p:cTn>
                              </p:par>
                              <p:par>
                                <p:cTn id="31" presetID="39" presetClass="entr" presetSubtype="0" accel="100000" fill="hold" grpId="0" nodeType="withEffect">
                                  <p:stCondLst>
                                    <p:cond delay="0"/>
                                  </p:stCondLst>
                                  <p:childTnLst>
                                    <p:set>
                                      <p:cBhvr>
                                        <p:cTn id="32" dur="1" fill="hold">
                                          <p:stCondLst>
                                            <p:cond delay="0"/>
                                          </p:stCondLst>
                                        </p:cTn>
                                        <p:tgtEl>
                                          <p:spTgt spid="163843">
                                            <p:txEl>
                                              <p:pRg st="4" end="4"/>
                                            </p:txEl>
                                          </p:spTgt>
                                        </p:tgtEl>
                                        <p:attrNameLst>
                                          <p:attrName>style.visibility</p:attrName>
                                        </p:attrNameLst>
                                      </p:cBhvr>
                                      <p:to>
                                        <p:strVal val="visible"/>
                                      </p:to>
                                    </p:set>
                                    <p:anim calcmode="lin" valueType="num">
                                      <p:cBhvr>
                                        <p:cTn id="33" dur="500" fill="hold"/>
                                        <p:tgtEl>
                                          <p:spTgt spid="163843">
                                            <p:txEl>
                                              <p:pRg st="4" end="4"/>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34" dur="500" fill="hold"/>
                                        <p:tgtEl>
                                          <p:spTgt spid="163843">
                                            <p:txEl>
                                              <p:pRg st="4" end="4"/>
                                            </p:txEl>
                                          </p:spTgt>
                                        </p:tgtEl>
                                        <p:attrNameLst>
                                          <p:attrName>ppt_w</p:attrName>
                                        </p:attrNameLst>
                                      </p:cBhvr>
                                      <p:tavLst>
                                        <p:tav tm="0">
                                          <p:val>
                                            <p:strVal val="#ppt_w+.3"/>
                                          </p:val>
                                        </p:tav>
                                        <p:tav tm="50000">
                                          <p:val>
                                            <p:strVal val="#ppt_w+.3"/>
                                          </p:val>
                                        </p:tav>
                                        <p:tav tm="100000">
                                          <p:val>
                                            <p:strVal val="#ppt_w"/>
                                          </p:val>
                                        </p:tav>
                                      </p:tavLst>
                                    </p:anim>
                                    <p:anim calcmode="lin" valueType="num">
                                      <p:cBhvr>
                                        <p:cTn id="35" dur="500" fill="hold"/>
                                        <p:tgtEl>
                                          <p:spTgt spid="163843">
                                            <p:txEl>
                                              <p:pRg st="4" end="4"/>
                                            </p:txEl>
                                          </p:spTgt>
                                        </p:tgtEl>
                                        <p:attrNameLst>
                                          <p:attrName>ppt_x</p:attrName>
                                        </p:attrNameLst>
                                      </p:cBhvr>
                                      <p:tavLst>
                                        <p:tav tm="0">
                                          <p:val>
                                            <p:strVal val="#ppt_x-.3"/>
                                          </p:val>
                                        </p:tav>
                                        <p:tav tm="50000">
                                          <p:val>
                                            <p:strVal val="#ppt_x"/>
                                          </p:val>
                                        </p:tav>
                                        <p:tav tm="100000">
                                          <p:val>
                                            <p:strVal val="#ppt_x"/>
                                          </p:val>
                                        </p:tav>
                                      </p:tavLst>
                                    </p:anim>
                                    <p:anim calcmode="lin" valueType="num">
                                      <p:cBhvr>
                                        <p:cTn id="36" dur="500" fill="hold"/>
                                        <p:tgtEl>
                                          <p:spTgt spid="163843">
                                            <p:txEl>
                                              <p:pRg st="4" end="4"/>
                                            </p:txEl>
                                          </p:spTgt>
                                        </p:tgtEl>
                                        <p:attrNameLst>
                                          <p:attrName>ppt_y</p:attrName>
                                        </p:attrNameLst>
                                      </p:cBhvr>
                                      <p:tavLst>
                                        <p:tav tm="0">
                                          <p:val>
                                            <p:strVal val="#ppt_y"/>
                                          </p:val>
                                        </p:tav>
                                        <p:tav tm="100000">
                                          <p:val>
                                            <p:strVal val="#ppt_y"/>
                                          </p:val>
                                        </p:tav>
                                      </p:tavLst>
                                    </p:anim>
                                  </p:childTnLst>
                                </p:cTn>
                              </p:par>
                              <p:par>
                                <p:cTn id="37" presetID="39" presetClass="entr" presetSubtype="0" accel="100000" fill="hold" grpId="0" nodeType="withEffect">
                                  <p:stCondLst>
                                    <p:cond delay="0"/>
                                  </p:stCondLst>
                                  <p:childTnLst>
                                    <p:set>
                                      <p:cBhvr>
                                        <p:cTn id="38" dur="1" fill="hold">
                                          <p:stCondLst>
                                            <p:cond delay="0"/>
                                          </p:stCondLst>
                                        </p:cTn>
                                        <p:tgtEl>
                                          <p:spTgt spid="163843">
                                            <p:txEl>
                                              <p:pRg st="5" end="5"/>
                                            </p:txEl>
                                          </p:spTgt>
                                        </p:tgtEl>
                                        <p:attrNameLst>
                                          <p:attrName>style.visibility</p:attrName>
                                        </p:attrNameLst>
                                      </p:cBhvr>
                                      <p:to>
                                        <p:strVal val="visible"/>
                                      </p:to>
                                    </p:set>
                                    <p:anim calcmode="lin" valueType="num">
                                      <p:cBhvr>
                                        <p:cTn id="39" dur="500" fill="hold"/>
                                        <p:tgtEl>
                                          <p:spTgt spid="163843">
                                            <p:txEl>
                                              <p:pRg st="5" end="5"/>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40" dur="500" fill="hold"/>
                                        <p:tgtEl>
                                          <p:spTgt spid="163843">
                                            <p:txEl>
                                              <p:pRg st="5" end="5"/>
                                            </p:txEl>
                                          </p:spTgt>
                                        </p:tgtEl>
                                        <p:attrNameLst>
                                          <p:attrName>ppt_w</p:attrName>
                                        </p:attrNameLst>
                                      </p:cBhvr>
                                      <p:tavLst>
                                        <p:tav tm="0">
                                          <p:val>
                                            <p:strVal val="#ppt_w+.3"/>
                                          </p:val>
                                        </p:tav>
                                        <p:tav tm="50000">
                                          <p:val>
                                            <p:strVal val="#ppt_w+.3"/>
                                          </p:val>
                                        </p:tav>
                                        <p:tav tm="100000">
                                          <p:val>
                                            <p:strVal val="#ppt_w"/>
                                          </p:val>
                                        </p:tav>
                                      </p:tavLst>
                                    </p:anim>
                                    <p:anim calcmode="lin" valueType="num">
                                      <p:cBhvr>
                                        <p:cTn id="41" dur="500" fill="hold"/>
                                        <p:tgtEl>
                                          <p:spTgt spid="163843">
                                            <p:txEl>
                                              <p:pRg st="5" end="5"/>
                                            </p:txEl>
                                          </p:spTgt>
                                        </p:tgtEl>
                                        <p:attrNameLst>
                                          <p:attrName>ppt_x</p:attrName>
                                        </p:attrNameLst>
                                      </p:cBhvr>
                                      <p:tavLst>
                                        <p:tav tm="0">
                                          <p:val>
                                            <p:strVal val="#ppt_x-.3"/>
                                          </p:val>
                                        </p:tav>
                                        <p:tav tm="50000">
                                          <p:val>
                                            <p:strVal val="#ppt_x"/>
                                          </p:val>
                                        </p:tav>
                                        <p:tav tm="100000">
                                          <p:val>
                                            <p:strVal val="#ppt_x"/>
                                          </p:val>
                                        </p:tav>
                                      </p:tavLst>
                                    </p:anim>
                                    <p:anim calcmode="lin" valueType="num">
                                      <p:cBhvr>
                                        <p:cTn id="42" dur="500" fill="hold"/>
                                        <p:tgtEl>
                                          <p:spTgt spid="163843">
                                            <p:txEl>
                                              <p:pRg st="5" end="5"/>
                                            </p:txEl>
                                          </p:spTgt>
                                        </p:tgtEl>
                                        <p:attrNameLst>
                                          <p:attrName>ppt_y</p:attrName>
                                        </p:attrNameLst>
                                      </p:cBhvr>
                                      <p:tavLst>
                                        <p:tav tm="0">
                                          <p:val>
                                            <p:strVal val="#ppt_y"/>
                                          </p:val>
                                        </p:tav>
                                        <p:tav tm="100000">
                                          <p:val>
                                            <p:strVal val="#ppt_y"/>
                                          </p:val>
                                        </p:tav>
                                      </p:tavLst>
                                    </p:anim>
                                  </p:childTnLst>
                                </p:cTn>
                              </p:par>
                              <p:par>
                                <p:cTn id="43" presetID="39" presetClass="entr" presetSubtype="0" accel="100000" fill="hold" grpId="0" nodeType="withEffect">
                                  <p:stCondLst>
                                    <p:cond delay="0"/>
                                  </p:stCondLst>
                                  <p:childTnLst>
                                    <p:set>
                                      <p:cBhvr>
                                        <p:cTn id="44" dur="1" fill="hold">
                                          <p:stCondLst>
                                            <p:cond delay="0"/>
                                          </p:stCondLst>
                                        </p:cTn>
                                        <p:tgtEl>
                                          <p:spTgt spid="163843">
                                            <p:txEl>
                                              <p:pRg st="6" end="6"/>
                                            </p:txEl>
                                          </p:spTgt>
                                        </p:tgtEl>
                                        <p:attrNameLst>
                                          <p:attrName>style.visibility</p:attrName>
                                        </p:attrNameLst>
                                      </p:cBhvr>
                                      <p:to>
                                        <p:strVal val="visible"/>
                                      </p:to>
                                    </p:set>
                                    <p:anim calcmode="lin" valueType="num">
                                      <p:cBhvr>
                                        <p:cTn id="45" dur="500" fill="hold"/>
                                        <p:tgtEl>
                                          <p:spTgt spid="163843">
                                            <p:txEl>
                                              <p:pRg st="6" end="6"/>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46" dur="500" fill="hold"/>
                                        <p:tgtEl>
                                          <p:spTgt spid="163843">
                                            <p:txEl>
                                              <p:pRg st="6" end="6"/>
                                            </p:txEl>
                                          </p:spTgt>
                                        </p:tgtEl>
                                        <p:attrNameLst>
                                          <p:attrName>ppt_w</p:attrName>
                                        </p:attrNameLst>
                                      </p:cBhvr>
                                      <p:tavLst>
                                        <p:tav tm="0">
                                          <p:val>
                                            <p:strVal val="#ppt_w+.3"/>
                                          </p:val>
                                        </p:tav>
                                        <p:tav tm="50000">
                                          <p:val>
                                            <p:strVal val="#ppt_w+.3"/>
                                          </p:val>
                                        </p:tav>
                                        <p:tav tm="100000">
                                          <p:val>
                                            <p:strVal val="#ppt_w"/>
                                          </p:val>
                                        </p:tav>
                                      </p:tavLst>
                                    </p:anim>
                                    <p:anim calcmode="lin" valueType="num">
                                      <p:cBhvr>
                                        <p:cTn id="47" dur="500" fill="hold"/>
                                        <p:tgtEl>
                                          <p:spTgt spid="163843">
                                            <p:txEl>
                                              <p:pRg st="6" end="6"/>
                                            </p:txEl>
                                          </p:spTgt>
                                        </p:tgtEl>
                                        <p:attrNameLst>
                                          <p:attrName>ppt_x</p:attrName>
                                        </p:attrNameLst>
                                      </p:cBhvr>
                                      <p:tavLst>
                                        <p:tav tm="0">
                                          <p:val>
                                            <p:strVal val="#ppt_x-.3"/>
                                          </p:val>
                                        </p:tav>
                                        <p:tav tm="50000">
                                          <p:val>
                                            <p:strVal val="#ppt_x"/>
                                          </p:val>
                                        </p:tav>
                                        <p:tav tm="100000">
                                          <p:val>
                                            <p:strVal val="#ppt_x"/>
                                          </p:val>
                                        </p:tav>
                                      </p:tavLst>
                                    </p:anim>
                                    <p:anim calcmode="lin" valueType="num">
                                      <p:cBhvr>
                                        <p:cTn id="48" dur="500" fill="hold"/>
                                        <p:tgtEl>
                                          <p:spTgt spid="16384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814388" y="462103"/>
            <a:ext cx="3252311" cy="692497"/>
          </a:xfrm>
        </p:spPr>
        <p:txBody>
          <a:bodyPr/>
          <a:lstStyle/>
          <a:p>
            <a:pPr eaLnBrk="1" hangingPunct="1"/>
            <a:r>
              <a:rPr lang="en-US" altLang="en-US" sz="3600" b="1" dirty="0" smtClean="0">
                <a:latin typeface="Verdana" panose="020B0604030504040204" pitchFamily="34" charset="0"/>
                <a:ea typeface="Verdana" panose="020B0604030504040204" pitchFamily="34" charset="0"/>
              </a:rPr>
              <a:t>Grading</a:t>
            </a:r>
          </a:p>
        </p:txBody>
      </p:sp>
      <p:sp>
        <p:nvSpPr>
          <p:cNvPr id="22531" name="CasellaDiTesto 19"/>
          <p:cNvSpPr txBox="1">
            <a:spLocks noChangeArrowheads="1"/>
          </p:cNvSpPr>
          <p:nvPr/>
        </p:nvSpPr>
        <p:spPr bwMode="auto">
          <a:xfrm>
            <a:off x="814388" y="3787288"/>
            <a:ext cx="8153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 typeface="Arial" panose="020B0604020202020204" pitchFamily="34" charset="0"/>
              <a:buChar char="•"/>
            </a:pPr>
            <a:r>
              <a:rPr lang="en-US" altLang="en-US" sz="2400" b="0" dirty="0">
                <a:latin typeface="Verdana" panose="020B0604030504040204" pitchFamily="34" charset="0"/>
                <a:ea typeface="Verdana" panose="020B0604030504040204" pitchFamily="34" charset="0"/>
              </a:rPr>
              <a:t> Submit assignments on time</a:t>
            </a:r>
          </a:p>
          <a:p>
            <a:pPr eaLnBrk="1" hangingPunct="1">
              <a:spcBef>
                <a:spcPct val="0"/>
              </a:spcBef>
              <a:buClrTx/>
              <a:buSzTx/>
              <a:buFont typeface="Arial" panose="020B0604020202020204" pitchFamily="34" charset="0"/>
              <a:buChar char="•"/>
            </a:pPr>
            <a:r>
              <a:rPr lang="en-US" altLang="en-US" sz="2400" b="0" dirty="0">
                <a:latin typeface="Verdana" panose="020B0604030504040204" pitchFamily="34" charset="0"/>
                <a:ea typeface="Verdana" panose="020B0604030504040204" pitchFamily="34" charset="0"/>
              </a:rPr>
              <a:t> Participate to the class discussions/activities</a:t>
            </a:r>
          </a:p>
          <a:p>
            <a:pPr eaLnBrk="1" hangingPunct="1">
              <a:spcBef>
                <a:spcPct val="0"/>
              </a:spcBef>
              <a:buClrTx/>
              <a:buSzTx/>
              <a:buFont typeface="Arial" panose="020B0604020202020204" pitchFamily="34" charset="0"/>
              <a:buChar char="•"/>
            </a:pPr>
            <a:r>
              <a:rPr lang="en-US" altLang="en-US" sz="2400" b="0" dirty="0">
                <a:latin typeface="Verdana" panose="020B0604030504040204" pitchFamily="34" charset="0"/>
                <a:ea typeface="Verdana" panose="020B0604030504040204" pitchFamily="34" charset="0"/>
              </a:rPr>
              <a:t> Contribute to the team projects</a:t>
            </a:r>
          </a:p>
          <a:p>
            <a:pPr eaLnBrk="1" hangingPunct="1">
              <a:spcBef>
                <a:spcPct val="0"/>
              </a:spcBef>
              <a:buClrTx/>
              <a:buSzTx/>
              <a:buFont typeface="Arial" panose="020B0604020202020204" pitchFamily="34" charset="0"/>
              <a:buChar char="•"/>
            </a:pPr>
            <a:endParaRPr lang="en-US" altLang="en-US" sz="2400" b="0" dirty="0">
              <a:latin typeface="Verdana" panose="020B0604030504040204" pitchFamily="34" charset="0"/>
              <a:ea typeface="Verdana" panose="020B0604030504040204" pitchFamily="34" charset="0"/>
            </a:endParaRPr>
          </a:p>
        </p:txBody>
      </p:sp>
      <p:sp>
        <p:nvSpPr>
          <p:cNvPr id="22532" name="Rectangle 1"/>
          <p:cNvSpPr>
            <a:spLocks noChangeArrowheads="1"/>
          </p:cNvSpPr>
          <p:nvPr/>
        </p:nvSpPr>
        <p:spPr bwMode="auto">
          <a:xfrm>
            <a:off x="814388" y="1685925"/>
            <a:ext cx="79565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2400" dirty="0">
                <a:latin typeface="Verdana" panose="020B0604030504040204" pitchFamily="34" charset="0"/>
                <a:ea typeface="Verdana" panose="020B0604030504040204" pitchFamily="34" charset="0"/>
              </a:rPr>
              <a:t>Class Participation 	</a:t>
            </a:r>
            <a:r>
              <a:rPr lang="en-US" altLang="en-US" sz="2400" b="0" dirty="0">
                <a:latin typeface="Verdana" panose="020B0604030504040204" pitchFamily="34" charset="0"/>
                <a:ea typeface="Verdana" panose="020B0604030504040204" pitchFamily="34" charset="0"/>
              </a:rPr>
              <a:t>200 points (20 %)</a:t>
            </a:r>
            <a:endParaRPr lang="it-IT" altLang="en-US" sz="2400" b="0" dirty="0">
              <a:latin typeface="Verdana" panose="020B0604030504040204" pitchFamily="34" charset="0"/>
              <a:ea typeface="Verdana" panose="020B0604030504040204" pitchFamily="34" charset="0"/>
            </a:endParaRPr>
          </a:p>
          <a:p>
            <a:pPr eaLnBrk="1" hangingPunct="1">
              <a:spcBef>
                <a:spcPct val="0"/>
              </a:spcBef>
              <a:buClrTx/>
              <a:buSzTx/>
              <a:buFontTx/>
              <a:buNone/>
            </a:pPr>
            <a:r>
              <a:rPr lang="en-US" altLang="en-US" sz="2400" dirty="0">
                <a:latin typeface="Verdana" panose="020B0604030504040204" pitchFamily="34" charset="0"/>
                <a:ea typeface="Verdana" panose="020B0604030504040204" pitchFamily="34" charset="0"/>
              </a:rPr>
              <a:t>Team Project 		</a:t>
            </a:r>
            <a:r>
              <a:rPr lang="en-US" altLang="en-US" sz="2400" b="0" dirty="0">
                <a:latin typeface="Verdana" panose="020B0604030504040204" pitchFamily="34" charset="0"/>
                <a:ea typeface="Verdana" panose="020B0604030504040204" pitchFamily="34" charset="0"/>
              </a:rPr>
              <a:t>500 points equally split between the 		</a:t>
            </a:r>
            <a:r>
              <a:rPr lang="en-US" altLang="en-US" sz="2400" b="0" dirty="0" smtClean="0">
                <a:latin typeface="Verdana" panose="020B0604030504040204" pitchFamily="34" charset="0"/>
                <a:ea typeface="Verdana" panose="020B0604030504040204" pitchFamily="34" charset="0"/>
              </a:rPr>
              <a:t>two </a:t>
            </a:r>
            <a:r>
              <a:rPr lang="en-US" altLang="en-US" sz="2400" b="0" dirty="0">
                <a:latin typeface="Verdana" panose="020B0604030504040204" pitchFamily="34" charset="0"/>
                <a:ea typeface="Verdana" panose="020B0604030504040204" pitchFamily="34" charset="0"/>
              </a:rPr>
              <a:t>projects (50 %)</a:t>
            </a:r>
            <a:endParaRPr lang="it-IT" altLang="en-US" sz="2400" b="0" dirty="0">
              <a:latin typeface="Verdana" panose="020B0604030504040204" pitchFamily="34" charset="0"/>
              <a:ea typeface="Verdana" panose="020B0604030504040204" pitchFamily="34" charset="0"/>
            </a:endParaRPr>
          </a:p>
          <a:p>
            <a:pPr eaLnBrk="1" hangingPunct="1">
              <a:spcBef>
                <a:spcPct val="0"/>
              </a:spcBef>
              <a:buClrTx/>
              <a:buSzTx/>
              <a:buFontTx/>
              <a:buNone/>
            </a:pPr>
            <a:r>
              <a:rPr lang="en-US" altLang="en-US" sz="2400" dirty="0">
                <a:latin typeface="Verdana" panose="020B0604030504040204" pitchFamily="34" charset="0"/>
                <a:ea typeface="Verdana" panose="020B0604030504040204" pitchFamily="34" charset="0"/>
              </a:rPr>
              <a:t>Exam   		</a:t>
            </a:r>
            <a:r>
              <a:rPr lang="en-US" altLang="en-US" sz="2400" dirty="0" smtClean="0">
                <a:latin typeface="Verdana" panose="020B0604030504040204" pitchFamily="34" charset="0"/>
                <a:ea typeface="Verdana" panose="020B0604030504040204" pitchFamily="34" charset="0"/>
              </a:rPr>
              <a:t>	</a:t>
            </a:r>
            <a:r>
              <a:rPr lang="en-US" altLang="en-US" sz="2400" b="0" dirty="0" smtClean="0">
                <a:latin typeface="Verdana" panose="020B0604030504040204" pitchFamily="34" charset="0"/>
                <a:ea typeface="Verdana" panose="020B0604030504040204" pitchFamily="34" charset="0"/>
              </a:rPr>
              <a:t>300 </a:t>
            </a:r>
            <a:r>
              <a:rPr lang="en-US" altLang="en-US" sz="2400" b="0" dirty="0">
                <a:latin typeface="Verdana" panose="020B0604030504040204" pitchFamily="34" charset="0"/>
                <a:ea typeface="Verdana" panose="020B0604030504040204" pitchFamily="34" charset="0"/>
              </a:rPr>
              <a:t>points (30 %)</a:t>
            </a:r>
            <a:endParaRPr lang="it-IT" altLang="en-US" sz="2400" b="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851352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US"/>
          </a:p>
        </p:txBody>
      </p:sp>
      <p:sp>
        <p:nvSpPr>
          <p:cNvPr id="56322" name="Rectangle 2"/>
          <p:cNvSpPr>
            <a:spLocks noGrp="1" noChangeArrowheads="1"/>
          </p:cNvSpPr>
          <p:nvPr>
            <p:ph type="title"/>
          </p:nvPr>
        </p:nvSpPr>
        <p:spPr/>
        <p:txBody>
          <a:bodyPr/>
          <a:lstStyle/>
          <a:p>
            <a:pPr algn="ctr" eaLnBrk="1" hangingPunct="1"/>
            <a:r>
              <a:rPr lang="en-US" altLang="en-US" smtClean="0"/>
              <a:t>Factors affecting structures</a:t>
            </a:r>
          </a:p>
        </p:txBody>
      </p:sp>
      <p:sp>
        <p:nvSpPr>
          <p:cNvPr id="56323" name="CasellaDiTesto 4"/>
          <p:cNvSpPr txBox="1">
            <a:spLocks noChangeArrowheads="1"/>
          </p:cNvSpPr>
          <p:nvPr/>
        </p:nvSpPr>
        <p:spPr bwMode="auto">
          <a:xfrm>
            <a:off x="3729038" y="3829050"/>
            <a:ext cx="20097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it-IT" altLang="en-US" sz="3200">
                <a:solidFill>
                  <a:srgbClr val="C00000"/>
                </a:solidFill>
              </a:rPr>
              <a:t>Structure</a:t>
            </a:r>
          </a:p>
        </p:txBody>
      </p:sp>
      <p:sp>
        <p:nvSpPr>
          <p:cNvPr id="6" name="CasellaDiTesto 5"/>
          <p:cNvSpPr txBox="1"/>
          <p:nvPr/>
        </p:nvSpPr>
        <p:spPr>
          <a:xfrm>
            <a:off x="1243013" y="3929063"/>
            <a:ext cx="1427162" cy="461962"/>
          </a:xfrm>
          <a:prstGeom prst="rect">
            <a:avLst/>
          </a:prstGeom>
          <a:solidFill>
            <a:schemeClr val="accent4">
              <a:lumMod val="20000"/>
              <a:lumOff val="80000"/>
            </a:schemeClr>
          </a:solidFill>
        </p:spPr>
        <p:txBody>
          <a:bodyPr wrap="none">
            <a:spAutoFit/>
          </a:bodyPr>
          <a:lstStyle>
            <a:lvl1pPr eaLnBrk="0" hangingPunct="0">
              <a:defRPr sz="2400" b="1">
                <a:solidFill>
                  <a:schemeClr val="tx1"/>
                </a:solidFill>
                <a:latin typeface="Times New Roman" charset="0"/>
                <a:ea typeface="ＭＳ Ｐゴシック" charset="0"/>
                <a:cs typeface="ＭＳ Ｐゴシック" charset="0"/>
              </a:defRPr>
            </a:lvl1pPr>
            <a:lvl2pPr marL="37931725" indent="-37474525" eaLnBrk="0" hangingPunct="0">
              <a:defRPr sz="2400" b="1">
                <a:solidFill>
                  <a:schemeClr val="tx1"/>
                </a:solidFill>
                <a:latin typeface="Times New Roman" charset="0"/>
                <a:ea typeface="ＭＳ Ｐゴシック" charset="0"/>
              </a:defRPr>
            </a:lvl2pPr>
            <a:lvl3pPr eaLnBrk="0" hangingPunct="0">
              <a:defRPr sz="2400" b="1">
                <a:solidFill>
                  <a:schemeClr val="tx1"/>
                </a:solidFill>
                <a:latin typeface="Times New Roman" charset="0"/>
                <a:ea typeface="ＭＳ Ｐゴシック" charset="0"/>
              </a:defRPr>
            </a:lvl3pPr>
            <a:lvl4pPr eaLnBrk="0" hangingPunct="0">
              <a:defRPr sz="2400" b="1">
                <a:solidFill>
                  <a:schemeClr val="tx1"/>
                </a:solidFill>
                <a:latin typeface="Times New Roman" charset="0"/>
                <a:ea typeface="ＭＳ Ｐゴシック" charset="0"/>
              </a:defRPr>
            </a:lvl4pPr>
            <a:lvl5pPr eaLnBrk="0" hangingPunct="0">
              <a:defRPr sz="2400" b="1">
                <a:solidFill>
                  <a:schemeClr val="tx1"/>
                </a:solidFill>
                <a:latin typeface="Times New Roman" charset="0"/>
                <a:ea typeface="ＭＳ Ｐゴシック" charset="0"/>
              </a:defRPr>
            </a:lvl5pPr>
            <a:lvl6pPr marL="457200" eaLnBrk="0" fontAlgn="base" hangingPunct="0">
              <a:spcBef>
                <a:spcPct val="0"/>
              </a:spcBef>
              <a:spcAft>
                <a:spcPct val="0"/>
              </a:spcAft>
              <a:defRPr sz="2400" b="1">
                <a:solidFill>
                  <a:schemeClr val="tx1"/>
                </a:solidFill>
                <a:latin typeface="Times New Roman" charset="0"/>
                <a:ea typeface="ＭＳ Ｐゴシック" charset="0"/>
              </a:defRPr>
            </a:lvl6pPr>
            <a:lvl7pPr marL="914400" eaLnBrk="0" fontAlgn="base" hangingPunct="0">
              <a:spcBef>
                <a:spcPct val="0"/>
              </a:spcBef>
              <a:spcAft>
                <a:spcPct val="0"/>
              </a:spcAft>
              <a:defRPr sz="2400" b="1">
                <a:solidFill>
                  <a:schemeClr val="tx1"/>
                </a:solidFill>
                <a:latin typeface="Times New Roman" charset="0"/>
                <a:ea typeface="ＭＳ Ｐゴシック" charset="0"/>
              </a:defRPr>
            </a:lvl7pPr>
            <a:lvl8pPr marL="1371600" eaLnBrk="0" fontAlgn="base" hangingPunct="0">
              <a:spcBef>
                <a:spcPct val="0"/>
              </a:spcBef>
              <a:spcAft>
                <a:spcPct val="0"/>
              </a:spcAft>
              <a:defRPr sz="2400" b="1">
                <a:solidFill>
                  <a:schemeClr val="tx1"/>
                </a:solidFill>
                <a:latin typeface="Times New Roman" charset="0"/>
                <a:ea typeface="ＭＳ Ｐゴシック" charset="0"/>
              </a:defRPr>
            </a:lvl8pPr>
            <a:lvl9pPr marL="1828800" eaLnBrk="0" fontAlgn="base" hangingPunct="0">
              <a:spcBef>
                <a:spcPct val="0"/>
              </a:spcBef>
              <a:spcAft>
                <a:spcPct val="0"/>
              </a:spcAft>
              <a:defRPr sz="2400" b="1">
                <a:solidFill>
                  <a:schemeClr val="tx1"/>
                </a:solidFill>
                <a:latin typeface="Times New Roman" charset="0"/>
                <a:ea typeface="ＭＳ Ｐゴシック" charset="0"/>
              </a:defRPr>
            </a:lvl9pPr>
          </a:lstStyle>
          <a:p>
            <a:pPr eaLnBrk="1" hangingPunct="1">
              <a:defRPr/>
            </a:pPr>
            <a:r>
              <a:rPr lang="it-IT" smtClean="0">
                <a:solidFill>
                  <a:srgbClr val="D9D9D9"/>
                </a:solidFill>
                <a:latin typeface="Arial" charset="0"/>
              </a:rPr>
              <a:t>Strategy</a:t>
            </a:r>
          </a:p>
        </p:txBody>
      </p:sp>
      <p:sp>
        <p:nvSpPr>
          <p:cNvPr id="7" name="CasellaDiTesto 6"/>
          <p:cNvSpPr txBox="1"/>
          <p:nvPr/>
        </p:nvSpPr>
        <p:spPr>
          <a:xfrm>
            <a:off x="4405313" y="2425700"/>
            <a:ext cx="800100" cy="461963"/>
          </a:xfrm>
          <a:prstGeom prst="rect">
            <a:avLst/>
          </a:prstGeom>
          <a:solidFill>
            <a:schemeClr val="accent4">
              <a:lumMod val="20000"/>
              <a:lumOff val="80000"/>
            </a:schemeClr>
          </a:solidFill>
        </p:spPr>
        <p:txBody>
          <a:bodyPr wrap="none">
            <a:spAutoFit/>
          </a:bodyPr>
          <a:lstStyle>
            <a:lvl1pPr eaLnBrk="0" hangingPunct="0">
              <a:defRPr sz="2400" b="1">
                <a:solidFill>
                  <a:schemeClr val="tx1"/>
                </a:solidFill>
                <a:latin typeface="Times New Roman" charset="0"/>
                <a:ea typeface="ＭＳ Ｐゴシック" charset="0"/>
                <a:cs typeface="ＭＳ Ｐゴシック" charset="0"/>
              </a:defRPr>
            </a:lvl1pPr>
            <a:lvl2pPr marL="37931725" indent="-37474525" eaLnBrk="0" hangingPunct="0">
              <a:defRPr sz="2400" b="1">
                <a:solidFill>
                  <a:schemeClr val="tx1"/>
                </a:solidFill>
                <a:latin typeface="Times New Roman" charset="0"/>
                <a:ea typeface="ＭＳ Ｐゴシック" charset="0"/>
              </a:defRPr>
            </a:lvl2pPr>
            <a:lvl3pPr eaLnBrk="0" hangingPunct="0">
              <a:defRPr sz="2400" b="1">
                <a:solidFill>
                  <a:schemeClr val="tx1"/>
                </a:solidFill>
                <a:latin typeface="Times New Roman" charset="0"/>
                <a:ea typeface="ＭＳ Ｐゴシック" charset="0"/>
              </a:defRPr>
            </a:lvl3pPr>
            <a:lvl4pPr eaLnBrk="0" hangingPunct="0">
              <a:defRPr sz="2400" b="1">
                <a:solidFill>
                  <a:schemeClr val="tx1"/>
                </a:solidFill>
                <a:latin typeface="Times New Roman" charset="0"/>
                <a:ea typeface="ＭＳ Ｐゴシック" charset="0"/>
              </a:defRPr>
            </a:lvl4pPr>
            <a:lvl5pPr eaLnBrk="0" hangingPunct="0">
              <a:defRPr sz="2400" b="1">
                <a:solidFill>
                  <a:schemeClr val="tx1"/>
                </a:solidFill>
                <a:latin typeface="Times New Roman" charset="0"/>
                <a:ea typeface="ＭＳ Ｐゴシック" charset="0"/>
              </a:defRPr>
            </a:lvl5pPr>
            <a:lvl6pPr marL="457200" eaLnBrk="0" fontAlgn="base" hangingPunct="0">
              <a:spcBef>
                <a:spcPct val="0"/>
              </a:spcBef>
              <a:spcAft>
                <a:spcPct val="0"/>
              </a:spcAft>
              <a:defRPr sz="2400" b="1">
                <a:solidFill>
                  <a:schemeClr val="tx1"/>
                </a:solidFill>
                <a:latin typeface="Times New Roman" charset="0"/>
                <a:ea typeface="ＭＳ Ｐゴシック" charset="0"/>
              </a:defRPr>
            </a:lvl6pPr>
            <a:lvl7pPr marL="914400" eaLnBrk="0" fontAlgn="base" hangingPunct="0">
              <a:spcBef>
                <a:spcPct val="0"/>
              </a:spcBef>
              <a:spcAft>
                <a:spcPct val="0"/>
              </a:spcAft>
              <a:defRPr sz="2400" b="1">
                <a:solidFill>
                  <a:schemeClr val="tx1"/>
                </a:solidFill>
                <a:latin typeface="Times New Roman" charset="0"/>
                <a:ea typeface="ＭＳ Ｐゴシック" charset="0"/>
              </a:defRPr>
            </a:lvl7pPr>
            <a:lvl8pPr marL="1371600" eaLnBrk="0" fontAlgn="base" hangingPunct="0">
              <a:spcBef>
                <a:spcPct val="0"/>
              </a:spcBef>
              <a:spcAft>
                <a:spcPct val="0"/>
              </a:spcAft>
              <a:defRPr sz="2400" b="1">
                <a:solidFill>
                  <a:schemeClr val="tx1"/>
                </a:solidFill>
                <a:latin typeface="Times New Roman" charset="0"/>
                <a:ea typeface="ＭＳ Ｐゴシック" charset="0"/>
              </a:defRPr>
            </a:lvl8pPr>
            <a:lvl9pPr marL="1828800" eaLnBrk="0" fontAlgn="base" hangingPunct="0">
              <a:spcBef>
                <a:spcPct val="0"/>
              </a:spcBef>
              <a:spcAft>
                <a:spcPct val="0"/>
              </a:spcAft>
              <a:defRPr sz="2400" b="1">
                <a:solidFill>
                  <a:schemeClr val="tx1"/>
                </a:solidFill>
                <a:latin typeface="Times New Roman" charset="0"/>
                <a:ea typeface="ＭＳ Ｐゴシック" charset="0"/>
              </a:defRPr>
            </a:lvl9pPr>
          </a:lstStyle>
          <a:p>
            <a:pPr eaLnBrk="1" hangingPunct="1">
              <a:defRPr/>
            </a:pPr>
            <a:r>
              <a:rPr lang="it-IT" smtClean="0">
                <a:solidFill>
                  <a:srgbClr val="D9D9D9"/>
                </a:solidFill>
                <a:latin typeface="Arial" charset="0"/>
              </a:rPr>
              <a:t>Size</a:t>
            </a:r>
          </a:p>
        </p:txBody>
      </p:sp>
      <p:sp>
        <p:nvSpPr>
          <p:cNvPr id="8" name="CasellaDiTesto 7"/>
          <p:cNvSpPr txBox="1"/>
          <p:nvPr/>
        </p:nvSpPr>
        <p:spPr>
          <a:xfrm>
            <a:off x="6686550" y="3929063"/>
            <a:ext cx="2066925" cy="461962"/>
          </a:xfrm>
          <a:prstGeom prst="rect">
            <a:avLst/>
          </a:prstGeom>
          <a:solidFill>
            <a:schemeClr val="accent4">
              <a:lumMod val="20000"/>
              <a:lumOff val="80000"/>
            </a:schemeClr>
          </a:solidFill>
        </p:spPr>
        <p:txBody>
          <a:bodyPr wrap="none">
            <a:spAutoFit/>
          </a:bodyPr>
          <a:lstStyle>
            <a:lvl1pPr eaLnBrk="0" hangingPunct="0">
              <a:defRPr sz="2400" b="1">
                <a:solidFill>
                  <a:schemeClr val="tx1"/>
                </a:solidFill>
                <a:latin typeface="Times New Roman" charset="0"/>
                <a:ea typeface="ＭＳ Ｐゴシック" charset="0"/>
                <a:cs typeface="ＭＳ Ｐゴシック" charset="0"/>
              </a:defRPr>
            </a:lvl1pPr>
            <a:lvl2pPr marL="37931725" indent="-37474525" eaLnBrk="0" hangingPunct="0">
              <a:defRPr sz="2400" b="1">
                <a:solidFill>
                  <a:schemeClr val="tx1"/>
                </a:solidFill>
                <a:latin typeface="Times New Roman" charset="0"/>
                <a:ea typeface="ＭＳ Ｐゴシック" charset="0"/>
              </a:defRPr>
            </a:lvl2pPr>
            <a:lvl3pPr eaLnBrk="0" hangingPunct="0">
              <a:defRPr sz="2400" b="1">
                <a:solidFill>
                  <a:schemeClr val="tx1"/>
                </a:solidFill>
                <a:latin typeface="Times New Roman" charset="0"/>
                <a:ea typeface="ＭＳ Ｐゴシック" charset="0"/>
              </a:defRPr>
            </a:lvl3pPr>
            <a:lvl4pPr eaLnBrk="0" hangingPunct="0">
              <a:defRPr sz="2400" b="1">
                <a:solidFill>
                  <a:schemeClr val="tx1"/>
                </a:solidFill>
                <a:latin typeface="Times New Roman" charset="0"/>
                <a:ea typeface="ＭＳ Ｐゴシック" charset="0"/>
              </a:defRPr>
            </a:lvl4pPr>
            <a:lvl5pPr eaLnBrk="0" hangingPunct="0">
              <a:defRPr sz="2400" b="1">
                <a:solidFill>
                  <a:schemeClr val="tx1"/>
                </a:solidFill>
                <a:latin typeface="Times New Roman" charset="0"/>
                <a:ea typeface="ＭＳ Ｐゴシック" charset="0"/>
              </a:defRPr>
            </a:lvl5pPr>
            <a:lvl6pPr marL="457200" eaLnBrk="0" fontAlgn="base" hangingPunct="0">
              <a:spcBef>
                <a:spcPct val="0"/>
              </a:spcBef>
              <a:spcAft>
                <a:spcPct val="0"/>
              </a:spcAft>
              <a:defRPr sz="2400" b="1">
                <a:solidFill>
                  <a:schemeClr val="tx1"/>
                </a:solidFill>
                <a:latin typeface="Times New Roman" charset="0"/>
                <a:ea typeface="ＭＳ Ｐゴシック" charset="0"/>
              </a:defRPr>
            </a:lvl6pPr>
            <a:lvl7pPr marL="914400" eaLnBrk="0" fontAlgn="base" hangingPunct="0">
              <a:spcBef>
                <a:spcPct val="0"/>
              </a:spcBef>
              <a:spcAft>
                <a:spcPct val="0"/>
              </a:spcAft>
              <a:defRPr sz="2400" b="1">
                <a:solidFill>
                  <a:schemeClr val="tx1"/>
                </a:solidFill>
                <a:latin typeface="Times New Roman" charset="0"/>
                <a:ea typeface="ＭＳ Ｐゴシック" charset="0"/>
              </a:defRPr>
            </a:lvl7pPr>
            <a:lvl8pPr marL="1371600" eaLnBrk="0" fontAlgn="base" hangingPunct="0">
              <a:spcBef>
                <a:spcPct val="0"/>
              </a:spcBef>
              <a:spcAft>
                <a:spcPct val="0"/>
              </a:spcAft>
              <a:defRPr sz="2400" b="1">
                <a:solidFill>
                  <a:schemeClr val="tx1"/>
                </a:solidFill>
                <a:latin typeface="Times New Roman" charset="0"/>
                <a:ea typeface="ＭＳ Ｐゴシック" charset="0"/>
              </a:defRPr>
            </a:lvl8pPr>
            <a:lvl9pPr marL="1828800" eaLnBrk="0" fontAlgn="base" hangingPunct="0">
              <a:spcBef>
                <a:spcPct val="0"/>
              </a:spcBef>
              <a:spcAft>
                <a:spcPct val="0"/>
              </a:spcAft>
              <a:defRPr sz="2400" b="1">
                <a:solidFill>
                  <a:schemeClr val="tx1"/>
                </a:solidFill>
                <a:latin typeface="Times New Roman" charset="0"/>
                <a:ea typeface="ＭＳ Ｐゴシック" charset="0"/>
              </a:defRPr>
            </a:lvl9pPr>
          </a:lstStyle>
          <a:p>
            <a:pPr eaLnBrk="1" hangingPunct="1">
              <a:defRPr/>
            </a:pPr>
            <a:r>
              <a:rPr lang="it-IT" smtClean="0">
                <a:solidFill>
                  <a:srgbClr val="18579B"/>
                </a:solidFill>
                <a:latin typeface="Arial" charset="0"/>
              </a:rPr>
              <a:t>Environment</a:t>
            </a:r>
          </a:p>
        </p:txBody>
      </p:sp>
      <p:sp>
        <p:nvSpPr>
          <p:cNvPr id="9" name="CasellaDiTesto 8"/>
          <p:cNvSpPr txBox="1"/>
          <p:nvPr/>
        </p:nvSpPr>
        <p:spPr>
          <a:xfrm>
            <a:off x="3854450" y="5502275"/>
            <a:ext cx="1901825" cy="461963"/>
          </a:xfrm>
          <a:prstGeom prst="rect">
            <a:avLst/>
          </a:prstGeom>
          <a:solidFill>
            <a:schemeClr val="accent4">
              <a:lumMod val="20000"/>
              <a:lumOff val="80000"/>
            </a:schemeClr>
          </a:solidFill>
        </p:spPr>
        <p:txBody>
          <a:bodyPr wrap="none">
            <a:spAutoFit/>
          </a:bodyPr>
          <a:lstStyle>
            <a:lvl1pPr eaLnBrk="0" hangingPunct="0">
              <a:defRPr sz="2400" b="1">
                <a:solidFill>
                  <a:schemeClr val="tx1"/>
                </a:solidFill>
                <a:latin typeface="Times New Roman" charset="0"/>
                <a:ea typeface="ＭＳ Ｐゴシック" charset="0"/>
                <a:cs typeface="ＭＳ Ｐゴシック" charset="0"/>
              </a:defRPr>
            </a:lvl1pPr>
            <a:lvl2pPr marL="37931725" indent="-37474525" eaLnBrk="0" hangingPunct="0">
              <a:defRPr sz="2400" b="1">
                <a:solidFill>
                  <a:schemeClr val="tx1"/>
                </a:solidFill>
                <a:latin typeface="Times New Roman" charset="0"/>
                <a:ea typeface="ＭＳ Ｐゴシック" charset="0"/>
              </a:defRPr>
            </a:lvl2pPr>
            <a:lvl3pPr eaLnBrk="0" hangingPunct="0">
              <a:defRPr sz="2400" b="1">
                <a:solidFill>
                  <a:schemeClr val="tx1"/>
                </a:solidFill>
                <a:latin typeface="Times New Roman" charset="0"/>
                <a:ea typeface="ＭＳ Ｐゴシック" charset="0"/>
              </a:defRPr>
            </a:lvl3pPr>
            <a:lvl4pPr eaLnBrk="0" hangingPunct="0">
              <a:defRPr sz="2400" b="1">
                <a:solidFill>
                  <a:schemeClr val="tx1"/>
                </a:solidFill>
                <a:latin typeface="Times New Roman" charset="0"/>
                <a:ea typeface="ＭＳ Ｐゴシック" charset="0"/>
              </a:defRPr>
            </a:lvl4pPr>
            <a:lvl5pPr eaLnBrk="0" hangingPunct="0">
              <a:defRPr sz="2400" b="1">
                <a:solidFill>
                  <a:schemeClr val="tx1"/>
                </a:solidFill>
                <a:latin typeface="Times New Roman" charset="0"/>
                <a:ea typeface="ＭＳ Ｐゴシック" charset="0"/>
              </a:defRPr>
            </a:lvl5pPr>
            <a:lvl6pPr marL="457200" eaLnBrk="0" fontAlgn="base" hangingPunct="0">
              <a:spcBef>
                <a:spcPct val="0"/>
              </a:spcBef>
              <a:spcAft>
                <a:spcPct val="0"/>
              </a:spcAft>
              <a:defRPr sz="2400" b="1">
                <a:solidFill>
                  <a:schemeClr val="tx1"/>
                </a:solidFill>
                <a:latin typeface="Times New Roman" charset="0"/>
                <a:ea typeface="ＭＳ Ｐゴシック" charset="0"/>
              </a:defRPr>
            </a:lvl6pPr>
            <a:lvl7pPr marL="914400" eaLnBrk="0" fontAlgn="base" hangingPunct="0">
              <a:spcBef>
                <a:spcPct val="0"/>
              </a:spcBef>
              <a:spcAft>
                <a:spcPct val="0"/>
              </a:spcAft>
              <a:defRPr sz="2400" b="1">
                <a:solidFill>
                  <a:schemeClr val="tx1"/>
                </a:solidFill>
                <a:latin typeface="Times New Roman" charset="0"/>
                <a:ea typeface="ＭＳ Ｐゴシック" charset="0"/>
              </a:defRPr>
            </a:lvl7pPr>
            <a:lvl8pPr marL="1371600" eaLnBrk="0" fontAlgn="base" hangingPunct="0">
              <a:spcBef>
                <a:spcPct val="0"/>
              </a:spcBef>
              <a:spcAft>
                <a:spcPct val="0"/>
              </a:spcAft>
              <a:defRPr sz="2400" b="1">
                <a:solidFill>
                  <a:schemeClr val="tx1"/>
                </a:solidFill>
                <a:latin typeface="Times New Roman" charset="0"/>
                <a:ea typeface="ＭＳ Ｐゴシック" charset="0"/>
              </a:defRPr>
            </a:lvl8pPr>
            <a:lvl9pPr marL="1828800" eaLnBrk="0" fontAlgn="base" hangingPunct="0">
              <a:spcBef>
                <a:spcPct val="0"/>
              </a:spcBef>
              <a:spcAft>
                <a:spcPct val="0"/>
              </a:spcAft>
              <a:defRPr sz="2400" b="1">
                <a:solidFill>
                  <a:schemeClr val="tx1"/>
                </a:solidFill>
                <a:latin typeface="Times New Roman" charset="0"/>
                <a:ea typeface="ＭＳ Ｐゴシック" charset="0"/>
              </a:defRPr>
            </a:lvl9pPr>
          </a:lstStyle>
          <a:p>
            <a:pPr eaLnBrk="1" hangingPunct="1">
              <a:defRPr/>
            </a:pPr>
            <a:r>
              <a:rPr lang="it-IT" smtClean="0">
                <a:solidFill>
                  <a:srgbClr val="D9D9D9"/>
                </a:solidFill>
                <a:latin typeface="Arial" charset="0"/>
              </a:rPr>
              <a:t>Technology</a:t>
            </a:r>
          </a:p>
        </p:txBody>
      </p:sp>
      <p:sp>
        <p:nvSpPr>
          <p:cNvPr id="56328" name="Freccia destra 9"/>
          <p:cNvSpPr>
            <a:spLocks noChangeArrowheads="1"/>
          </p:cNvSpPr>
          <p:nvPr/>
        </p:nvSpPr>
        <p:spPr bwMode="auto">
          <a:xfrm rot="-5400000">
            <a:off x="4429125" y="4722813"/>
            <a:ext cx="714375" cy="428625"/>
          </a:xfrm>
          <a:prstGeom prst="rightArrow">
            <a:avLst>
              <a:gd name="adj1" fmla="val 50000"/>
              <a:gd name="adj2" fmla="val 49992"/>
            </a:avLst>
          </a:prstGeom>
          <a:solidFill>
            <a:schemeClr val="accent1"/>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56329" name="Freccia destra 10"/>
          <p:cNvSpPr>
            <a:spLocks noChangeArrowheads="1"/>
          </p:cNvSpPr>
          <p:nvPr/>
        </p:nvSpPr>
        <p:spPr bwMode="auto">
          <a:xfrm flipH="1">
            <a:off x="5732463" y="3976688"/>
            <a:ext cx="712787" cy="428625"/>
          </a:xfrm>
          <a:prstGeom prst="rightArrow">
            <a:avLst>
              <a:gd name="adj1" fmla="val 50000"/>
              <a:gd name="adj2" fmla="val 49881"/>
            </a:avLst>
          </a:prstGeom>
          <a:solidFill>
            <a:schemeClr val="accent1"/>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56330" name="Freccia destra 11"/>
          <p:cNvSpPr>
            <a:spLocks noChangeArrowheads="1"/>
          </p:cNvSpPr>
          <p:nvPr/>
        </p:nvSpPr>
        <p:spPr bwMode="auto">
          <a:xfrm rot="5400000" flipV="1">
            <a:off x="4429125" y="3214688"/>
            <a:ext cx="714375" cy="428625"/>
          </a:xfrm>
          <a:prstGeom prst="rightArrow">
            <a:avLst>
              <a:gd name="adj1" fmla="val 50000"/>
              <a:gd name="adj2" fmla="val 49992"/>
            </a:avLst>
          </a:prstGeom>
          <a:solidFill>
            <a:schemeClr val="accent1"/>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56331" name="Freccia destra 12"/>
          <p:cNvSpPr>
            <a:spLocks noChangeArrowheads="1"/>
          </p:cNvSpPr>
          <p:nvPr/>
        </p:nvSpPr>
        <p:spPr bwMode="auto">
          <a:xfrm>
            <a:off x="2930525" y="3971925"/>
            <a:ext cx="714375" cy="428625"/>
          </a:xfrm>
          <a:prstGeom prst="rightArrow">
            <a:avLst>
              <a:gd name="adj1" fmla="val 50000"/>
              <a:gd name="adj2" fmla="val 49992"/>
            </a:avLst>
          </a:prstGeom>
          <a:solidFill>
            <a:schemeClr val="accent1"/>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Tree>
    <p:extLst>
      <p:ext uri="{BB962C8B-B14F-4D97-AF65-F5344CB8AC3E}">
        <p14:creationId xmlns:p14="http://schemas.microsoft.com/office/powerpoint/2010/main" val="23825442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sz="quarter" idx="12"/>
          </p:nvPr>
        </p:nvSpPr>
        <p:spPr/>
        <p:txBody>
          <a:bodyPr/>
          <a:lstStyle/>
          <a:p>
            <a:pPr eaLnBrk="1" hangingPunct="1">
              <a:lnSpc>
                <a:spcPct val="90000"/>
              </a:lnSpc>
            </a:pPr>
            <a:r>
              <a:rPr lang="en-US" altLang="en-US" sz="2400" smtClean="0"/>
              <a:t>Environment and basic structure</a:t>
            </a:r>
          </a:p>
          <a:p>
            <a:pPr lvl="1" eaLnBrk="1" hangingPunct="1">
              <a:lnSpc>
                <a:spcPct val="90000"/>
              </a:lnSpc>
            </a:pPr>
            <a:r>
              <a:rPr lang="en-US" altLang="en-US" sz="2000" smtClean="0"/>
              <a:t>Environmental uncertainty</a:t>
            </a:r>
          </a:p>
          <a:p>
            <a:pPr lvl="2" eaLnBrk="1" hangingPunct="1">
              <a:lnSpc>
                <a:spcPct val="90000"/>
              </a:lnSpc>
            </a:pPr>
            <a:r>
              <a:rPr lang="en-US" altLang="en-US" sz="1800" smtClean="0">
                <a:solidFill>
                  <a:srgbClr val="000000"/>
                </a:solidFill>
              </a:rPr>
              <a:t>Effective organizations experiencing high environmental uncertainty tend to be more organic</a:t>
            </a:r>
          </a:p>
          <a:p>
            <a:pPr lvl="2" eaLnBrk="1" hangingPunct="1">
              <a:lnSpc>
                <a:spcPct val="90000"/>
              </a:lnSpc>
            </a:pPr>
            <a:r>
              <a:rPr lang="en-US" altLang="en-US" sz="1800" smtClean="0">
                <a:solidFill>
                  <a:srgbClr val="000000"/>
                </a:solidFill>
              </a:rPr>
              <a:t>Adaptation metaphor </a:t>
            </a:r>
          </a:p>
        </p:txBody>
      </p:sp>
      <p:sp>
        <p:nvSpPr>
          <p:cNvPr id="58370" name="Rectangle 2"/>
          <p:cNvSpPr>
            <a:spLocks noGrp="1" noChangeArrowheads="1"/>
          </p:cNvSpPr>
          <p:nvPr>
            <p:ph type="title"/>
          </p:nvPr>
        </p:nvSpPr>
        <p:spPr/>
        <p:txBody>
          <a:bodyPr/>
          <a:lstStyle/>
          <a:p>
            <a:pPr eaLnBrk="1" hangingPunct="1"/>
            <a:r>
              <a:rPr lang="en-US" altLang="en-US" smtClean="0"/>
              <a:t>Role of the Environment</a:t>
            </a:r>
          </a:p>
        </p:txBody>
      </p:sp>
      <p:pic>
        <p:nvPicPr>
          <p:cNvPr id="58372" name="Immagin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5038" y="2897188"/>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56426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body" sz="quarter" idx="12"/>
          </p:nvPr>
        </p:nvSpPr>
        <p:spPr/>
        <p:txBody>
          <a:bodyPr/>
          <a:lstStyle/>
          <a:p>
            <a:pPr eaLnBrk="1" hangingPunct="1">
              <a:lnSpc>
                <a:spcPct val="90000"/>
              </a:lnSpc>
            </a:pPr>
            <a:r>
              <a:rPr lang="en-US" altLang="en-US" sz="2400" smtClean="0"/>
              <a:t>Environment and integration</a:t>
            </a:r>
          </a:p>
          <a:p>
            <a:pPr lvl="1" eaLnBrk="1" hangingPunct="1">
              <a:lnSpc>
                <a:spcPct val="90000"/>
              </a:lnSpc>
            </a:pPr>
            <a:r>
              <a:rPr lang="en-US" altLang="en-US" sz="2000" smtClean="0"/>
              <a:t>Structural arrangements that address information needs are particularly important when the environment is uncertain</a:t>
            </a:r>
          </a:p>
        </p:txBody>
      </p:sp>
      <p:sp>
        <p:nvSpPr>
          <p:cNvPr id="60418" name="Rectangle 2"/>
          <p:cNvSpPr>
            <a:spLocks noGrp="1" noChangeArrowheads="1"/>
          </p:cNvSpPr>
          <p:nvPr>
            <p:ph type="title"/>
          </p:nvPr>
        </p:nvSpPr>
        <p:spPr/>
        <p:txBody>
          <a:bodyPr/>
          <a:lstStyle/>
          <a:p>
            <a:pPr eaLnBrk="1" hangingPunct="1"/>
            <a:r>
              <a:rPr lang="en-US" altLang="en-US" smtClean="0"/>
              <a:t>Role of the Environment</a:t>
            </a:r>
          </a:p>
        </p:txBody>
      </p:sp>
      <p:pic>
        <p:nvPicPr>
          <p:cNvPr id="60420" name="Immagin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3088" y="3730625"/>
            <a:ext cx="3073400"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97572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p:txBody>
          <a:bodyPr/>
          <a:lstStyle/>
          <a:p>
            <a:endParaRPr lang="en-US"/>
          </a:p>
        </p:txBody>
      </p:sp>
      <p:sp>
        <p:nvSpPr>
          <p:cNvPr id="62466" name="Rectangle 2"/>
          <p:cNvSpPr>
            <a:spLocks noGrp="1" noChangeArrowheads="1"/>
          </p:cNvSpPr>
          <p:nvPr>
            <p:ph type="title"/>
          </p:nvPr>
        </p:nvSpPr>
        <p:spPr/>
        <p:txBody>
          <a:bodyPr/>
          <a:lstStyle/>
          <a:p>
            <a:pPr eaLnBrk="1" hangingPunct="1"/>
            <a:r>
              <a:rPr lang="en-US" altLang="en-US" smtClean="0"/>
              <a:t>Integration in Organizations</a:t>
            </a:r>
          </a:p>
        </p:txBody>
      </p:sp>
      <p:grpSp>
        <p:nvGrpSpPr>
          <p:cNvPr id="2" name="Group 4"/>
          <p:cNvGrpSpPr>
            <a:grpSpLocks/>
          </p:cNvGrpSpPr>
          <p:nvPr/>
        </p:nvGrpSpPr>
        <p:grpSpPr bwMode="auto">
          <a:xfrm>
            <a:off x="2057400" y="4714875"/>
            <a:ext cx="1785938" cy="814388"/>
            <a:chOff x="1269" y="2862"/>
            <a:chExt cx="1035" cy="513"/>
          </a:xfrm>
        </p:grpSpPr>
        <p:sp>
          <p:nvSpPr>
            <p:cNvPr id="62499" name="Rectangle 5"/>
            <p:cNvSpPr>
              <a:spLocks noChangeArrowheads="1"/>
            </p:cNvSpPr>
            <p:nvPr/>
          </p:nvSpPr>
          <p:spPr bwMode="auto">
            <a:xfrm>
              <a:off x="1269" y="2862"/>
              <a:ext cx="1035" cy="513"/>
            </a:xfrm>
            <a:prstGeom prst="rect">
              <a:avLst/>
            </a:prstGeom>
            <a:gradFill rotWithShape="0">
              <a:gsLst>
                <a:gs pos="0">
                  <a:srgbClr val="C2D0FF"/>
                </a:gs>
                <a:gs pos="100000">
                  <a:srgbClr val="7394FF"/>
                </a:gs>
              </a:gsLst>
              <a:lin ang="5400000" scaled="1"/>
            </a:gradFill>
            <a:ln>
              <a:noFill/>
            </a:ln>
            <a:effectLst>
              <a:outerShdw dist="7184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2500" name="Text Box 6"/>
            <p:cNvSpPr txBox="1">
              <a:spLocks noChangeArrowheads="1"/>
            </p:cNvSpPr>
            <p:nvPr/>
          </p:nvSpPr>
          <p:spPr bwMode="auto">
            <a:xfrm>
              <a:off x="1309" y="2902"/>
              <a:ext cx="97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Slack Resources</a:t>
              </a:r>
            </a:p>
          </p:txBody>
        </p:sp>
      </p:grpSp>
      <p:grpSp>
        <p:nvGrpSpPr>
          <p:cNvPr id="3" name="Group 7"/>
          <p:cNvGrpSpPr>
            <a:grpSpLocks/>
          </p:cNvGrpSpPr>
          <p:nvPr/>
        </p:nvGrpSpPr>
        <p:grpSpPr bwMode="auto">
          <a:xfrm>
            <a:off x="3663950" y="3956050"/>
            <a:ext cx="1851025" cy="814388"/>
            <a:chOff x="2253" y="2348"/>
            <a:chExt cx="1166" cy="513"/>
          </a:xfrm>
        </p:grpSpPr>
        <p:sp>
          <p:nvSpPr>
            <p:cNvPr id="62497" name="Rectangle 8"/>
            <p:cNvSpPr>
              <a:spLocks noChangeArrowheads="1"/>
            </p:cNvSpPr>
            <p:nvPr/>
          </p:nvSpPr>
          <p:spPr bwMode="auto">
            <a:xfrm>
              <a:off x="2274" y="2348"/>
              <a:ext cx="1125" cy="513"/>
            </a:xfrm>
            <a:prstGeom prst="rect">
              <a:avLst/>
            </a:prstGeom>
            <a:gradFill rotWithShape="0">
              <a:gsLst>
                <a:gs pos="0">
                  <a:srgbClr val="A2C5D5"/>
                </a:gs>
                <a:gs pos="100000">
                  <a:schemeClr val="accent1"/>
                </a:gs>
              </a:gsLst>
              <a:lin ang="5400000" scaled="1"/>
            </a:gradFill>
            <a:ln>
              <a:noFill/>
            </a:ln>
            <a:effectLst>
              <a:outerShdw dist="7184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MS PGothic" panose="020B0600070205080204" pitchFamily="34" charset="-128"/>
                </a:defRPr>
              </a:lvl1pPr>
              <a:lvl2pPr marL="742950" indent="-285750">
                <a:defRPr sz="2400" b="1">
                  <a:solidFill>
                    <a:schemeClr val="tx1"/>
                  </a:solidFill>
                  <a:latin typeface="Times New Roman" panose="02020603050405020304" pitchFamily="18" charset="0"/>
                  <a:ea typeface="MS PGothic" panose="020B0600070205080204" pitchFamily="34" charset="-128"/>
                </a:defRPr>
              </a:lvl2pPr>
              <a:lvl3pPr marL="1143000" indent="-228600">
                <a:defRPr sz="2400" b="1">
                  <a:solidFill>
                    <a:schemeClr val="tx1"/>
                  </a:solidFill>
                  <a:latin typeface="Times New Roman" panose="02020603050405020304" pitchFamily="18" charset="0"/>
                  <a:ea typeface="MS PGothic" panose="020B0600070205080204" pitchFamily="34" charset="-128"/>
                </a:defRPr>
              </a:lvl3pPr>
              <a:lvl4pPr marL="1600200" indent="-228600">
                <a:defRPr sz="2400" b="1">
                  <a:solidFill>
                    <a:schemeClr val="tx1"/>
                  </a:solidFill>
                  <a:latin typeface="Times New Roman" panose="02020603050405020304" pitchFamily="18" charset="0"/>
                  <a:ea typeface="MS PGothic" panose="020B0600070205080204" pitchFamily="34" charset="-128"/>
                </a:defRPr>
              </a:lvl4pPr>
              <a:lvl5pPr marL="2057400" indent="-22860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a:p>
          </p:txBody>
        </p:sp>
        <p:sp>
          <p:nvSpPr>
            <p:cNvPr id="62498" name="Text Box 9"/>
            <p:cNvSpPr txBox="1">
              <a:spLocks noChangeArrowheads="1"/>
            </p:cNvSpPr>
            <p:nvPr/>
          </p:nvSpPr>
          <p:spPr bwMode="auto">
            <a:xfrm>
              <a:off x="2253" y="2388"/>
              <a:ext cx="11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Self-contained Tasks</a:t>
              </a:r>
            </a:p>
          </p:txBody>
        </p:sp>
      </p:grpSp>
      <p:grpSp>
        <p:nvGrpSpPr>
          <p:cNvPr id="4" name="Group 10"/>
          <p:cNvGrpSpPr>
            <a:grpSpLocks/>
          </p:cNvGrpSpPr>
          <p:nvPr/>
        </p:nvGrpSpPr>
        <p:grpSpPr bwMode="auto">
          <a:xfrm>
            <a:off x="5334000" y="3197225"/>
            <a:ext cx="1785938" cy="814388"/>
            <a:chOff x="3337" y="1834"/>
            <a:chExt cx="1035" cy="513"/>
          </a:xfrm>
        </p:grpSpPr>
        <p:sp>
          <p:nvSpPr>
            <p:cNvPr id="62495" name="Rectangle 11"/>
            <p:cNvSpPr>
              <a:spLocks noChangeArrowheads="1"/>
            </p:cNvSpPr>
            <p:nvPr/>
          </p:nvSpPr>
          <p:spPr bwMode="auto">
            <a:xfrm>
              <a:off x="3337" y="1834"/>
              <a:ext cx="1035" cy="513"/>
            </a:xfrm>
            <a:prstGeom prst="rect">
              <a:avLst/>
            </a:prstGeom>
            <a:gradFill rotWithShape="0">
              <a:gsLst>
                <a:gs pos="0">
                  <a:srgbClr val="FBD5A7"/>
                </a:gs>
                <a:gs pos="100000">
                  <a:srgbClr val="F69F36"/>
                </a:gs>
              </a:gsLst>
              <a:lin ang="5400000" scaled="1"/>
            </a:gradFill>
            <a:ln>
              <a:noFill/>
            </a:ln>
            <a:effectLst>
              <a:outerShdw dist="7184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2496" name="Text Box 12"/>
            <p:cNvSpPr txBox="1">
              <a:spLocks noChangeArrowheads="1"/>
            </p:cNvSpPr>
            <p:nvPr/>
          </p:nvSpPr>
          <p:spPr bwMode="auto">
            <a:xfrm>
              <a:off x="3377" y="1874"/>
              <a:ext cx="977" cy="442"/>
            </a:xfrm>
            <a:prstGeom prst="rect">
              <a:avLst/>
            </a:prstGeom>
            <a:gradFill rotWithShape="0">
              <a:gsLst>
                <a:gs pos="0">
                  <a:srgbClr val="FBD5A7"/>
                </a:gs>
                <a:gs pos="100000">
                  <a:srgbClr val="F69F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Information Technology</a:t>
              </a:r>
            </a:p>
          </p:txBody>
        </p:sp>
      </p:grpSp>
      <p:grpSp>
        <p:nvGrpSpPr>
          <p:cNvPr id="5" name="Group 13"/>
          <p:cNvGrpSpPr>
            <a:grpSpLocks/>
          </p:cNvGrpSpPr>
          <p:nvPr/>
        </p:nvGrpSpPr>
        <p:grpSpPr bwMode="auto">
          <a:xfrm>
            <a:off x="6938963" y="2438400"/>
            <a:ext cx="1785937" cy="814388"/>
            <a:chOff x="4371" y="1320"/>
            <a:chExt cx="1035" cy="513"/>
          </a:xfrm>
        </p:grpSpPr>
        <p:sp>
          <p:nvSpPr>
            <p:cNvPr id="62493" name="Rectangle 14"/>
            <p:cNvSpPr>
              <a:spLocks noChangeArrowheads="1"/>
            </p:cNvSpPr>
            <p:nvPr/>
          </p:nvSpPr>
          <p:spPr bwMode="auto">
            <a:xfrm>
              <a:off x="4371" y="1320"/>
              <a:ext cx="1035" cy="513"/>
            </a:xfrm>
            <a:prstGeom prst="rect">
              <a:avLst/>
            </a:prstGeom>
            <a:gradFill rotWithShape="0">
              <a:gsLst>
                <a:gs pos="0">
                  <a:srgbClr val="FFF5E1"/>
                </a:gs>
                <a:gs pos="100000">
                  <a:srgbClr val="FEDD9A"/>
                </a:gs>
              </a:gsLst>
              <a:lin ang="5400000" scaled="1"/>
            </a:gradFill>
            <a:ln>
              <a:noFill/>
            </a:ln>
            <a:effectLst>
              <a:outerShdw dist="7184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2494" name="Text Box 15"/>
            <p:cNvSpPr txBox="1">
              <a:spLocks noChangeArrowheads="1"/>
            </p:cNvSpPr>
            <p:nvPr/>
          </p:nvSpPr>
          <p:spPr bwMode="auto">
            <a:xfrm>
              <a:off x="4411" y="1360"/>
              <a:ext cx="977" cy="442"/>
            </a:xfrm>
            <a:prstGeom prst="rect">
              <a:avLst/>
            </a:prstGeom>
            <a:gradFill rotWithShape="0">
              <a:gsLst>
                <a:gs pos="0">
                  <a:srgbClr val="FFF5E1"/>
                </a:gs>
                <a:gs pos="100000">
                  <a:srgbClr val="FEDD9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Lateral Relations</a:t>
              </a:r>
            </a:p>
          </p:txBody>
        </p:sp>
      </p:grpSp>
      <p:sp>
        <p:nvSpPr>
          <p:cNvPr id="165904" name="Text Box 16"/>
          <p:cNvSpPr txBox="1">
            <a:spLocks noChangeArrowheads="1"/>
          </p:cNvSpPr>
          <p:nvPr/>
        </p:nvSpPr>
        <p:spPr bwMode="auto">
          <a:xfrm>
            <a:off x="3144838" y="5937250"/>
            <a:ext cx="437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800"/>
              <a:t>Increasing Implementation Complexity</a:t>
            </a:r>
          </a:p>
        </p:txBody>
      </p:sp>
      <p:sp>
        <p:nvSpPr>
          <p:cNvPr id="165908" name="Text Box 20"/>
          <p:cNvSpPr txBox="1">
            <a:spLocks noChangeArrowheads="1"/>
          </p:cNvSpPr>
          <p:nvPr/>
        </p:nvSpPr>
        <p:spPr bwMode="auto">
          <a:xfrm rot="-5400000">
            <a:off x="-247650" y="3835400"/>
            <a:ext cx="2901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800"/>
              <a:t>Increasing Richness of Information Processing</a:t>
            </a:r>
          </a:p>
        </p:txBody>
      </p:sp>
      <p:sp>
        <p:nvSpPr>
          <p:cNvPr id="165910" name="AutoShape 22"/>
          <p:cNvSpPr>
            <a:spLocks noChangeArrowheads="1"/>
          </p:cNvSpPr>
          <p:nvPr/>
        </p:nvSpPr>
        <p:spPr bwMode="auto">
          <a:xfrm rot="-5400000">
            <a:off x="115887" y="4003676"/>
            <a:ext cx="3128963" cy="328612"/>
          </a:xfrm>
          <a:prstGeom prst="rightArrow">
            <a:avLst>
              <a:gd name="adj1" fmla="val 52657"/>
              <a:gd name="adj2" fmla="val 120300"/>
            </a:avLst>
          </a:prstGeom>
          <a:gradFill rotWithShape="0">
            <a:gsLst>
              <a:gs pos="0">
                <a:schemeClr val="accent1">
                  <a:gamma/>
                  <a:shade val="66275"/>
                  <a:invGamma/>
                </a:schemeClr>
              </a:gs>
              <a:gs pos="100000">
                <a:schemeClr val="accent1"/>
              </a:gs>
            </a:gsLst>
            <a:lin ang="5400000" scaled="1"/>
          </a:gradFill>
          <a:ln w="9525">
            <a:noFill/>
            <a:miter lim="800000"/>
            <a:headEnd/>
            <a:tailEnd/>
          </a:ln>
          <a:effectLst/>
        </p:spPr>
        <p:txBody>
          <a:bodyPr wrap="none" anchor="ctr"/>
          <a:lstStyle/>
          <a:p>
            <a:pPr eaLnBrk="1" hangingPunct="1">
              <a:defRPr/>
            </a:pPr>
            <a:endParaRPr lang="it-IT">
              <a:latin typeface="Times New Roman" charset="0"/>
              <a:ea typeface="ＭＳ Ｐゴシック" charset="0"/>
              <a:cs typeface="ＭＳ Ｐゴシック" charset="0"/>
            </a:endParaRPr>
          </a:p>
        </p:txBody>
      </p:sp>
      <p:sp>
        <p:nvSpPr>
          <p:cNvPr id="62474" name="Rectangle 2"/>
          <p:cNvSpPr>
            <a:spLocks noChangeArrowheads="1"/>
          </p:cNvSpPr>
          <p:nvPr/>
        </p:nvSpPr>
        <p:spPr bwMode="auto">
          <a:xfrm>
            <a:off x="914400" y="739775"/>
            <a:ext cx="8001000"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lnSpc>
                <a:spcPct val="90000"/>
              </a:lnSpc>
              <a:spcBef>
                <a:spcPct val="0"/>
              </a:spcBef>
              <a:buClrTx/>
              <a:buSzTx/>
              <a:buFontTx/>
              <a:buNone/>
            </a:pPr>
            <a:r>
              <a:rPr lang="en-US" altLang="en-US" sz="3600">
                <a:solidFill>
                  <a:schemeClr val="tx2"/>
                </a:solidFill>
              </a:rPr>
              <a:t>Integration in Organizations</a:t>
            </a:r>
          </a:p>
        </p:txBody>
      </p:sp>
      <p:grpSp>
        <p:nvGrpSpPr>
          <p:cNvPr id="6" name="Group 4"/>
          <p:cNvGrpSpPr>
            <a:grpSpLocks/>
          </p:cNvGrpSpPr>
          <p:nvPr/>
        </p:nvGrpSpPr>
        <p:grpSpPr bwMode="auto">
          <a:xfrm>
            <a:off x="2057400" y="4703763"/>
            <a:ext cx="1785938" cy="814387"/>
            <a:chOff x="1269" y="2862"/>
            <a:chExt cx="1035" cy="513"/>
          </a:xfrm>
        </p:grpSpPr>
        <p:sp>
          <p:nvSpPr>
            <p:cNvPr id="62491" name="Rectangle 5"/>
            <p:cNvSpPr>
              <a:spLocks noChangeArrowheads="1"/>
            </p:cNvSpPr>
            <p:nvPr/>
          </p:nvSpPr>
          <p:spPr bwMode="auto">
            <a:xfrm>
              <a:off x="1269" y="2862"/>
              <a:ext cx="1035" cy="513"/>
            </a:xfrm>
            <a:prstGeom prst="rect">
              <a:avLst/>
            </a:prstGeom>
            <a:gradFill rotWithShape="0">
              <a:gsLst>
                <a:gs pos="0">
                  <a:srgbClr val="C2D0FF"/>
                </a:gs>
                <a:gs pos="100000">
                  <a:srgbClr val="7394FF"/>
                </a:gs>
              </a:gsLst>
              <a:lin ang="5400000" scaled="1"/>
            </a:gradFill>
            <a:ln>
              <a:noFill/>
            </a:ln>
            <a:effectLst>
              <a:outerShdw dist="7184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2492" name="Text Box 6"/>
            <p:cNvSpPr txBox="1">
              <a:spLocks noChangeArrowheads="1"/>
            </p:cNvSpPr>
            <p:nvPr/>
          </p:nvSpPr>
          <p:spPr bwMode="auto">
            <a:xfrm>
              <a:off x="1309" y="2902"/>
              <a:ext cx="97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Slack Resources</a:t>
              </a:r>
            </a:p>
          </p:txBody>
        </p:sp>
      </p:grpSp>
      <p:grpSp>
        <p:nvGrpSpPr>
          <p:cNvPr id="11" name="Group 7"/>
          <p:cNvGrpSpPr>
            <a:grpSpLocks/>
          </p:cNvGrpSpPr>
          <p:nvPr/>
        </p:nvGrpSpPr>
        <p:grpSpPr bwMode="auto">
          <a:xfrm>
            <a:off x="3663950" y="3944938"/>
            <a:ext cx="1851025" cy="814387"/>
            <a:chOff x="2253" y="2348"/>
            <a:chExt cx="1166" cy="513"/>
          </a:xfrm>
        </p:grpSpPr>
        <p:sp>
          <p:nvSpPr>
            <p:cNvPr id="62489" name="Rectangle 8"/>
            <p:cNvSpPr>
              <a:spLocks noChangeArrowheads="1"/>
            </p:cNvSpPr>
            <p:nvPr/>
          </p:nvSpPr>
          <p:spPr bwMode="auto">
            <a:xfrm>
              <a:off x="2274" y="2348"/>
              <a:ext cx="1125" cy="513"/>
            </a:xfrm>
            <a:prstGeom prst="rect">
              <a:avLst/>
            </a:prstGeom>
            <a:gradFill rotWithShape="0">
              <a:gsLst>
                <a:gs pos="0">
                  <a:srgbClr val="A2C5D5"/>
                </a:gs>
                <a:gs pos="100000">
                  <a:schemeClr val="accent1"/>
                </a:gs>
              </a:gsLst>
              <a:lin ang="5400000" scaled="1"/>
            </a:gradFill>
            <a:ln>
              <a:noFill/>
            </a:ln>
            <a:effectLst>
              <a:outerShdw dist="7184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MS PGothic" panose="020B0600070205080204" pitchFamily="34" charset="-128"/>
                </a:defRPr>
              </a:lvl1pPr>
              <a:lvl2pPr marL="742950" indent="-285750">
                <a:defRPr sz="2400" b="1">
                  <a:solidFill>
                    <a:schemeClr val="tx1"/>
                  </a:solidFill>
                  <a:latin typeface="Times New Roman" panose="02020603050405020304" pitchFamily="18" charset="0"/>
                  <a:ea typeface="MS PGothic" panose="020B0600070205080204" pitchFamily="34" charset="-128"/>
                </a:defRPr>
              </a:lvl2pPr>
              <a:lvl3pPr marL="1143000" indent="-228600">
                <a:defRPr sz="2400" b="1">
                  <a:solidFill>
                    <a:schemeClr val="tx1"/>
                  </a:solidFill>
                  <a:latin typeface="Times New Roman" panose="02020603050405020304" pitchFamily="18" charset="0"/>
                  <a:ea typeface="MS PGothic" panose="020B0600070205080204" pitchFamily="34" charset="-128"/>
                </a:defRPr>
              </a:lvl3pPr>
              <a:lvl4pPr marL="1600200" indent="-228600">
                <a:defRPr sz="2400" b="1">
                  <a:solidFill>
                    <a:schemeClr val="tx1"/>
                  </a:solidFill>
                  <a:latin typeface="Times New Roman" panose="02020603050405020304" pitchFamily="18" charset="0"/>
                  <a:ea typeface="MS PGothic" panose="020B0600070205080204" pitchFamily="34" charset="-128"/>
                </a:defRPr>
              </a:lvl4pPr>
              <a:lvl5pPr marL="2057400" indent="-22860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a:p>
          </p:txBody>
        </p:sp>
        <p:sp>
          <p:nvSpPr>
            <p:cNvPr id="62490" name="Text Box 9"/>
            <p:cNvSpPr txBox="1">
              <a:spLocks noChangeArrowheads="1"/>
            </p:cNvSpPr>
            <p:nvPr/>
          </p:nvSpPr>
          <p:spPr bwMode="auto">
            <a:xfrm>
              <a:off x="2253" y="2388"/>
              <a:ext cx="116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Self-contained Tasks</a:t>
              </a:r>
            </a:p>
          </p:txBody>
        </p:sp>
      </p:grpSp>
      <p:grpSp>
        <p:nvGrpSpPr>
          <p:cNvPr id="12" name="Group 10"/>
          <p:cNvGrpSpPr>
            <a:grpSpLocks/>
          </p:cNvGrpSpPr>
          <p:nvPr/>
        </p:nvGrpSpPr>
        <p:grpSpPr bwMode="auto">
          <a:xfrm>
            <a:off x="5334000" y="3173413"/>
            <a:ext cx="1785938" cy="814387"/>
            <a:chOff x="3337" y="1834"/>
            <a:chExt cx="1035" cy="513"/>
          </a:xfrm>
        </p:grpSpPr>
        <p:sp>
          <p:nvSpPr>
            <p:cNvPr id="62487" name="Rectangle 11"/>
            <p:cNvSpPr>
              <a:spLocks noChangeArrowheads="1"/>
            </p:cNvSpPr>
            <p:nvPr/>
          </p:nvSpPr>
          <p:spPr bwMode="auto">
            <a:xfrm>
              <a:off x="3337" y="1834"/>
              <a:ext cx="1035" cy="513"/>
            </a:xfrm>
            <a:prstGeom prst="rect">
              <a:avLst/>
            </a:prstGeom>
            <a:gradFill rotWithShape="0">
              <a:gsLst>
                <a:gs pos="0">
                  <a:srgbClr val="FBD5A7"/>
                </a:gs>
                <a:gs pos="100000">
                  <a:srgbClr val="F69F36"/>
                </a:gs>
              </a:gsLst>
              <a:lin ang="5400000" scaled="1"/>
            </a:gradFill>
            <a:ln>
              <a:noFill/>
            </a:ln>
            <a:effectLst>
              <a:outerShdw dist="7184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2488" name="Text Box 12"/>
            <p:cNvSpPr txBox="1">
              <a:spLocks noChangeArrowheads="1"/>
            </p:cNvSpPr>
            <p:nvPr/>
          </p:nvSpPr>
          <p:spPr bwMode="auto">
            <a:xfrm>
              <a:off x="3377" y="1874"/>
              <a:ext cx="977" cy="442"/>
            </a:xfrm>
            <a:prstGeom prst="rect">
              <a:avLst/>
            </a:prstGeom>
            <a:gradFill rotWithShape="0">
              <a:gsLst>
                <a:gs pos="0">
                  <a:srgbClr val="FBD5A7"/>
                </a:gs>
                <a:gs pos="100000">
                  <a:srgbClr val="F69F3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Information Technology</a:t>
              </a:r>
            </a:p>
          </p:txBody>
        </p:sp>
      </p:grpSp>
      <p:grpSp>
        <p:nvGrpSpPr>
          <p:cNvPr id="13" name="Group 13"/>
          <p:cNvGrpSpPr>
            <a:grpSpLocks/>
          </p:cNvGrpSpPr>
          <p:nvPr/>
        </p:nvGrpSpPr>
        <p:grpSpPr bwMode="auto">
          <a:xfrm>
            <a:off x="6938963" y="2427288"/>
            <a:ext cx="1785937" cy="814387"/>
            <a:chOff x="4371" y="1320"/>
            <a:chExt cx="1035" cy="513"/>
          </a:xfrm>
        </p:grpSpPr>
        <p:sp>
          <p:nvSpPr>
            <p:cNvPr id="62485" name="Rectangle 14"/>
            <p:cNvSpPr>
              <a:spLocks noChangeArrowheads="1"/>
            </p:cNvSpPr>
            <p:nvPr/>
          </p:nvSpPr>
          <p:spPr bwMode="auto">
            <a:xfrm>
              <a:off x="4371" y="1320"/>
              <a:ext cx="1035" cy="513"/>
            </a:xfrm>
            <a:prstGeom prst="rect">
              <a:avLst/>
            </a:prstGeom>
            <a:gradFill rotWithShape="0">
              <a:gsLst>
                <a:gs pos="0">
                  <a:srgbClr val="FFF5E1"/>
                </a:gs>
                <a:gs pos="100000">
                  <a:srgbClr val="FEDD9A"/>
                </a:gs>
              </a:gsLst>
              <a:lin ang="5400000" scaled="1"/>
            </a:gradFill>
            <a:ln>
              <a:noFill/>
            </a:ln>
            <a:effectLst>
              <a:outerShdw dist="7184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2486" name="Text Box 15"/>
            <p:cNvSpPr txBox="1">
              <a:spLocks noChangeArrowheads="1"/>
            </p:cNvSpPr>
            <p:nvPr/>
          </p:nvSpPr>
          <p:spPr bwMode="auto">
            <a:xfrm>
              <a:off x="4411" y="1360"/>
              <a:ext cx="977" cy="442"/>
            </a:xfrm>
            <a:prstGeom prst="rect">
              <a:avLst/>
            </a:prstGeom>
            <a:gradFill rotWithShape="0">
              <a:gsLst>
                <a:gs pos="0">
                  <a:srgbClr val="FFF5E1"/>
                </a:gs>
                <a:gs pos="100000">
                  <a:srgbClr val="FEDD9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Lateral Relations</a:t>
              </a:r>
            </a:p>
          </p:txBody>
        </p:sp>
      </p:grpSp>
      <p:grpSp>
        <p:nvGrpSpPr>
          <p:cNvPr id="14" name="Group 17"/>
          <p:cNvGrpSpPr>
            <a:grpSpLocks/>
          </p:cNvGrpSpPr>
          <p:nvPr/>
        </p:nvGrpSpPr>
        <p:grpSpPr bwMode="auto">
          <a:xfrm>
            <a:off x="1882775" y="2309813"/>
            <a:ext cx="6943725" cy="3333750"/>
            <a:chOff x="1179" y="1335"/>
            <a:chExt cx="4374" cy="2205"/>
          </a:xfrm>
        </p:grpSpPr>
        <p:sp>
          <p:nvSpPr>
            <p:cNvPr id="62483" name="Line 18"/>
            <p:cNvSpPr>
              <a:spLocks noChangeShapeType="1"/>
            </p:cNvSpPr>
            <p:nvPr/>
          </p:nvSpPr>
          <p:spPr bwMode="auto">
            <a:xfrm>
              <a:off x="1179" y="3537"/>
              <a:ext cx="4374" cy="0"/>
            </a:xfrm>
            <a:prstGeom prst="line">
              <a:avLst/>
            </a:prstGeom>
            <a:noFill/>
            <a:ln w="38100">
              <a:solidFill>
                <a:srgbClr val="FF505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62484" name="Line 19"/>
            <p:cNvSpPr>
              <a:spLocks noChangeShapeType="1"/>
            </p:cNvSpPr>
            <p:nvPr/>
          </p:nvSpPr>
          <p:spPr bwMode="auto">
            <a:xfrm flipV="1">
              <a:off x="1191" y="1335"/>
              <a:ext cx="0" cy="2205"/>
            </a:xfrm>
            <a:prstGeom prst="line">
              <a:avLst/>
            </a:prstGeom>
            <a:noFill/>
            <a:ln w="38100">
              <a:solidFill>
                <a:srgbClr val="FF505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15" name="Text Box 20"/>
          <p:cNvSpPr txBox="1">
            <a:spLocks noChangeArrowheads="1"/>
          </p:cNvSpPr>
          <p:nvPr/>
        </p:nvSpPr>
        <p:spPr bwMode="auto">
          <a:xfrm rot="-5400000">
            <a:off x="-247650" y="3824288"/>
            <a:ext cx="2901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800"/>
              <a:t>Increasing Richness of Information Processing</a:t>
            </a:r>
          </a:p>
        </p:txBody>
      </p:sp>
      <p:sp>
        <p:nvSpPr>
          <p:cNvPr id="165909" name="AutoShape 21"/>
          <p:cNvSpPr>
            <a:spLocks noChangeArrowheads="1"/>
          </p:cNvSpPr>
          <p:nvPr/>
        </p:nvSpPr>
        <p:spPr bwMode="auto">
          <a:xfrm>
            <a:off x="2838450" y="5722938"/>
            <a:ext cx="5029200" cy="328612"/>
          </a:xfrm>
          <a:prstGeom prst="rightArrow">
            <a:avLst>
              <a:gd name="adj1" fmla="val 44926"/>
              <a:gd name="adj2" fmla="val 134763"/>
            </a:avLst>
          </a:prstGeom>
          <a:gradFill rotWithShape="0">
            <a:gsLst>
              <a:gs pos="0">
                <a:schemeClr val="accent1"/>
              </a:gs>
              <a:gs pos="100000">
                <a:schemeClr val="accent1">
                  <a:gamma/>
                  <a:shade val="66275"/>
                  <a:invGamma/>
                </a:schemeClr>
              </a:gs>
            </a:gsLst>
            <a:lin ang="0" scaled="1"/>
          </a:gradFill>
          <a:ln w="9525">
            <a:noFill/>
            <a:miter lim="800000"/>
            <a:headEnd/>
            <a:tailEnd/>
          </a:ln>
          <a:effectLst/>
        </p:spPr>
        <p:txBody>
          <a:bodyPr wrap="none" anchor="ctr"/>
          <a:lstStyle/>
          <a:p>
            <a:pPr eaLnBrk="1" hangingPunct="1">
              <a:defRPr/>
            </a:pPr>
            <a:endParaRPr lang="it-IT">
              <a:latin typeface="Times New Roman" charset="0"/>
              <a:ea typeface="ＭＳ Ｐゴシック" charset="0"/>
              <a:cs typeface="ＭＳ Ｐゴシック" charset="0"/>
            </a:endParaRPr>
          </a:p>
        </p:txBody>
      </p:sp>
      <p:sp>
        <p:nvSpPr>
          <p:cNvPr id="16" name="AutoShape 22"/>
          <p:cNvSpPr>
            <a:spLocks noChangeArrowheads="1"/>
          </p:cNvSpPr>
          <p:nvPr/>
        </p:nvSpPr>
        <p:spPr bwMode="auto">
          <a:xfrm rot="-5400000">
            <a:off x="115888" y="3992563"/>
            <a:ext cx="3128962" cy="328612"/>
          </a:xfrm>
          <a:prstGeom prst="rightArrow">
            <a:avLst>
              <a:gd name="adj1" fmla="val 52657"/>
              <a:gd name="adj2" fmla="val 120300"/>
            </a:avLst>
          </a:prstGeom>
          <a:gradFill rotWithShape="0">
            <a:gsLst>
              <a:gs pos="0">
                <a:srgbClr val="658765"/>
              </a:gs>
              <a:gs pos="100000">
                <a:schemeClr val="accent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Tree>
    <p:extLst>
      <p:ext uri="{BB962C8B-B14F-4D97-AF65-F5344CB8AC3E}">
        <p14:creationId xmlns:p14="http://schemas.microsoft.com/office/powerpoint/2010/main" val="29584323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65910"/>
                                        </p:tgtEl>
                                        <p:attrNameLst>
                                          <p:attrName>style.visibility</p:attrName>
                                        </p:attrNameLst>
                                      </p:cBhvr>
                                      <p:to>
                                        <p:strVal val="visible"/>
                                      </p:to>
                                    </p:set>
                                    <p:animEffect transition="in" filter="wipe(down)">
                                      <p:cBhvr>
                                        <p:cTn id="7" dur="500"/>
                                        <p:tgtEl>
                                          <p:spTgt spid="165910"/>
                                        </p:tgtEl>
                                      </p:cBhvr>
                                    </p:animEffect>
                                  </p:childTnLst>
                                </p:cTn>
                              </p:par>
                              <p:par>
                                <p:cTn id="8" presetID="12" presetClass="entr" presetSubtype="2" fill="hold" grpId="0" nodeType="withEffect">
                                  <p:stCondLst>
                                    <p:cond delay="0"/>
                                  </p:stCondLst>
                                  <p:childTnLst>
                                    <p:set>
                                      <p:cBhvr>
                                        <p:cTn id="9" dur="1" fill="hold">
                                          <p:stCondLst>
                                            <p:cond delay="0"/>
                                          </p:stCondLst>
                                        </p:cTn>
                                        <p:tgtEl>
                                          <p:spTgt spid="165908"/>
                                        </p:tgtEl>
                                        <p:attrNameLst>
                                          <p:attrName>style.visibility</p:attrName>
                                        </p:attrNameLst>
                                      </p:cBhvr>
                                      <p:to>
                                        <p:strVal val="visible"/>
                                      </p:to>
                                    </p:set>
                                    <p:animEffect transition="in" filter="slide(fromRight)">
                                      <p:cBhvr>
                                        <p:cTn id="10" dur="500"/>
                                        <p:tgtEl>
                                          <p:spTgt spid="165908"/>
                                        </p:tgtEl>
                                      </p:cBhvr>
                                    </p:animEffect>
                                  </p:childTnLst>
                                </p:cTn>
                              </p:par>
                            </p:childTnLst>
                          </p:cTn>
                        </p:par>
                        <p:par>
                          <p:cTn id="11" fill="hold" nodeType="afterGroup">
                            <p:stCondLst>
                              <p:cond delay="500"/>
                            </p:stCondLst>
                            <p:childTnLst>
                              <p:par>
                                <p:cTn id="12" presetID="12" presetClass="entr" presetSubtype="1" fill="hold" grpId="0" nodeType="afterEffect">
                                  <p:stCondLst>
                                    <p:cond delay="0"/>
                                  </p:stCondLst>
                                  <p:childTnLst>
                                    <p:set>
                                      <p:cBhvr>
                                        <p:cTn id="13" dur="1" fill="hold">
                                          <p:stCondLst>
                                            <p:cond delay="0"/>
                                          </p:stCondLst>
                                        </p:cTn>
                                        <p:tgtEl>
                                          <p:spTgt spid="165904"/>
                                        </p:tgtEl>
                                        <p:attrNameLst>
                                          <p:attrName>style.visibility</p:attrName>
                                        </p:attrNameLst>
                                      </p:cBhvr>
                                      <p:to>
                                        <p:strVal val="visible"/>
                                      </p:to>
                                    </p:set>
                                    <p:animEffect transition="in" filter="slide(fromTop)">
                                      <p:cBhvr>
                                        <p:cTn id="14" dur="500"/>
                                        <p:tgtEl>
                                          <p:spTgt spid="16590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1" presetClass="entr" presetSubtype="0" fill="hold" nodeType="clickEffect">
                                  <p:stCondLst>
                                    <p:cond delay="0"/>
                                  </p:stCondLst>
                                  <p:iterate type="lt">
                                    <p:tmPct val="5000"/>
                                  </p:iterate>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style.rotation</p:attrName>
                                        </p:attrNameLst>
                                      </p:cBhvr>
                                      <p:tavLst>
                                        <p:tav tm="0">
                                          <p:val>
                                            <p:fltVal val="90"/>
                                          </p:val>
                                        </p:tav>
                                        <p:tav tm="100000">
                                          <p:val>
                                            <p:fltVal val="0"/>
                                          </p:val>
                                        </p:tav>
                                      </p:tavLst>
                                    </p:anim>
                                    <p:animEffect transition="in" filter="fade">
                                      <p:cBhvr>
                                        <p:cTn id="22" dur="1000"/>
                                        <p:tgtEl>
                                          <p:spTgt spid="2"/>
                                        </p:tgtEl>
                                      </p:cBhvr>
                                    </p:animEffect>
                                  </p:childTnLst>
                                </p:cTn>
                              </p:par>
                            </p:childTnLst>
                          </p:cTn>
                        </p:par>
                        <p:par>
                          <p:cTn id="23" fill="hold" nodeType="afterGroup">
                            <p:stCondLst>
                              <p:cond delay="1000"/>
                            </p:stCondLst>
                            <p:childTnLst>
                              <p:par>
                                <p:cTn id="24" presetID="31" presetClass="entr" presetSubtype="0" fill="hold" nodeType="afterEffect">
                                  <p:stCondLst>
                                    <p:cond delay="0"/>
                                  </p:stCondLst>
                                  <p:iterate type="lt">
                                    <p:tmPct val="5000"/>
                                  </p:iterate>
                                  <p:childTnLst>
                                    <p:set>
                                      <p:cBhvr>
                                        <p:cTn id="25" dur="1" fill="hold">
                                          <p:stCondLst>
                                            <p:cond delay="0"/>
                                          </p:stCondLst>
                                        </p:cTn>
                                        <p:tgtEl>
                                          <p:spTgt spid="3"/>
                                        </p:tgtEl>
                                        <p:attrNameLst>
                                          <p:attrName>style.visibility</p:attrName>
                                        </p:attrNameLst>
                                      </p:cBhvr>
                                      <p:to>
                                        <p:strVal val="visible"/>
                                      </p:to>
                                    </p:set>
                                    <p:anim calcmode="lin" valueType="num">
                                      <p:cBhvr>
                                        <p:cTn id="26" dur="1000" fill="hold"/>
                                        <p:tgtEl>
                                          <p:spTgt spid="3"/>
                                        </p:tgtEl>
                                        <p:attrNameLst>
                                          <p:attrName>ppt_w</p:attrName>
                                        </p:attrNameLst>
                                      </p:cBhvr>
                                      <p:tavLst>
                                        <p:tav tm="0">
                                          <p:val>
                                            <p:fltVal val="0"/>
                                          </p:val>
                                        </p:tav>
                                        <p:tav tm="100000">
                                          <p:val>
                                            <p:strVal val="#ppt_w"/>
                                          </p:val>
                                        </p:tav>
                                      </p:tavLst>
                                    </p:anim>
                                    <p:anim calcmode="lin" valueType="num">
                                      <p:cBhvr>
                                        <p:cTn id="27" dur="1000" fill="hold"/>
                                        <p:tgtEl>
                                          <p:spTgt spid="3"/>
                                        </p:tgtEl>
                                        <p:attrNameLst>
                                          <p:attrName>ppt_h</p:attrName>
                                        </p:attrNameLst>
                                      </p:cBhvr>
                                      <p:tavLst>
                                        <p:tav tm="0">
                                          <p:val>
                                            <p:fltVal val="0"/>
                                          </p:val>
                                        </p:tav>
                                        <p:tav tm="100000">
                                          <p:val>
                                            <p:strVal val="#ppt_h"/>
                                          </p:val>
                                        </p:tav>
                                      </p:tavLst>
                                    </p:anim>
                                    <p:anim calcmode="lin" valueType="num">
                                      <p:cBhvr>
                                        <p:cTn id="28" dur="1000" fill="hold"/>
                                        <p:tgtEl>
                                          <p:spTgt spid="3"/>
                                        </p:tgtEl>
                                        <p:attrNameLst>
                                          <p:attrName>style.rotation</p:attrName>
                                        </p:attrNameLst>
                                      </p:cBhvr>
                                      <p:tavLst>
                                        <p:tav tm="0">
                                          <p:val>
                                            <p:fltVal val="90"/>
                                          </p:val>
                                        </p:tav>
                                        <p:tav tm="100000">
                                          <p:val>
                                            <p:fltVal val="0"/>
                                          </p:val>
                                        </p:tav>
                                      </p:tavLst>
                                    </p:anim>
                                    <p:animEffect transition="in" filter="fade">
                                      <p:cBhvr>
                                        <p:cTn id="29" dur="1000"/>
                                        <p:tgtEl>
                                          <p:spTgt spid="3"/>
                                        </p:tgtEl>
                                      </p:cBhvr>
                                    </p:animEffect>
                                  </p:childTnLst>
                                </p:cTn>
                              </p:par>
                            </p:childTnLst>
                          </p:cTn>
                        </p:par>
                        <p:par>
                          <p:cTn id="30" fill="hold" nodeType="afterGroup">
                            <p:stCondLst>
                              <p:cond delay="2000"/>
                            </p:stCondLst>
                            <p:childTnLst>
                              <p:par>
                                <p:cTn id="31" presetID="31" presetClass="entr" presetSubtype="0" fill="hold" nodeType="afterEffect">
                                  <p:stCondLst>
                                    <p:cond delay="0"/>
                                  </p:stCondLst>
                                  <p:iterate type="lt">
                                    <p:tmPct val="5000"/>
                                  </p:iterate>
                                  <p:childTnLst>
                                    <p:set>
                                      <p:cBhvr>
                                        <p:cTn id="32" dur="1" fill="hold">
                                          <p:stCondLst>
                                            <p:cond delay="0"/>
                                          </p:stCondLst>
                                        </p:cTn>
                                        <p:tgtEl>
                                          <p:spTgt spid="4"/>
                                        </p:tgtEl>
                                        <p:attrNameLst>
                                          <p:attrName>style.visibility</p:attrName>
                                        </p:attrNameLst>
                                      </p:cBhvr>
                                      <p:to>
                                        <p:strVal val="visible"/>
                                      </p:to>
                                    </p:set>
                                    <p:anim calcmode="lin" valueType="num">
                                      <p:cBhvr>
                                        <p:cTn id="33" dur="1000" fill="hold"/>
                                        <p:tgtEl>
                                          <p:spTgt spid="4"/>
                                        </p:tgtEl>
                                        <p:attrNameLst>
                                          <p:attrName>ppt_w</p:attrName>
                                        </p:attrNameLst>
                                      </p:cBhvr>
                                      <p:tavLst>
                                        <p:tav tm="0">
                                          <p:val>
                                            <p:fltVal val="0"/>
                                          </p:val>
                                        </p:tav>
                                        <p:tav tm="100000">
                                          <p:val>
                                            <p:strVal val="#ppt_w"/>
                                          </p:val>
                                        </p:tav>
                                      </p:tavLst>
                                    </p:anim>
                                    <p:anim calcmode="lin" valueType="num">
                                      <p:cBhvr>
                                        <p:cTn id="34" dur="1000" fill="hold"/>
                                        <p:tgtEl>
                                          <p:spTgt spid="4"/>
                                        </p:tgtEl>
                                        <p:attrNameLst>
                                          <p:attrName>ppt_h</p:attrName>
                                        </p:attrNameLst>
                                      </p:cBhvr>
                                      <p:tavLst>
                                        <p:tav tm="0">
                                          <p:val>
                                            <p:fltVal val="0"/>
                                          </p:val>
                                        </p:tav>
                                        <p:tav tm="100000">
                                          <p:val>
                                            <p:strVal val="#ppt_h"/>
                                          </p:val>
                                        </p:tav>
                                      </p:tavLst>
                                    </p:anim>
                                    <p:anim calcmode="lin" valueType="num">
                                      <p:cBhvr>
                                        <p:cTn id="35" dur="1000" fill="hold"/>
                                        <p:tgtEl>
                                          <p:spTgt spid="4"/>
                                        </p:tgtEl>
                                        <p:attrNameLst>
                                          <p:attrName>style.rotation</p:attrName>
                                        </p:attrNameLst>
                                      </p:cBhvr>
                                      <p:tavLst>
                                        <p:tav tm="0">
                                          <p:val>
                                            <p:fltVal val="90"/>
                                          </p:val>
                                        </p:tav>
                                        <p:tav tm="100000">
                                          <p:val>
                                            <p:fltVal val="0"/>
                                          </p:val>
                                        </p:tav>
                                      </p:tavLst>
                                    </p:anim>
                                    <p:animEffect transition="in" filter="fade">
                                      <p:cBhvr>
                                        <p:cTn id="36" dur="1000"/>
                                        <p:tgtEl>
                                          <p:spTgt spid="4"/>
                                        </p:tgtEl>
                                      </p:cBhvr>
                                    </p:animEffect>
                                  </p:childTnLst>
                                </p:cTn>
                              </p:par>
                            </p:childTnLst>
                          </p:cTn>
                        </p:par>
                        <p:par>
                          <p:cTn id="37" fill="hold" nodeType="afterGroup">
                            <p:stCondLst>
                              <p:cond delay="3000"/>
                            </p:stCondLst>
                            <p:childTnLst>
                              <p:par>
                                <p:cTn id="38" presetID="31" presetClass="entr" presetSubtype="0" fill="hold" nodeType="afterEffect">
                                  <p:stCondLst>
                                    <p:cond delay="0"/>
                                  </p:stCondLst>
                                  <p:iterate type="lt">
                                    <p:tmPct val="5000"/>
                                  </p:iterate>
                                  <p:childTnLst>
                                    <p:set>
                                      <p:cBhvr>
                                        <p:cTn id="39" dur="1" fill="hold">
                                          <p:stCondLst>
                                            <p:cond delay="0"/>
                                          </p:stCondLst>
                                        </p:cTn>
                                        <p:tgtEl>
                                          <p:spTgt spid="5"/>
                                        </p:tgtEl>
                                        <p:attrNameLst>
                                          <p:attrName>style.visibility</p:attrName>
                                        </p:attrNameLst>
                                      </p:cBhvr>
                                      <p:to>
                                        <p:strVal val="visible"/>
                                      </p:to>
                                    </p:set>
                                    <p:anim calcmode="lin" valueType="num">
                                      <p:cBhvr>
                                        <p:cTn id="40" dur="1000" fill="hold"/>
                                        <p:tgtEl>
                                          <p:spTgt spid="5"/>
                                        </p:tgtEl>
                                        <p:attrNameLst>
                                          <p:attrName>ppt_w</p:attrName>
                                        </p:attrNameLst>
                                      </p:cBhvr>
                                      <p:tavLst>
                                        <p:tav tm="0">
                                          <p:val>
                                            <p:fltVal val="0"/>
                                          </p:val>
                                        </p:tav>
                                        <p:tav tm="100000">
                                          <p:val>
                                            <p:strVal val="#ppt_w"/>
                                          </p:val>
                                        </p:tav>
                                      </p:tavLst>
                                    </p:anim>
                                    <p:anim calcmode="lin" valueType="num">
                                      <p:cBhvr>
                                        <p:cTn id="41" dur="1000" fill="hold"/>
                                        <p:tgtEl>
                                          <p:spTgt spid="5"/>
                                        </p:tgtEl>
                                        <p:attrNameLst>
                                          <p:attrName>ppt_h</p:attrName>
                                        </p:attrNameLst>
                                      </p:cBhvr>
                                      <p:tavLst>
                                        <p:tav tm="0">
                                          <p:val>
                                            <p:fltVal val="0"/>
                                          </p:val>
                                        </p:tav>
                                        <p:tav tm="100000">
                                          <p:val>
                                            <p:strVal val="#ppt_h"/>
                                          </p:val>
                                        </p:tav>
                                      </p:tavLst>
                                    </p:anim>
                                    <p:anim calcmode="lin" valueType="num">
                                      <p:cBhvr>
                                        <p:cTn id="42" dur="1000" fill="hold"/>
                                        <p:tgtEl>
                                          <p:spTgt spid="5"/>
                                        </p:tgtEl>
                                        <p:attrNameLst>
                                          <p:attrName>style.rotation</p:attrName>
                                        </p:attrNameLst>
                                      </p:cBhvr>
                                      <p:tavLst>
                                        <p:tav tm="0">
                                          <p:val>
                                            <p:fltVal val="90"/>
                                          </p:val>
                                        </p:tav>
                                        <p:tav tm="100000">
                                          <p:val>
                                            <p:fltVal val="0"/>
                                          </p:val>
                                        </p:tav>
                                      </p:tavLst>
                                    </p:anim>
                                    <p:animEffect transition="in" filter="fade">
                                      <p:cBhvr>
                                        <p:cTn id="43" dur="1000"/>
                                        <p:tgtEl>
                                          <p:spTgt spid="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8" presetClass="entr" presetSubtype="3"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strips(upRight)">
                                      <p:cBhvr>
                                        <p:cTn id="48" dur="500"/>
                                        <p:tgtEl>
                                          <p:spTgt spid="14"/>
                                        </p:tgtEl>
                                      </p:cBhvr>
                                    </p:animEffect>
                                  </p:childTnLst>
                                </p:cTn>
                              </p:par>
                            </p:childTnLst>
                          </p:cTn>
                        </p:par>
                        <p:par>
                          <p:cTn id="49" fill="hold" nodeType="afterGroup">
                            <p:stCondLst>
                              <p:cond delay="500"/>
                            </p:stCondLst>
                            <p:childTnLst>
                              <p:par>
                                <p:cTn id="50" presetID="22" presetClass="entr" presetSubtype="4"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down)">
                                      <p:cBhvr>
                                        <p:cTn id="52" dur="500"/>
                                        <p:tgtEl>
                                          <p:spTgt spid="16"/>
                                        </p:tgtEl>
                                      </p:cBhvr>
                                    </p:animEffect>
                                  </p:childTnLst>
                                </p:cTn>
                              </p:par>
                              <p:par>
                                <p:cTn id="53" presetID="12" presetClass="entr" presetSubtype="2"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slide(fromRight)">
                                      <p:cBhvr>
                                        <p:cTn id="55" dur="500"/>
                                        <p:tgtEl>
                                          <p:spTgt spid="15"/>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65909"/>
                                        </p:tgtEl>
                                        <p:attrNameLst>
                                          <p:attrName>style.visibility</p:attrName>
                                        </p:attrNameLst>
                                      </p:cBhvr>
                                      <p:to>
                                        <p:strVal val="visible"/>
                                      </p:to>
                                    </p:set>
                                    <p:animEffect transition="in" filter="wipe(left)">
                                      <p:cBhvr>
                                        <p:cTn id="58" dur="500"/>
                                        <p:tgtEl>
                                          <p:spTgt spid="16590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1" presetClass="entr" presetSubtype="0" fill="hold" nodeType="clickEffect">
                                  <p:stCondLst>
                                    <p:cond delay="0"/>
                                  </p:stCondLst>
                                  <p:iterate type="lt">
                                    <p:tmPct val="5000"/>
                                  </p:iterate>
                                  <p:childTnLst>
                                    <p:set>
                                      <p:cBhvr>
                                        <p:cTn id="62" dur="1" fill="hold">
                                          <p:stCondLst>
                                            <p:cond delay="0"/>
                                          </p:stCondLst>
                                        </p:cTn>
                                        <p:tgtEl>
                                          <p:spTgt spid="6"/>
                                        </p:tgtEl>
                                        <p:attrNameLst>
                                          <p:attrName>style.visibility</p:attrName>
                                        </p:attrNameLst>
                                      </p:cBhvr>
                                      <p:to>
                                        <p:strVal val="visible"/>
                                      </p:to>
                                    </p:set>
                                    <p:anim calcmode="lin" valueType="num">
                                      <p:cBhvr>
                                        <p:cTn id="63" dur="1000" fill="hold"/>
                                        <p:tgtEl>
                                          <p:spTgt spid="6"/>
                                        </p:tgtEl>
                                        <p:attrNameLst>
                                          <p:attrName>ppt_w</p:attrName>
                                        </p:attrNameLst>
                                      </p:cBhvr>
                                      <p:tavLst>
                                        <p:tav tm="0">
                                          <p:val>
                                            <p:fltVal val="0"/>
                                          </p:val>
                                        </p:tav>
                                        <p:tav tm="100000">
                                          <p:val>
                                            <p:strVal val="#ppt_w"/>
                                          </p:val>
                                        </p:tav>
                                      </p:tavLst>
                                    </p:anim>
                                    <p:anim calcmode="lin" valueType="num">
                                      <p:cBhvr>
                                        <p:cTn id="64" dur="1000" fill="hold"/>
                                        <p:tgtEl>
                                          <p:spTgt spid="6"/>
                                        </p:tgtEl>
                                        <p:attrNameLst>
                                          <p:attrName>ppt_h</p:attrName>
                                        </p:attrNameLst>
                                      </p:cBhvr>
                                      <p:tavLst>
                                        <p:tav tm="0">
                                          <p:val>
                                            <p:fltVal val="0"/>
                                          </p:val>
                                        </p:tav>
                                        <p:tav tm="100000">
                                          <p:val>
                                            <p:strVal val="#ppt_h"/>
                                          </p:val>
                                        </p:tav>
                                      </p:tavLst>
                                    </p:anim>
                                    <p:anim calcmode="lin" valueType="num">
                                      <p:cBhvr>
                                        <p:cTn id="65" dur="1000" fill="hold"/>
                                        <p:tgtEl>
                                          <p:spTgt spid="6"/>
                                        </p:tgtEl>
                                        <p:attrNameLst>
                                          <p:attrName>style.rotation</p:attrName>
                                        </p:attrNameLst>
                                      </p:cBhvr>
                                      <p:tavLst>
                                        <p:tav tm="0">
                                          <p:val>
                                            <p:fltVal val="90"/>
                                          </p:val>
                                        </p:tav>
                                        <p:tav tm="100000">
                                          <p:val>
                                            <p:fltVal val="0"/>
                                          </p:val>
                                        </p:tav>
                                      </p:tavLst>
                                    </p:anim>
                                    <p:animEffect transition="in" filter="fade">
                                      <p:cBhvr>
                                        <p:cTn id="66" dur="1000"/>
                                        <p:tgtEl>
                                          <p:spTgt spid="6"/>
                                        </p:tgtEl>
                                      </p:cBhvr>
                                    </p:animEffect>
                                  </p:childTnLst>
                                </p:cTn>
                              </p:par>
                            </p:childTnLst>
                          </p:cTn>
                        </p:par>
                        <p:par>
                          <p:cTn id="67" fill="hold" nodeType="afterGroup">
                            <p:stCondLst>
                              <p:cond delay="1000"/>
                            </p:stCondLst>
                            <p:childTnLst>
                              <p:par>
                                <p:cTn id="68" presetID="31" presetClass="entr" presetSubtype="0" fill="hold" nodeType="afterEffect">
                                  <p:stCondLst>
                                    <p:cond delay="0"/>
                                  </p:stCondLst>
                                  <p:iterate type="lt">
                                    <p:tmPct val="5000"/>
                                  </p:iterate>
                                  <p:childTnLst>
                                    <p:set>
                                      <p:cBhvr>
                                        <p:cTn id="69" dur="1" fill="hold">
                                          <p:stCondLst>
                                            <p:cond delay="0"/>
                                          </p:stCondLst>
                                        </p:cTn>
                                        <p:tgtEl>
                                          <p:spTgt spid="11"/>
                                        </p:tgtEl>
                                        <p:attrNameLst>
                                          <p:attrName>style.visibility</p:attrName>
                                        </p:attrNameLst>
                                      </p:cBhvr>
                                      <p:to>
                                        <p:strVal val="visible"/>
                                      </p:to>
                                    </p:set>
                                    <p:anim calcmode="lin" valueType="num">
                                      <p:cBhvr>
                                        <p:cTn id="70" dur="1000" fill="hold"/>
                                        <p:tgtEl>
                                          <p:spTgt spid="11"/>
                                        </p:tgtEl>
                                        <p:attrNameLst>
                                          <p:attrName>ppt_w</p:attrName>
                                        </p:attrNameLst>
                                      </p:cBhvr>
                                      <p:tavLst>
                                        <p:tav tm="0">
                                          <p:val>
                                            <p:fltVal val="0"/>
                                          </p:val>
                                        </p:tav>
                                        <p:tav tm="100000">
                                          <p:val>
                                            <p:strVal val="#ppt_w"/>
                                          </p:val>
                                        </p:tav>
                                      </p:tavLst>
                                    </p:anim>
                                    <p:anim calcmode="lin" valueType="num">
                                      <p:cBhvr>
                                        <p:cTn id="71" dur="1000" fill="hold"/>
                                        <p:tgtEl>
                                          <p:spTgt spid="11"/>
                                        </p:tgtEl>
                                        <p:attrNameLst>
                                          <p:attrName>ppt_h</p:attrName>
                                        </p:attrNameLst>
                                      </p:cBhvr>
                                      <p:tavLst>
                                        <p:tav tm="0">
                                          <p:val>
                                            <p:fltVal val="0"/>
                                          </p:val>
                                        </p:tav>
                                        <p:tav tm="100000">
                                          <p:val>
                                            <p:strVal val="#ppt_h"/>
                                          </p:val>
                                        </p:tav>
                                      </p:tavLst>
                                    </p:anim>
                                    <p:anim calcmode="lin" valueType="num">
                                      <p:cBhvr>
                                        <p:cTn id="72" dur="1000" fill="hold"/>
                                        <p:tgtEl>
                                          <p:spTgt spid="11"/>
                                        </p:tgtEl>
                                        <p:attrNameLst>
                                          <p:attrName>style.rotation</p:attrName>
                                        </p:attrNameLst>
                                      </p:cBhvr>
                                      <p:tavLst>
                                        <p:tav tm="0">
                                          <p:val>
                                            <p:fltVal val="90"/>
                                          </p:val>
                                        </p:tav>
                                        <p:tav tm="100000">
                                          <p:val>
                                            <p:fltVal val="0"/>
                                          </p:val>
                                        </p:tav>
                                      </p:tavLst>
                                    </p:anim>
                                    <p:animEffect transition="in" filter="fade">
                                      <p:cBhvr>
                                        <p:cTn id="73" dur="1000"/>
                                        <p:tgtEl>
                                          <p:spTgt spid="11"/>
                                        </p:tgtEl>
                                      </p:cBhvr>
                                    </p:animEffect>
                                  </p:childTnLst>
                                </p:cTn>
                              </p:par>
                            </p:childTnLst>
                          </p:cTn>
                        </p:par>
                        <p:par>
                          <p:cTn id="74" fill="hold" nodeType="afterGroup">
                            <p:stCondLst>
                              <p:cond delay="2000"/>
                            </p:stCondLst>
                            <p:childTnLst>
                              <p:par>
                                <p:cTn id="75" presetID="31" presetClass="entr" presetSubtype="0" fill="hold" nodeType="afterEffect">
                                  <p:stCondLst>
                                    <p:cond delay="0"/>
                                  </p:stCondLst>
                                  <p:iterate type="lt">
                                    <p:tmPct val="5000"/>
                                  </p:iterate>
                                  <p:childTnLst>
                                    <p:set>
                                      <p:cBhvr>
                                        <p:cTn id="76" dur="1" fill="hold">
                                          <p:stCondLst>
                                            <p:cond delay="0"/>
                                          </p:stCondLst>
                                        </p:cTn>
                                        <p:tgtEl>
                                          <p:spTgt spid="12"/>
                                        </p:tgtEl>
                                        <p:attrNameLst>
                                          <p:attrName>style.visibility</p:attrName>
                                        </p:attrNameLst>
                                      </p:cBhvr>
                                      <p:to>
                                        <p:strVal val="visible"/>
                                      </p:to>
                                    </p:set>
                                    <p:anim calcmode="lin" valueType="num">
                                      <p:cBhvr>
                                        <p:cTn id="77" dur="1000" fill="hold"/>
                                        <p:tgtEl>
                                          <p:spTgt spid="12"/>
                                        </p:tgtEl>
                                        <p:attrNameLst>
                                          <p:attrName>ppt_w</p:attrName>
                                        </p:attrNameLst>
                                      </p:cBhvr>
                                      <p:tavLst>
                                        <p:tav tm="0">
                                          <p:val>
                                            <p:fltVal val="0"/>
                                          </p:val>
                                        </p:tav>
                                        <p:tav tm="100000">
                                          <p:val>
                                            <p:strVal val="#ppt_w"/>
                                          </p:val>
                                        </p:tav>
                                      </p:tavLst>
                                    </p:anim>
                                    <p:anim calcmode="lin" valueType="num">
                                      <p:cBhvr>
                                        <p:cTn id="78" dur="1000" fill="hold"/>
                                        <p:tgtEl>
                                          <p:spTgt spid="12"/>
                                        </p:tgtEl>
                                        <p:attrNameLst>
                                          <p:attrName>ppt_h</p:attrName>
                                        </p:attrNameLst>
                                      </p:cBhvr>
                                      <p:tavLst>
                                        <p:tav tm="0">
                                          <p:val>
                                            <p:fltVal val="0"/>
                                          </p:val>
                                        </p:tav>
                                        <p:tav tm="100000">
                                          <p:val>
                                            <p:strVal val="#ppt_h"/>
                                          </p:val>
                                        </p:tav>
                                      </p:tavLst>
                                    </p:anim>
                                    <p:anim calcmode="lin" valueType="num">
                                      <p:cBhvr>
                                        <p:cTn id="79" dur="1000" fill="hold"/>
                                        <p:tgtEl>
                                          <p:spTgt spid="12"/>
                                        </p:tgtEl>
                                        <p:attrNameLst>
                                          <p:attrName>style.rotation</p:attrName>
                                        </p:attrNameLst>
                                      </p:cBhvr>
                                      <p:tavLst>
                                        <p:tav tm="0">
                                          <p:val>
                                            <p:fltVal val="90"/>
                                          </p:val>
                                        </p:tav>
                                        <p:tav tm="100000">
                                          <p:val>
                                            <p:fltVal val="0"/>
                                          </p:val>
                                        </p:tav>
                                      </p:tavLst>
                                    </p:anim>
                                    <p:animEffect transition="in" filter="fade">
                                      <p:cBhvr>
                                        <p:cTn id="80" dur="1000"/>
                                        <p:tgtEl>
                                          <p:spTgt spid="12"/>
                                        </p:tgtEl>
                                      </p:cBhvr>
                                    </p:animEffect>
                                  </p:childTnLst>
                                </p:cTn>
                              </p:par>
                            </p:childTnLst>
                          </p:cTn>
                        </p:par>
                        <p:par>
                          <p:cTn id="81" fill="hold" nodeType="afterGroup">
                            <p:stCondLst>
                              <p:cond delay="3000"/>
                            </p:stCondLst>
                            <p:childTnLst>
                              <p:par>
                                <p:cTn id="82" presetID="31" presetClass="entr" presetSubtype="0" fill="hold" nodeType="afterEffect">
                                  <p:stCondLst>
                                    <p:cond delay="0"/>
                                  </p:stCondLst>
                                  <p:iterate type="lt">
                                    <p:tmPct val="5000"/>
                                  </p:iterate>
                                  <p:childTnLst>
                                    <p:set>
                                      <p:cBhvr>
                                        <p:cTn id="83" dur="1" fill="hold">
                                          <p:stCondLst>
                                            <p:cond delay="0"/>
                                          </p:stCondLst>
                                        </p:cTn>
                                        <p:tgtEl>
                                          <p:spTgt spid="13"/>
                                        </p:tgtEl>
                                        <p:attrNameLst>
                                          <p:attrName>style.visibility</p:attrName>
                                        </p:attrNameLst>
                                      </p:cBhvr>
                                      <p:to>
                                        <p:strVal val="visible"/>
                                      </p:to>
                                    </p:set>
                                    <p:anim calcmode="lin" valueType="num">
                                      <p:cBhvr>
                                        <p:cTn id="84" dur="1000" fill="hold"/>
                                        <p:tgtEl>
                                          <p:spTgt spid="13"/>
                                        </p:tgtEl>
                                        <p:attrNameLst>
                                          <p:attrName>ppt_w</p:attrName>
                                        </p:attrNameLst>
                                      </p:cBhvr>
                                      <p:tavLst>
                                        <p:tav tm="0">
                                          <p:val>
                                            <p:fltVal val="0"/>
                                          </p:val>
                                        </p:tav>
                                        <p:tav tm="100000">
                                          <p:val>
                                            <p:strVal val="#ppt_w"/>
                                          </p:val>
                                        </p:tav>
                                      </p:tavLst>
                                    </p:anim>
                                    <p:anim calcmode="lin" valueType="num">
                                      <p:cBhvr>
                                        <p:cTn id="85" dur="1000" fill="hold"/>
                                        <p:tgtEl>
                                          <p:spTgt spid="13"/>
                                        </p:tgtEl>
                                        <p:attrNameLst>
                                          <p:attrName>ppt_h</p:attrName>
                                        </p:attrNameLst>
                                      </p:cBhvr>
                                      <p:tavLst>
                                        <p:tav tm="0">
                                          <p:val>
                                            <p:fltVal val="0"/>
                                          </p:val>
                                        </p:tav>
                                        <p:tav tm="100000">
                                          <p:val>
                                            <p:strVal val="#ppt_h"/>
                                          </p:val>
                                        </p:tav>
                                      </p:tavLst>
                                    </p:anim>
                                    <p:anim calcmode="lin" valueType="num">
                                      <p:cBhvr>
                                        <p:cTn id="86" dur="1000" fill="hold"/>
                                        <p:tgtEl>
                                          <p:spTgt spid="13"/>
                                        </p:tgtEl>
                                        <p:attrNameLst>
                                          <p:attrName>style.rotation</p:attrName>
                                        </p:attrNameLst>
                                      </p:cBhvr>
                                      <p:tavLst>
                                        <p:tav tm="0">
                                          <p:val>
                                            <p:fltVal val="90"/>
                                          </p:val>
                                        </p:tav>
                                        <p:tav tm="100000">
                                          <p:val>
                                            <p:fltVal val="0"/>
                                          </p:val>
                                        </p:tav>
                                      </p:tavLst>
                                    </p:anim>
                                    <p:animEffect transition="in" filter="fade">
                                      <p:cBhvr>
                                        <p:cTn id="8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04" grpId="0"/>
      <p:bldP spid="165908" grpId="0"/>
      <p:bldP spid="165910" grpId="0" animBg="1"/>
      <p:bldP spid="15" grpId="0"/>
      <p:bldP spid="165909"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p:txBody>
          <a:bodyPr/>
          <a:lstStyle/>
          <a:p>
            <a:endParaRPr lang="en-US"/>
          </a:p>
        </p:txBody>
      </p:sp>
      <p:sp>
        <p:nvSpPr>
          <p:cNvPr id="64514" name="Rectangle 2"/>
          <p:cNvSpPr>
            <a:spLocks noGrp="1" noChangeArrowheads="1"/>
          </p:cNvSpPr>
          <p:nvPr>
            <p:ph type="title"/>
          </p:nvPr>
        </p:nvSpPr>
        <p:spPr/>
        <p:txBody>
          <a:bodyPr/>
          <a:lstStyle/>
          <a:p>
            <a:pPr eaLnBrk="1" hangingPunct="1"/>
            <a:r>
              <a:rPr lang="en-US" altLang="en-US" smtClean="0"/>
              <a:t>Lateral Relations</a:t>
            </a:r>
          </a:p>
        </p:txBody>
      </p:sp>
      <p:grpSp>
        <p:nvGrpSpPr>
          <p:cNvPr id="2" name="Group 3"/>
          <p:cNvGrpSpPr>
            <a:grpSpLocks/>
          </p:cNvGrpSpPr>
          <p:nvPr/>
        </p:nvGrpSpPr>
        <p:grpSpPr bwMode="auto">
          <a:xfrm>
            <a:off x="4586288" y="2128838"/>
            <a:ext cx="2228850" cy="828675"/>
            <a:chOff x="2889" y="1341"/>
            <a:chExt cx="1404" cy="522"/>
          </a:xfrm>
        </p:grpSpPr>
        <p:sp>
          <p:nvSpPr>
            <p:cNvPr id="64528" name="Rectangle 4"/>
            <p:cNvSpPr>
              <a:spLocks noChangeArrowheads="1"/>
            </p:cNvSpPr>
            <p:nvPr/>
          </p:nvSpPr>
          <p:spPr bwMode="auto">
            <a:xfrm>
              <a:off x="2889" y="1341"/>
              <a:ext cx="1404" cy="522"/>
            </a:xfrm>
            <a:prstGeom prst="rect">
              <a:avLst/>
            </a:prstGeom>
            <a:gradFill rotWithShape="0">
              <a:gsLst>
                <a:gs pos="0">
                  <a:srgbClr val="FFF7E7"/>
                </a:gs>
                <a:gs pos="100000">
                  <a:srgbClr val="FEDD9A"/>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4529" name="Text Box 5"/>
            <p:cNvSpPr txBox="1">
              <a:spLocks noChangeArrowheads="1"/>
            </p:cNvSpPr>
            <p:nvPr/>
          </p:nvSpPr>
          <p:spPr bwMode="auto">
            <a:xfrm>
              <a:off x="2926" y="1477"/>
              <a:ext cx="13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Liaison Roles</a:t>
              </a:r>
            </a:p>
          </p:txBody>
        </p:sp>
      </p:grpSp>
      <p:grpSp>
        <p:nvGrpSpPr>
          <p:cNvPr id="3" name="Group 6"/>
          <p:cNvGrpSpPr>
            <a:grpSpLocks/>
          </p:cNvGrpSpPr>
          <p:nvPr/>
        </p:nvGrpSpPr>
        <p:grpSpPr bwMode="auto">
          <a:xfrm>
            <a:off x="1995488" y="2128838"/>
            <a:ext cx="2228850" cy="828675"/>
            <a:chOff x="1257" y="1341"/>
            <a:chExt cx="1404" cy="522"/>
          </a:xfrm>
        </p:grpSpPr>
        <p:sp>
          <p:nvSpPr>
            <p:cNvPr id="64526" name="Rectangle 7"/>
            <p:cNvSpPr>
              <a:spLocks noChangeArrowheads="1"/>
            </p:cNvSpPr>
            <p:nvPr/>
          </p:nvSpPr>
          <p:spPr bwMode="auto">
            <a:xfrm>
              <a:off x="1257" y="1341"/>
              <a:ext cx="1404" cy="522"/>
            </a:xfrm>
            <a:prstGeom prst="rect">
              <a:avLst/>
            </a:prstGeom>
            <a:gradFill rotWithShape="0">
              <a:gsLst>
                <a:gs pos="0">
                  <a:srgbClr val="FFF7E7"/>
                </a:gs>
                <a:gs pos="100000">
                  <a:srgbClr val="FEDD9A"/>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4527" name="Text Box 8"/>
            <p:cNvSpPr txBox="1">
              <a:spLocks noChangeArrowheads="1"/>
            </p:cNvSpPr>
            <p:nvPr/>
          </p:nvSpPr>
          <p:spPr bwMode="auto">
            <a:xfrm>
              <a:off x="1294" y="1477"/>
              <a:ext cx="13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Direct Contact</a:t>
              </a:r>
            </a:p>
          </p:txBody>
        </p:sp>
      </p:grpSp>
      <p:grpSp>
        <p:nvGrpSpPr>
          <p:cNvPr id="4" name="Group 9"/>
          <p:cNvGrpSpPr>
            <a:grpSpLocks/>
          </p:cNvGrpSpPr>
          <p:nvPr/>
        </p:nvGrpSpPr>
        <p:grpSpPr bwMode="auto">
          <a:xfrm>
            <a:off x="933450" y="3870325"/>
            <a:ext cx="2228850" cy="828675"/>
            <a:chOff x="588" y="2073"/>
            <a:chExt cx="1404" cy="522"/>
          </a:xfrm>
        </p:grpSpPr>
        <p:sp>
          <p:nvSpPr>
            <p:cNvPr id="64524" name="Rectangle 10"/>
            <p:cNvSpPr>
              <a:spLocks noChangeArrowheads="1"/>
            </p:cNvSpPr>
            <p:nvPr/>
          </p:nvSpPr>
          <p:spPr bwMode="auto">
            <a:xfrm>
              <a:off x="588" y="2073"/>
              <a:ext cx="1404" cy="522"/>
            </a:xfrm>
            <a:prstGeom prst="rect">
              <a:avLst/>
            </a:prstGeom>
            <a:gradFill rotWithShape="0">
              <a:gsLst>
                <a:gs pos="0">
                  <a:srgbClr val="FFF7E7"/>
                </a:gs>
                <a:gs pos="100000">
                  <a:srgbClr val="FEDD9A"/>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4525" name="Text Box 11"/>
            <p:cNvSpPr txBox="1">
              <a:spLocks noChangeArrowheads="1"/>
            </p:cNvSpPr>
            <p:nvPr/>
          </p:nvSpPr>
          <p:spPr bwMode="auto">
            <a:xfrm>
              <a:off x="625" y="2209"/>
              <a:ext cx="133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Matrix Designs</a:t>
              </a:r>
            </a:p>
          </p:txBody>
        </p:sp>
      </p:grpSp>
      <p:grpSp>
        <p:nvGrpSpPr>
          <p:cNvPr id="5" name="Group 21"/>
          <p:cNvGrpSpPr>
            <a:grpSpLocks/>
          </p:cNvGrpSpPr>
          <p:nvPr/>
        </p:nvGrpSpPr>
        <p:grpSpPr bwMode="auto">
          <a:xfrm>
            <a:off x="5672138" y="3879850"/>
            <a:ext cx="2228850" cy="841375"/>
            <a:chOff x="3573" y="2079"/>
            <a:chExt cx="1404" cy="530"/>
          </a:xfrm>
        </p:grpSpPr>
        <p:sp>
          <p:nvSpPr>
            <p:cNvPr id="64522" name="Rectangle 22"/>
            <p:cNvSpPr>
              <a:spLocks noChangeArrowheads="1"/>
            </p:cNvSpPr>
            <p:nvPr/>
          </p:nvSpPr>
          <p:spPr bwMode="auto">
            <a:xfrm>
              <a:off x="3573" y="2079"/>
              <a:ext cx="1404" cy="522"/>
            </a:xfrm>
            <a:prstGeom prst="rect">
              <a:avLst/>
            </a:prstGeom>
            <a:gradFill rotWithShape="0">
              <a:gsLst>
                <a:gs pos="0">
                  <a:srgbClr val="FFF7E7"/>
                </a:gs>
                <a:gs pos="100000">
                  <a:srgbClr val="FEDD9A"/>
                </a:gs>
              </a:gsLst>
              <a:lin ang="5400000" scaled="1"/>
            </a:gradFill>
            <a:ln>
              <a:noFill/>
            </a:ln>
            <a:effectLst>
              <a:outerShdw dist="5388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4523" name="Text Box 23"/>
            <p:cNvSpPr txBox="1">
              <a:spLocks noChangeArrowheads="1"/>
            </p:cNvSpPr>
            <p:nvPr/>
          </p:nvSpPr>
          <p:spPr bwMode="auto">
            <a:xfrm>
              <a:off x="3610" y="2163"/>
              <a:ext cx="133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Taskforces  &amp; teams</a:t>
              </a:r>
            </a:p>
          </p:txBody>
        </p:sp>
      </p:grpSp>
      <p:grpSp>
        <p:nvGrpSpPr>
          <p:cNvPr id="6" name="Group 24"/>
          <p:cNvGrpSpPr>
            <a:grpSpLocks/>
          </p:cNvGrpSpPr>
          <p:nvPr/>
        </p:nvGrpSpPr>
        <p:grpSpPr bwMode="auto">
          <a:xfrm>
            <a:off x="3530600" y="3440113"/>
            <a:ext cx="1771650" cy="1771650"/>
            <a:chOff x="2217" y="2133"/>
            <a:chExt cx="1116" cy="1116"/>
          </a:xfrm>
        </p:grpSpPr>
        <p:sp>
          <p:nvSpPr>
            <p:cNvPr id="64520" name="Oval 25"/>
            <p:cNvSpPr>
              <a:spLocks noChangeArrowheads="1"/>
            </p:cNvSpPr>
            <p:nvPr/>
          </p:nvSpPr>
          <p:spPr bwMode="auto">
            <a:xfrm>
              <a:off x="2217" y="2133"/>
              <a:ext cx="1116" cy="1116"/>
            </a:xfrm>
            <a:prstGeom prst="ellipse">
              <a:avLst/>
            </a:prstGeom>
            <a:gradFill rotWithShape="0">
              <a:gsLst>
                <a:gs pos="0">
                  <a:srgbClr val="8EB9CB"/>
                </a:gs>
                <a:gs pos="100000">
                  <a:schemeClr val="accent1"/>
                </a:gs>
              </a:gsLst>
              <a:lin ang="5400000" scaled="1"/>
            </a:gradFill>
            <a:ln>
              <a:noFill/>
            </a:ln>
            <a:effectLst>
              <a:outerShdw dist="81320" dir="3080412"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MS PGothic" panose="020B0600070205080204" pitchFamily="34" charset="-128"/>
                </a:defRPr>
              </a:lvl1pPr>
              <a:lvl2pPr marL="742950" indent="-285750">
                <a:defRPr sz="2400" b="1">
                  <a:solidFill>
                    <a:schemeClr val="tx1"/>
                  </a:solidFill>
                  <a:latin typeface="Times New Roman" panose="02020603050405020304" pitchFamily="18" charset="0"/>
                  <a:ea typeface="MS PGothic" panose="020B0600070205080204" pitchFamily="34" charset="-128"/>
                </a:defRPr>
              </a:lvl2pPr>
              <a:lvl3pPr marL="1143000" indent="-228600">
                <a:defRPr sz="2400" b="1">
                  <a:solidFill>
                    <a:schemeClr val="tx1"/>
                  </a:solidFill>
                  <a:latin typeface="Times New Roman" panose="02020603050405020304" pitchFamily="18" charset="0"/>
                  <a:ea typeface="MS PGothic" panose="020B0600070205080204" pitchFamily="34" charset="-128"/>
                </a:defRPr>
              </a:lvl3pPr>
              <a:lvl4pPr marL="1600200" indent="-228600">
                <a:defRPr sz="2400" b="1">
                  <a:solidFill>
                    <a:schemeClr val="tx1"/>
                  </a:solidFill>
                  <a:latin typeface="Times New Roman" panose="02020603050405020304" pitchFamily="18" charset="0"/>
                  <a:ea typeface="MS PGothic" panose="020B0600070205080204" pitchFamily="34" charset="-128"/>
                </a:defRPr>
              </a:lvl4pPr>
              <a:lvl5pPr marL="2057400" indent="-22860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a:p>
          </p:txBody>
        </p:sp>
        <p:sp>
          <p:nvSpPr>
            <p:cNvPr id="64521" name="Text Box 26"/>
            <p:cNvSpPr txBox="1">
              <a:spLocks noChangeArrowheads="1"/>
            </p:cNvSpPr>
            <p:nvPr/>
          </p:nvSpPr>
          <p:spPr bwMode="auto">
            <a:xfrm>
              <a:off x="2248" y="2488"/>
              <a:ext cx="105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Lateral Processes</a:t>
              </a:r>
            </a:p>
          </p:txBody>
        </p:sp>
      </p:grpSp>
    </p:spTree>
    <p:extLst>
      <p:ext uri="{BB962C8B-B14F-4D97-AF65-F5344CB8AC3E}">
        <p14:creationId xmlns:p14="http://schemas.microsoft.com/office/powerpoint/2010/main" val="6039791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nodeType="afterGroup">
                            <p:stCondLst>
                              <p:cond delay="1000"/>
                            </p:stCondLst>
                            <p:childTnLst>
                              <p:par>
                                <p:cTn id="12" presetID="50" presetClass="entr" presetSubtype="0"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3"/>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par>
                          <p:cTn id="17" fill="hold" nodeType="afterGroup">
                            <p:stCondLst>
                              <p:cond delay="2000"/>
                            </p:stCondLst>
                            <p:childTnLst>
                              <p:par>
                                <p:cTn id="18" presetID="50" presetClass="entr" presetSubtype="0" decel="10000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1000" fill="hold"/>
                                        <p:tgtEl>
                                          <p:spTgt spid="5"/>
                                        </p:tgtEl>
                                        <p:attrNameLst>
                                          <p:attrName>ppt_w</p:attrName>
                                        </p:attrNameLst>
                                      </p:cBhvr>
                                      <p:tavLst>
                                        <p:tav tm="0">
                                          <p:val>
                                            <p:strVal val="#ppt_w+.3"/>
                                          </p:val>
                                        </p:tav>
                                        <p:tav tm="100000">
                                          <p:val>
                                            <p:strVal val="#ppt_w"/>
                                          </p:val>
                                        </p:tav>
                                      </p:tavLst>
                                    </p:anim>
                                    <p:anim calcmode="lin" valueType="num">
                                      <p:cBhvr>
                                        <p:cTn id="21" dur="1000" fill="hold"/>
                                        <p:tgtEl>
                                          <p:spTgt spid="5"/>
                                        </p:tgtEl>
                                        <p:attrNameLst>
                                          <p:attrName>ppt_h</p:attrName>
                                        </p:attrNameLst>
                                      </p:cBhvr>
                                      <p:tavLst>
                                        <p:tav tm="0">
                                          <p:val>
                                            <p:strVal val="#ppt_h"/>
                                          </p:val>
                                        </p:tav>
                                        <p:tav tm="100000">
                                          <p:val>
                                            <p:strVal val="#ppt_h"/>
                                          </p:val>
                                        </p:tav>
                                      </p:tavLst>
                                    </p:anim>
                                    <p:animEffect transition="in" filter="fade">
                                      <p:cBhvr>
                                        <p:cTn id="22" dur="1000"/>
                                        <p:tgtEl>
                                          <p:spTgt spid="5"/>
                                        </p:tgtEl>
                                      </p:cBhvr>
                                    </p:animEffect>
                                  </p:childTnLst>
                                </p:cTn>
                              </p:par>
                            </p:childTnLst>
                          </p:cTn>
                        </p:par>
                        <p:par>
                          <p:cTn id="23" fill="hold" nodeType="afterGroup">
                            <p:stCondLst>
                              <p:cond delay="3000"/>
                            </p:stCondLst>
                            <p:childTnLst>
                              <p:par>
                                <p:cTn id="24" presetID="50" presetClass="entr" presetSubtype="0" decel="10000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1000" fill="hold"/>
                                        <p:tgtEl>
                                          <p:spTgt spid="4"/>
                                        </p:tgtEl>
                                        <p:attrNameLst>
                                          <p:attrName>ppt_w</p:attrName>
                                        </p:attrNameLst>
                                      </p:cBhvr>
                                      <p:tavLst>
                                        <p:tav tm="0">
                                          <p:val>
                                            <p:strVal val="#ppt_w+.3"/>
                                          </p:val>
                                        </p:tav>
                                        <p:tav tm="100000">
                                          <p:val>
                                            <p:strVal val="#ppt_w"/>
                                          </p:val>
                                        </p:tav>
                                      </p:tavLst>
                                    </p:anim>
                                    <p:anim calcmode="lin" valueType="num">
                                      <p:cBhvr>
                                        <p:cTn id="27" dur="1000" fill="hold"/>
                                        <p:tgtEl>
                                          <p:spTgt spid="4"/>
                                        </p:tgtEl>
                                        <p:attrNameLst>
                                          <p:attrName>ppt_h</p:attrName>
                                        </p:attrNameLst>
                                      </p:cBhvr>
                                      <p:tavLst>
                                        <p:tav tm="0">
                                          <p:val>
                                            <p:strVal val="#ppt_h"/>
                                          </p:val>
                                        </p:tav>
                                        <p:tav tm="100000">
                                          <p:val>
                                            <p:strVal val="#ppt_h"/>
                                          </p:val>
                                        </p:tav>
                                      </p:tavLst>
                                    </p:anim>
                                    <p:animEffect transition="in" filter="fade">
                                      <p:cBhvr>
                                        <p:cTn id="28" dur="1000"/>
                                        <p:tgtEl>
                                          <p:spTgt spid="4"/>
                                        </p:tgtEl>
                                      </p:cBhvr>
                                    </p:animEffect>
                                  </p:childTnLst>
                                </p:cTn>
                              </p:par>
                            </p:childTnLst>
                          </p:cTn>
                        </p:par>
                        <p:par>
                          <p:cTn id="29" fill="hold" nodeType="afterGroup">
                            <p:stCondLst>
                              <p:cond delay="4000"/>
                            </p:stCondLst>
                            <p:childTnLst>
                              <p:par>
                                <p:cTn id="30" presetID="50" presetClass="entr" presetSubtype="0" decel="10000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1000" fill="hold"/>
                                        <p:tgtEl>
                                          <p:spTgt spid="3"/>
                                        </p:tgtEl>
                                        <p:attrNameLst>
                                          <p:attrName>ppt_w</p:attrName>
                                        </p:attrNameLst>
                                      </p:cBhvr>
                                      <p:tavLst>
                                        <p:tav tm="0">
                                          <p:val>
                                            <p:strVal val="#ppt_w+.3"/>
                                          </p:val>
                                        </p:tav>
                                        <p:tav tm="100000">
                                          <p:val>
                                            <p:strVal val="#ppt_w"/>
                                          </p:val>
                                        </p:tav>
                                      </p:tavLst>
                                    </p:anim>
                                    <p:anim calcmode="lin" valueType="num">
                                      <p:cBhvr>
                                        <p:cTn id="33" dur="1000" fill="hold"/>
                                        <p:tgtEl>
                                          <p:spTgt spid="3"/>
                                        </p:tgtEl>
                                        <p:attrNameLst>
                                          <p:attrName>ppt_h</p:attrName>
                                        </p:attrNameLst>
                                      </p:cBhvr>
                                      <p:tavLst>
                                        <p:tav tm="0">
                                          <p:val>
                                            <p:strVal val="#ppt_h"/>
                                          </p:val>
                                        </p:tav>
                                        <p:tav tm="100000">
                                          <p:val>
                                            <p:strVal val="#ppt_h"/>
                                          </p:val>
                                        </p:tav>
                                      </p:tavLst>
                                    </p:anim>
                                    <p:animEffect transition="in" filter="fade">
                                      <p:cBhvr>
                                        <p:cTn id="3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useBgFill="1">
        <p:nvSpPr>
          <p:cNvPr id="66564" name="Rectangle 8"/>
          <p:cNvSpPr>
            <a:spLocks noChangeArrowheads="1"/>
          </p:cNvSpPr>
          <p:nvPr/>
        </p:nvSpPr>
        <p:spPr bwMode="auto">
          <a:xfrm>
            <a:off x="762000" y="1843088"/>
            <a:ext cx="7119938" cy="525462"/>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6565" name="AutoShape 9"/>
          <p:cNvSpPr>
            <a:spLocks noChangeArrowheads="1"/>
          </p:cNvSpPr>
          <p:nvPr/>
        </p:nvSpPr>
        <p:spPr bwMode="auto">
          <a:xfrm>
            <a:off x="762000" y="762000"/>
            <a:ext cx="5105400" cy="609600"/>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kumimoji="1" lang="it-IT" altLang="en-US" sz="2400" b="0">
              <a:latin typeface="Times New Roman" panose="02020603050405020304" pitchFamily="18" charset="0"/>
            </a:endParaRPr>
          </a:p>
        </p:txBody>
      </p:sp>
      <p:sp>
        <p:nvSpPr>
          <p:cNvPr id="3" name="Text Placeholder 2"/>
          <p:cNvSpPr>
            <a:spLocks noGrp="1"/>
          </p:cNvSpPr>
          <p:nvPr>
            <p:ph type="body" sz="quarter" idx="12"/>
          </p:nvPr>
        </p:nvSpPr>
        <p:spPr/>
        <p:txBody>
          <a:bodyPr/>
          <a:lstStyle/>
          <a:p>
            <a:endParaRPr lang="en-US"/>
          </a:p>
        </p:txBody>
      </p:sp>
      <p:sp>
        <p:nvSpPr>
          <p:cNvPr id="66566" name="Rectangle 10"/>
          <p:cNvSpPr>
            <a:spLocks noGrp="1" noChangeArrowheads="1"/>
          </p:cNvSpPr>
          <p:nvPr>
            <p:ph type="title"/>
          </p:nvPr>
        </p:nvSpPr>
        <p:spPr/>
        <p:txBody>
          <a:bodyPr/>
          <a:lstStyle/>
          <a:p>
            <a:pPr eaLnBrk="1" hangingPunct="1"/>
            <a:r>
              <a:rPr lang="en-US" altLang="en-US" sz="3200" smtClean="0"/>
              <a:t>Structural Characteristics: </a:t>
            </a:r>
            <a:r>
              <a:rPr lang="en-US" altLang="en-US" sz="2400" smtClean="0"/>
              <a:t>Departmentation</a:t>
            </a:r>
          </a:p>
        </p:txBody>
      </p:sp>
      <p:sp>
        <p:nvSpPr>
          <p:cNvPr id="66567" name="Line 4"/>
          <p:cNvSpPr>
            <a:spLocks noChangeShapeType="1"/>
          </p:cNvSpPr>
          <p:nvPr/>
        </p:nvSpPr>
        <p:spPr bwMode="auto">
          <a:xfrm>
            <a:off x="4505325" y="2466975"/>
            <a:ext cx="1588" cy="112713"/>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68" name="Line 5"/>
          <p:cNvSpPr>
            <a:spLocks noChangeShapeType="1"/>
          </p:cNvSpPr>
          <p:nvPr/>
        </p:nvSpPr>
        <p:spPr bwMode="auto">
          <a:xfrm>
            <a:off x="2546350" y="2579688"/>
            <a:ext cx="1588" cy="1127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69" name="Line 6"/>
          <p:cNvSpPr>
            <a:spLocks noChangeShapeType="1"/>
          </p:cNvSpPr>
          <p:nvPr/>
        </p:nvSpPr>
        <p:spPr bwMode="auto">
          <a:xfrm>
            <a:off x="3852863" y="2579688"/>
            <a:ext cx="1587" cy="1127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70" name="Line 7"/>
          <p:cNvSpPr>
            <a:spLocks noChangeShapeType="1"/>
          </p:cNvSpPr>
          <p:nvPr/>
        </p:nvSpPr>
        <p:spPr bwMode="auto">
          <a:xfrm>
            <a:off x="5157788" y="2579688"/>
            <a:ext cx="1587" cy="1127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71" name="Line 8"/>
          <p:cNvSpPr>
            <a:spLocks noChangeShapeType="1"/>
          </p:cNvSpPr>
          <p:nvPr/>
        </p:nvSpPr>
        <p:spPr bwMode="auto">
          <a:xfrm>
            <a:off x="6486525" y="2581275"/>
            <a:ext cx="0" cy="1524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72" name="Line 9"/>
          <p:cNvSpPr>
            <a:spLocks noChangeShapeType="1"/>
          </p:cNvSpPr>
          <p:nvPr/>
        </p:nvSpPr>
        <p:spPr bwMode="auto">
          <a:xfrm>
            <a:off x="7770813" y="2579688"/>
            <a:ext cx="1587" cy="1127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73" name="Line 10"/>
          <p:cNvSpPr>
            <a:spLocks noChangeShapeType="1"/>
          </p:cNvSpPr>
          <p:nvPr/>
        </p:nvSpPr>
        <p:spPr bwMode="auto">
          <a:xfrm>
            <a:off x="2546350" y="2579688"/>
            <a:ext cx="1306513" cy="158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74" name="Line 11"/>
          <p:cNvSpPr>
            <a:spLocks noChangeShapeType="1"/>
          </p:cNvSpPr>
          <p:nvPr/>
        </p:nvSpPr>
        <p:spPr bwMode="auto">
          <a:xfrm>
            <a:off x="3852863" y="2579688"/>
            <a:ext cx="652462" cy="158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75" name="Line 12"/>
          <p:cNvSpPr>
            <a:spLocks noChangeShapeType="1"/>
          </p:cNvSpPr>
          <p:nvPr/>
        </p:nvSpPr>
        <p:spPr bwMode="auto">
          <a:xfrm>
            <a:off x="4505325" y="2579688"/>
            <a:ext cx="652463" cy="158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76" name="Line 13"/>
          <p:cNvSpPr>
            <a:spLocks noChangeShapeType="1"/>
          </p:cNvSpPr>
          <p:nvPr/>
        </p:nvSpPr>
        <p:spPr bwMode="auto">
          <a:xfrm>
            <a:off x="5157788" y="2579688"/>
            <a:ext cx="1306512" cy="158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77" name="Line 14"/>
          <p:cNvSpPr>
            <a:spLocks noChangeShapeType="1"/>
          </p:cNvSpPr>
          <p:nvPr/>
        </p:nvSpPr>
        <p:spPr bwMode="auto">
          <a:xfrm>
            <a:off x="6464300" y="2579688"/>
            <a:ext cx="1306513" cy="158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78" name="Rectangle 15"/>
          <p:cNvSpPr>
            <a:spLocks noChangeArrowheads="1"/>
          </p:cNvSpPr>
          <p:nvPr/>
        </p:nvSpPr>
        <p:spPr bwMode="auto">
          <a:xfrm>
            <a:off x="900113" y="3624263"/>
            <a:ext cx="893762" cy="50006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6579" name="Rectangle 16"/>
          <p:cNvSpPr>
            <a:spLocks noChangeArrowheads="1"/>
          </p:cNvSpPr>
          <p:nvPr/>
        </p:nvSpPr>
        <p:spPr bwMode="auto">
          <a:xfrm>
            <a:off x="1052513" y="3667125"/>
            <a:ext cx="6064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1100">
                <a:solidFill>
                  <a:srgbClr val="000000"/>
                </a:solidFill>
                <a:latin typeface="Arial Black" panose="020B0A04020102020204" pitchFamily="34" charset="0"/>
              </a:rPr>
              <a:t>Product</a:t>
            </a:r>
            <a:endParaRPr lang="en-US" altLang="en-US" sz="2400">
              <a:latin typeface="Times New Roman" panose="02020603050405020304" pitchFamily="18" charset="0"/>
            </a:endParaRPr>
          </a:p>
        </p:txBody>
      </p:sp>
      <p:sp>
        <p:nvSpPr>
          <p:cNvPr id="66580" name="Rectangle 17"/>
          <p:cNvSpPr>
            <a:spLocks noChangeArrowheads="1"/>
          </p:cNvSpPr>
          <p:nvPr/>
        </p:nvSpPr>
        <p:spPr bwMode="auto">
          <a:xfrm>
            <a:off x="944563" y="3873500"/>
            <a:ext cx="846137"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1100">
                <a:solidFill>
                  <a:srgbClr val="000000"/>
                </a:solidFill>
                <a:latin typeface="Arial Black" panose="020B0A04020102020204" pitchFamily="34" charset="0"/>
              </a:rPr>
              <a:t>Manager A</a:t>
            </a:r>
            <a:endParaRPr lang="en-US" altLang="en-US" sz="2400">
              <a:latin typeface="Times New Roman" panose="02020603050405020304" pitchFamily="18" charset="0"/>
            </a:endParaRPr>
          </a:p>
        </p:txBody>
      </p:sp>
      <p:sp>
        <p:nvSpPr>
          <p:cNvPr id="66581" name="Rectangle 18"/>
          <p:cNvSpPr>
            <a:spLocks noChangeArrowheads="1"/>
          </p:cNvSpPr>
          <p:nvPr/>
        </p:nvSpPr>
        <p:spPr bwMode="auto">
          <a:xfrm>
            <a:off x="900113" y="3624263"/>
            <a:ext cx="893762" cy="500062"/>
          </a:xfrm>
          <a:prstGeom prst="rect">
            <a:avLst/>
          </a:prstGeom>
          <a:noFill/>
          <a:ln w="9525">
            <a:solidFill>
              <a:srgbClr val="001932"/>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6582" name="Rectangle 19"/>
          <p:cNvSpPr>
            <a:spLocks noChangeArrowheads="1"/>
          </p:cNvSpPr>
          <p:nvPr/>
        </p:nvSpPr>
        <p:spPr bwMode="auto">
          <a:xfrm>
            <a:off x="900113" y="4202113"/>
            <a:ext cx="893762" cy="50165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6583" name="Rectangle 20"/>
          <p:cNvSpPr>
            <a:spLocks noChangeArrowheads="1"/>
          </p:cNvSpPr>
          <p:nvPr/>
        </p:nvSpPr>
        <p:spPr bwMode="auto">
          <a:xfrm>
            <a:off x="1052513" y="4246563"/>
            <a:ext cx="606425"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1100">
                <a:solidFill>
                  <a:srgbClr val="000000"/>
                </a:solidFill>
                <a:latin typeface="Arial Black" panose="020B0A04020102020204" pitchFamily="34" charset="0"/>
              </a:rPr>
              <a:t>Product</a:t>
            </a:r>
            <a:endParaRPr lang="en-US" altLang="en-US" sz="2400">
              <a:latin typeface="Times New Roman" panose="02020603050405020304" pitchFamily="18" charset="0"/>
            </a:endParaRPr>
          </a:p>
        </p:txBody>
      </p:sp>
      <p:sp>
        <p:nvSpPr>
          <p:cNvPr id="66584" name="Rectangle 21"/>
          <p:cNvSpPr>
            <a:spLocks noChangeArrowheads="1"/>
          </p:cNvSpPr>
          <p:nvPr/>
        </p:nvSpPr>
        <p:spPr bwMode="auto">
          <a:xfrm>
            <a:off x="944563" y="4452938"/>
            <a:ext cx="833437"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1100">
                <a:solidFill>
                  <a:srgbClr val="000000"/>
                </a:solidFill>
                <a:latin typeface="Arial Black" panose="020B0A04020102020204" pitchFamily="34" charset="0"/>
              </a:rPr>
              <a:t>Manager B</a:t>
            </a:r>
            <a:endParaRPr lang="en-US" altLang="en-US" sz="2400">
              <a:latin typeface="Times New Roman" panose="02020603050405020304" pitchFamily="18" charset="0"/>
            </a:endParaRPr>
          </a:p>
        </p:txBody>
      </p:sp>
      <p:sp>
        <p:nvSpPr>
          <p:cNvPr id="66585" name="Rectangle 22"/>
          <p:cNvSpPr>
            <a:spLocks noChangeArrowheads="1"/>
          </p:cNvSpPr>
          <p:nvPr/>
        </p:nvSpPr>
        <p:spPr bwMode="auto">
          <a:xfrm>
            <a:off x="900113" y="4202113"/>
            <a:ext cx="893762" cy="501650"/>
          </a:xfrm>
          <a:prstGeom prst="rect">
            <a:avLst/>
          </a:prstGeom>
          <a:noFill/>
          <a:ln w="9525">
            <a:solidFill>
              <a:srgbClr val="001932"/>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6586" name="Rectangle 23"/>
          <p:cNvSpPr>
            <a:spLocks noChangeArrowheads="1"/>
          </p:cNvSpPr>
          <p:nvPr/>
        </p:nvSpPr>
        <p:spPr bwMode="auto">
          <a:xfrm>
            <a:off x="900113" y="4781550"/>
            <a:ext cx="893762" cy="50006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6587" name="Rectangle 24"/>
          <p:cNvSpPr>
            <a:spLocks noChangeArrowheads="1"/>
          </p:cNvSpPr>
          <p:nvPr/>
        </p:nvSpPr>
        <p:spPr bwMode="auto">
          <a:xfrm>
            <a:off x="1052513" y="4826000"/>
            <a:ext cx="6064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1100">
                <a:solidFill>
                  <a:srgbClr val="000000"/>
                </a:solidFill>
                <a:latin typeface="Arial Black" panose="020B0A04020102020204" pitchFamily="34" charset="0"/>
              </a:rPr>
              <a:t>Product</a:t>
            </a:r>
            <a:endParaRPr lang="en-US" altLang="en-US" sz="2400">
              <a:latin typeface="Times New Roman" panose="02020603050405020304" pitchFamily="18" charset="0"/>
            </a:endParaRPr>
          </a:p>
        </p:txBody>
      </p:sp>
      <p:sp>
        <p:nvSpPr>
          <p:cNvPr id="66588" name="Rectangle 25"/>
          <p:cNvSpPr>
            <a:spLocks noChangeArrowheads="1"/>
          </p:cNvSpPr>
          <p:nvPr/>
        </p:nvSpPr>
        <p:spPr bwMode="auto">
          <a:xfrm>
            <a:off x="944563" y="5030788"/>
            <a:ext cx="833437"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1100">
                <a:solidFill>
                  <a:srgbClr val="000000"/>
                </a:solidFill>
                <a:latin typeface="Arial Black" panose="020B0A04020102020204" pitchFamily="34" charset="0"/>
              </a:rPr>
              <a:t>Manager C</a:t>
            </a:r>
            <a:endParaRPr lang="en-US" altLang="en-US" sz="2400">
              <a:latin typeface="Times New Roman" panose="02020603050405020304" pitchFamily="18" charset="0"/>
            </a:endParaRPr>
          </a:p>
        </p:txBody>
      </p:sp>
      <p:sp>
        <p:nvSpPr>
          <p:cNvPr id="66589" name="Rectangle 26"/>
          <p:cNvSpPr>
            <a:spLocks noChangeArrowheads="1"/>
          </p:cNvSpPr>
          <p:nvPr/>
        </p:nvSpPr>
        <p:spPr bwMode="auto">
          <a:xfrm>
            <a:off x="900113" y="4781550"/>
            <a:ext cx="893762" cy="500063"/>
          </a:xfrm>
          <a:prstGeom prst="rect">
            <a:avLst/>
          </a:prstGeom>
          <a:noFill/>
          <a:ln w="9525">
            <a:solidFill>
              <a:srgbClr val="001932"/>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6590" name="Rectangle 27"/>
          <p:cNvSpPr>
            <a:spLocks noChangeArrowheads="1"/>
          </p:cNvSpPr>
          <p:nvPr/>
        </p:nvSpPr>
        <p:spPr bwMode="auto">
          <a:xfrm>
            <a:off x="900113" y="5360988"/>
            <a:ext cx="893762" cy="500062"/>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6591" name="Rectangle 28"/>
          <p:cNvSpPr>
            <a:spLocks noChangeArrowheads="1"/>
          </p:cNvSpPr>
          <p:nvPr/>
        </p:nvSpPr>
        <p:spPr bwMode="auto">
          <a:xfrm>
            <a:off x="1052513" y="5403850"/>
            <a:ext cx="60642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1100">
                <a:solidFill>
                  <a:srgbClr val="000000"/>
                </a:solidFill>
                <a:latin typeface="Arial Black" panose="020B0A04020102020204" pitchFamily="34" charset="0"/>
              </a:rPr>
              <a:t>Product</a:t>
            </a:r>
            <a:endParaRPr lang="en-US" altLang="en-US" sz="2400">
              <a:latin typeface="Times New Roman" panose="02020603050405020304" pitchFamily="18" charset="0"/>
            </a:endParaRPr>
          </a:p>
        </p:txBody>
      </p:sp>
      <p:sp>
        <p:nvSpPr>
          <p:cNvPr id="66592" name="Rectangle 29"/>
          <p:cNvSpPr>
            <a:spLocks noChangeArrowheads="1"/>
          </p:cNvSpPr>
          <p:nvPr/>
        </p:nvSpPr>
        <p:spPr bwMode="auto">
          <a:xfrm>
            <a:off x="944563" y="5610225"/>
            <a:ext cx="833437"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1100">
                <a:solidFill>
                  <a:srgbClr val="000000"/>
                </a:solidFill>
                <a:latin typeface="Arial Black" panose="020B0A04020102020204" pitchFamily="34" charset="0"/>
              </a:rPr>
              <a:t>Manager D</a:t>
            </a:r>
            <a:endParaRPr lang="en-US" altLang="en-US" sz="2400">
              <a:latin typeface="Times New Roman" panose="02020603050405020304" pitchFamily="18" charset="0"/>
            </a:endParaRPr>
          </a:p>
        </p:txBody>
      </p:sp>
      <p:sp>
        <p:nvSpPr>
          <p:cNvPr id="66593" name="Rectangle 30"/>
          <p:cNvSpPr>
            <a:spLocks noChangeArrowheads="1"/>
          </p:cNvSpPr>
          <p:nvPr/>
        </p:nvSpPr>
        <p:spPr bwMode="auto">
          <a:xfrm>
            <a:off x="900113" y="5360988"/>
            <a:ext cx="893762" cy="500062"/>
          </a:xfrm>
          <a:prstGeom prst="rect">
            <a:avLst/>
          </a:prstGeom>
          <a:noFill/>
          <a:ln w="9525">
            <a:solidFill>
              <a:srgbClr val="001932"/>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6594" name="Rectangle 34"/>
          <p:cNvSpPr>
            <a:spLocks noChangeArrowheads="1"/>
          </p:cNvSpPr>
          <p:nvPr/>
        </p:nvSpPr>
        <p:spPr bwMode="auto">
          <a:xfrm>
            <a:off x="4699000" y="2657475"/>
            <a:ext cx="923925" cy="60007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a:solidFill>
                  <a:srgbClr val="000000"/>
                </a:solidFill>
                <a:latin typeface="Arial Black" panose="020B0A04020102020204" pitchFamily="34" charset="0"/>
              </a:rPr>
              <a:t>VP</a:t>
            </a:r>
          </a:p>
          <a:p>
            <a:pPr algn="ctr" eaLnBrk="1" hangingPunct="1">
              <a:spcBef>
                <a:spcPct val="0"/>
              </a:spcBef>
              <a:buClrTx/>
              <a:buSzTx/>
              <a:buFontTx/>
              <a:buNone/>
            </a:pPr>
            <a:r>
              <a:rPr lang="en-US" altLang="en-US" sz="1300">
                <a:solidFill>
                  <a:srgbClr val="000000"/>
                </a:solidFill>
                <a:latin typeface="Arial Black" panose="020B0A04020102020204" pitchFamily="34" charset="0"/>
              </a:rPr>
              <a:t>Marketing   </a:t>
            </a:r>
          </a:p>
          <a:p>
            <a:pPr algn="ctr" eaLnBrk="1" hangingPunct="1">
              <a:spcBef>
                <a:spcPct val="0"/>
              </a:spcBef>
              <a:buClrTx/>
              <a:buSzTx/>
              <a:buFontTx/>
              <a:buNone/>
            </a:pPr>
            <a:r>
              <a:rPr lang="en-US" altLang="en-US" sz="1300">
                <a:solidFill>
                  <a:srgbClr val="000000"/>
                </a:solidFill>
                <a:latin typeface="Arial Black" panose="020B0A04020102020204" pitchFamily="34" charset="0"/>
              </a:rPr>
              <a:t>sales</a:t>
            </a:r>
          </a:p>
          <a:p>
            <a:pPr algn="ctr" eaLnBrk="1" hangingPunct="1">
              <a:spcBef>
                <a:spcPct val="0"/>
              </a:spcBef>
              <a:buClrTx/>
              <a:buSzTx/>
              <a:buFontTx/>
              <a:buNone/>
            </a:pPr>
            <a:endParaRPr lang="en-US" altLang="en-US" sz="1300">
              <a:solidFill>
                <a:srgbClr val="000000"/>
              </a:solidFill>
              <a:latin typeface="Arial Black" panose="020B0A04020102020204" pitchFamily="34" charset="0"/>
            </a:endParaRPr>
          </a:p>
        </p:txBody>
      </p:sp>
      <p:sp>
        <p:nvSpPr>
          <p:cNvPr id="66595" name="Rectangle 37"/>
          <p:cNvSpPr>
            <a:spLocks noChangeArrowheads="1"/>
          </p:cNvSpPr>
          <p:nvPr/>
        </p:nvSpPr>
        <p:spPr bwMode="auto">
          <a:xfrm>
            <a:off x="7291388" y="2657475"/>
            <a:ext cx="1025525" cy="60007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a:solidFill>
                  <a:srgbClr val="000000"/>
                </a:solidFill>
                <a:latin typeface="Arial Black" panose="020B0A04020102020204" pitchFamily="34" charset="0"/>
              </a:rPr>
              <a:t>VP</a:t>
            </a:r>
          </a:p>
          <a:p>
            <a:pPr algn="ctr" eaLnBrk="1" hangingPunct="1">
              <a:spcBef>
                <a:spcPct val="0"/>
              </a:spcBef>
              <a:buClrTx/>
              <a:buSzTx/>
              <a:buFontTx/>
              <a:buNone/>
            </a:pPr>
            <a:r>
              <a:rPr lang="en-US" altLang="en-US" sz="1300">
                <a:solidFill>
                  <a:srgbClr val="000000"/>
                </a:solidFill>
                <a:latin typeface="Arial Black" panose="020B0A04020102020204" pitchFamily="34" charset="0"/>
              </a:rPr>
              <a:t>Purchasing</a:t>
            </a:r>
          </a:p>
          <a:p>
            <a:pPr algn="ctr" eaLnBrk="1" hangingPunct="1">
              <a:spcBef>
                <a:spcPct val="0"/>
              </a:spcBef>
              <a:buClrTx/>
              <a:buSzTx/>
              <a:buFontTx/>
              <a:buNone/>
            </a:pPr>
            <a:endParaRPr lang="en-US" altLang="en-US" sz="1300">
              <a:solidFill>
                <a:srgbClr val="000000"/>
              </a:solidFill>
              <a:latin typeface="Arial Black" panose="020B0A04020102020204" pitchFamily="34" charset="0"/>
            </a:endParaRPr>
          </a:p>
          <a:p>
            <a:pPr algn="ctr" eaLnBrk="1" hangingPunct="1">
              <a:spcBef>
                <a:spcPct val="0"/>
              </a:spcBef>
              <a:buClrTx/>
              <a:buSzTx/>
              <a:buFontTx/>
              <a:buNone/>
            </a:pPr>
            <a:endParaRPr lang="en-US" altLang="en-US" sz="1400">
              <a:latin typeface="Times New Roman" panose="02020603050405020304" pitchFamily="18" charset="0"/>
            </a:endParaRPr>
          </a:p>
        </p:txBody>
      </p:sp>
      <p:sp>
        <p:nvSpPr>
          <p:cNvPr id="66596" name="Line 41"/>
          <p:cNvSpPr>
            <a:spLocks noChangeShapeType="1"/>
          </p:cNvSpPr>
          <p:nvPr/>
        </p:nvSpPr>
        <p:spPr bwMode="auto">
          <a:xfrm>
            <a:off x="2600325" y="3260725"/>
            <a:ext cx="0" cy="259080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597" name="Line 42"/>
          <p:cNvSpPr>
            <a:spLocks noChangeShapeType="1"/>
          </p:cNvSpPr>
          <p:nvPr/>
        </p:nvSpPr>
        <p:spPr bwMode="auto">
          <a:xfrm rot="-5400000">
            <a:off x="5038725" y="1743075"/>
            <a:ext cx="0" cy="65532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598" name="Line 43"/>
          <p:cNvSpPr>
            <a:spLocks noChangeShapeType="1"/>
          </p:cNvSpPr>
          <p:nvPr/>
        </p:nvSpPr>
        <p:spPr bwMode="auto">
          <a:xfrm rot="-5400000">
            <a:off x="5038725" y="2276475"/>
            <a:ext cx="0" cy="65532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599" name="Line 44"/>
          <p:cNvSpPr>
            <a:spLocks noChangeShapeType="1"/>
          </p:cNvSpPr>
          <p:nvPr/>
        </p:nvSpPr>
        <p:spPr bwMode="auto">
          <a:xfrm rot="-5400000">
            <a:off x="5038725" y="1209675"/>
            <a:ext cx="0" cy="65532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600" name="Line 45"/>
          <p:cNvSpPr>
            <a:spLocks noChangeShapeType="1"/>
          </p:cNvSpPr>
          <p:nvPr/>
        </p:nvSpPr>
        <p:spPr bwMode="auto">
          <a:xfrm rot="-5400000">
            <a:off x="5038725" y="676275"/>
            <a:ext cx="0" cy="6553200"/>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601" name="Line 46"/>
          <p:cNvSpPr>
            <a:spLocks noChangeShapeType="1"/>
          </p:cNvSpPr>
          <p:nvPr/>
        </p:nvSpPr>
        <p:spPr bwMode="auto">
          <a:xfrm>
            <a:off x="3819525" y="3336925"/>
            <a:ext cx="0" cy="251460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602" name="Line 47"/>
          <p:cNvSpPr>
            <a:spLocks noChangeShapeType="1"/>
          </p:cNvSpPr>
          <p:nvPr/>
        </p:nvSpPr>
        <p:spPr bwMode="auto">
          <a:xfrm>
            <a:off x="5191125" y="3336925"/>
            <a:ext cx="0" cy="251460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603" name="Line 49"/>
          <p:cNvSpPr>
            <a:spLocks noChangeShapeType="1"/>
          </p:cNvSpPr>
          <p:nvPr/>
        </p:nvSpPr>
        <p:spPr bwMode="auto">
          <a:xfrm>
            <a:off x="7781925" y="3322638"/>
            <a:ext cx="0" cy="251460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66604" name="AutoShape 50"/>
          <p:cNvCxnSpPr>
            <a:cxnSpLocks noChangeShapeType="1"/>
            <a:stCxn id="66581" idx="1"/>
            <a:endCxn id="66585" idx="1"/>
          </p:cNvCxnSpPr>
          <p:nvPr/>
        </p:nvCxnSpPr>
        <p:spPr bwMode="auto">
          <a:xfrm rot="10800000" flipH="1" flipV="1">
            <a:off x="900113" y="3875088"/>
            <a:ext cx="1587" cy="577850"/>
          </a:xfrm>
          <a:prstGeom prst="bentConnector3">
            <a:avLst>
              <a:gd name="adj1" fmla="val -22600005"/>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66605" name="AutoShape 51"/>
          <p:cNvCxnSpPr>
            <a:cxnSpLocks noChangeShapeType="1"/>
            <a:stCxn id="66585" idx="1"/>
            <a:endCxn id="66589" idx="1"/>
          </p:cNvCxnSpPr>
          <p:nvPr/>
        </p:nvCxnSpPr>
        <p:spPr bwMode="auto">
          <a:xfrm rot="10800000" flipH="1" flipV="1">
            <a:off x="900113" y="4452938"/>
            <a:ext cx="1587" cy="579437"/>
          </a:xfrm>
          <a:prstGeom prst="bentConnector3">
            <a:avLst>
              <a:gd name="adj1" fmla="val -22600005"/>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cxnSp>
        <p:nvCxnSpPr>
          <p:cNvPr id="66606" name="AutoShape 52"/>
          <p:cNvCxnSpPr>
            <a:cxnSpLocks noChangeShapeType="1"/>
            <a:stCxn id="66589" idx="1"/>
            <a:endCxn id="66593" idx="1"/>
          </p:cNvCxnSpPr>
          <p:nvPr/>
        </p:nvCxnSpPr>
        <p:spPr bwMode="auto">
          <a:xfrm rot="10800000" flipH="1" flipV="1">
            <a:off x="900113" y="5032375"/>
            <a:ext cx="1587" cy="579438"/>
          </a:xfrm>
          <a:prstGeom prst="bentConnector3">
            <a:avLst>
              <a:gd name="adj1" fmla="val -22600005"/>
            </a:avLst>
          </a:prstGeom>
          <a:noFill/>
          <a:ln w="28575">
            <a:solidFill>
              <a:schemeClr val="tx1"/>
            </a:solidFill>
            <a:miter lim="800000"/>
            <a:headEnd/>
            <a:tailEnd/>
          </a:ln>
          <a:extLst>
            <a:ext uri="{909E8E84-426E-40DD-AFC4-6F175D3DCCD1}">
              <a14:hiddenFill xmlns:a14="http://schemas.microsoft.com/office/drawing/2010/main">
                <a:noFill/>
              </a14:hiddenFill>
            </a:ext>
          </a:extLst>
        </p:spPr>
      </p:cxnSp>
      <p:sp>
        <p:nvSpPr>
          <p:cNvPr id="66607" name="Text Box 59"/>
          <p:cNvSpPr txBox="1">
            <a:spLocks noChangeArrowheads="1"/>
          </p:cNvSpPr>
          <p:nvPr/>
        </p:nvSpPr>
        <p:spPr bwMode="auto">
          <a:xfrm>
            <a:off x="5876925" y="2657475"/>
            <a:ext cx="1219200" cy="592138"/>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ClrTx/>
              <a:buSzTx/>
              <a:buFontTx/>
              <a:buNone/>
            </a:pPr>
            <a:r>
              <a:rPr lang="en-US" altLang="en-US" sz="1300">
                <a:latin typeface="Arial Black" panose="020B0A04020102020204" pitchFamily="34" charset="0"/>
              </a:rPr>
              <a:t>VP</a:t>
            </a:r>
          </a:p>
          <a:p>
            <a:pPr algn="ctr" eaLnBrk="1" hangingPunct="1">
              <a:spcBef>
                <a:spcPct val="50000"/>
              </a:spcBef>
              <a:buClrTx/>
              <a:buSzTx/>
              <a:buFontTx/>
              <a:buNone/>
            </a:pPr>
            <a:r>
              <a:rPr lang="en-US" altLang="en-US" sz="1300">
                <a:latin typeface="Arial Black" panose="020B0A04020102020204" pitchFamily="34" charset="0"/>
              </a:rPr>
              <a:t>R&amp;D</a:t>
            </a:r>
          </a:p>
          <a:p>
            <a:pPr algn="ctr" eaLnBrk="1" hangingPunct="1">
              <a:spcBef>
                <a:spcPct val="50000"/>
              </a:spcBef>
              <a:buClrTx/>
              <a:buSzTx/>
              <a:buFontTx/>
              <a:buNone/>
            </a:pPr>
            <a:endParaRPr lang="en-US" altLang="en-US" sz="1300">
              <a:latin typeface="Arial Black" panose="020B0A04020102020204" pitchFamily="34" charset="0"/>
            </a:endParaRPr>
          </a:p>
        </p:txBody>
      </p:sp>
      <p:sp>
        <p:nvSpPr>
          <p:cNvPr id="66608" name="Text Box 61"/>
          <p:cNvSpPr txBox="1">
            <a:spLocks noChangeArrowheads="1"/>
          </p:cNvSpPr>
          <p:nvPr/>
        </p:nvSpPr>
        <p:spPr bwMode="auto">
          <a:xfrm>
            <a:off x="4475163" y="1922463"/>
            <a:ext cx="1371600" cy="30480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ClrTx/>
              <a:buSzTx/>
              <a:buFontTx/>
              <a:buNone/>
            </a:pPr>
            <a:r>
              <a:rPr lang="en-US" altLang="en-US" sz="1400">
                <a:latin typeface="Arial Black" panose="020B0A04020102020204" pitchFamily="34" charset="0"/>
              </a:rPr>
              <a:t>CEO</a:t>
            </a:r>
          </a:p>
        </p:txBody>
      </p:sp>
      <p:sp>
        <p:nvSpPr>
          <p:cNvPr id="66609" name="Rectangle 62"/>
          <p:cNvSpPr>
            <a:spLocks noChangeArrowheads="1"/>
          </p:cNvSpPr>
          <p:nvPr/>
        </p:nvSpPr>
        <p:spPr bwMode="auto">
          <a:xfrm>
            <a:off x="1838325" y="2657475"/>
            <a:ext cx="1331913" cy="60007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a:solidFill>
                  <a:srgbClr val="000000"/>
                </a:solidFill>
                <a:latin typeface="Arial Black" panose="020B0A04020102020204" pitchFamily="34" charset="0"/>
              </a:rPr>
              <a:t>VP</a:t>
            </a:r>
          </a:p>
          <a:p>
            <a:pPr algn="ctr" eaLnBrk="1" hangingPunct="1">
              <a:spcBef>
                <a:spcPct val="0"/>
              </a:spcBef>
              <a:buClrTx/>
              <a:buSzTx/>
              <a:buFontTx/>
              <a:buNone/>
            </a:pPr>
            <a:r>
              <a:rPr lang="en-US" altLang="en-US" sz="1300">
                <a:solidFill>
                  <a:srgbClr val="000000"/>
                </a:solidFill>
                <a:latin typeface="Arial Black" panose="020B0A04020102020204" pitchFamily="34" charset="0"/>
              </a:rPr>
              <a:t>HR</a:t>
            </a:r>
          </a:p>
          <a:p>
            <a:pPr algn="ctr" eaLnBrk="1" hangingPunct="1">
              <a:spcBef>
                <a:spcPct val="0"/>
              </a:spcBef>
              <a:buClrTx/>
              <a:buSzTx/>
              <a:buFontTx/>
              <a:buNone/>
            </a:pPr>
            <a:endParaRPr lang="en-US" altLang="en-US" sz="1300">
              <a:solidFill>
                <a:srgbClr val="000000"/>
              </a:solidFill>
              <a:latin typeface="Arial Black" panose="020B0A04020102020204" pitchFamily="34" charset="0"/>
            </a:endParaRPr>
          </a:p>
          <a:p>
            <a:pPr algn="ctr" eaLnBrk="1" hangingPunct="1">
              <a:spcBef>
                <a:spcPct val="0"/>
              </a:spcBef>
              <a:buClrTx/>
              <a:buSzTx/>
              <a:buFontTx/>
              <a:buNone/>
            </a:pPr>
            <a:endParaRPr lang="en-US" altLang="en-US" sz="1300">
              <a:latin typeface="Times New Roman" panose="02020603050405020304" pitchFamily="18" charset="0"/>
            </a:endParaRPr>
          </a:p>
        </p:txBody>
      </p:sp>
      <p:sp>
        <p:nvSpPr>
          <p:cNvPr id="66610" name="Rectangle 63"/>
          <p:cNvSpPr>
            <a:spLocks noChangeArrowheads="1"/>
          </p:cNvSpPr>
          <p:nvPr/>
        </p:nvSpPr>
        <p:spPr bwMode="auto">
          <a:xfrm>
            <a:off x="3325813" y="2657475"/>
            <a:ext cx="1000125" cy="60007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300">
                <a:solidFill>
                  <a:srgbClr val="000000"/>
                </a:solidFill>
                <a:latin typeface="Arial Black" panose="020B0A04020102020204" pitchFamily="34" charset="0"/>
              </a:rPr>
              <a:t>VP</a:t>
            </a:r>
          </a:p>
          <a:p>
            <a:pPr algn="ctr" eaLnBrk="1" hangingPunct="1">
              <a:spcBef>
                <a:spcPct val="0"/>
              </a:spcBef>
              <a:buClrTx/>
              <a:buSzTx/>
              <a:buFontTx/>
              <a:buNone/>
            </a:pPr>
            <a:r>
              <a:rPr lang="en-US" altLang="en-US" sz="1300">
                <a:solidFill>
                  <a:srgbClr val="000000"/>
                </a:solidFill>
                <a:latin typeface="Arial Black" panose="020B0A04020102020204" pitchFamily="34" charset="0"/>
              </a:rPr>
              <a:t>Operations</a:t>
            </a:r>
          </a:p>
          <a:p>
            <a:pPr algn="ctr" eaLnBrk="1" hangingPunct="1">
              <a:spcBef>
                <a:spcPct val="0"/>
              </a:spcBef>
              <a:buClrTx/>
              <a:buSzTx/>
              <a:buFontTx/>
              <a:buNone/>
            </a:pPr>
            <a:endParaRPr lang="en-US" altLang="en-US" sz="1300">
              <a:solidFill>
                <a:srgbClr val="000000"/>
              </a:solidFill>
              <a:latin typeface="Arial Black" panose="020B0A04020102020204" pitchFamily="34" charset="0"/>
            </a:endParaRPr>
          </a:p>
          <a:p>
            <a:pPr algn="ctr" eaLnBrk="1" hangingPunct="1">
              <a:spcBef>
                <a:spcPct val="0"/>
              </a:spcBef>
              <a:buClrTx/>
              <a:buSzTx/>
              <a:buFontTx/>
              <a:buNone/>
            </a:pPr>
            <a:endParaRPr lang="en-US" altLang="en-US" sz="1300">
              <a:latin typeface="Times New Roman" panose="02020603050405020304" pitchFamily="18" charset="0"/>
            </a:endParaRPr>
          </a:p>
        </p:txBody>
      </p:sp>
      <p:cxnSp>
        <p:nvCxnSpPr>
          <p:cNvPr id="66611" name="Forma 139"/>
          <p:cNvCxnSpPr>
            <a:cxnSpLocks noChangeShapeType="1"/>
            <a:endCxn id="66568" idx="1"/>
          </p:cNvCxnSpPr>
          <p:nvPr/>
        </p:nvCxnSpPr>
        <p:spPr bwMode="auto">
          <a:xfrm rot="10800000" flipV="1">
            <a:off x="2547938" y="2236788"/>
            <a:ext cx="2587625" cy="455612"/>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66612" name="Forma 141"/>
          <p:cNvCxnSpPr>
            <a:cxnSpLocks noChangeShapeType="1"/>
            <a:endCxn id="66595" idx="0"/>
          </p:cNvCxnSpPr>
          <p:nvPr/>
        </p:nvCxnSpPr>
        <p:spPr bwMode="auto">
          <a:xfrm>
            <a:off x="5162550" y="2236788"/>
            <a:ext cx="2641600" cy="420687"/>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66613" name="Connettore 4 143"/>
          <p:cNvCxnSpPr>
            <a:cxnSpLocks noChangeShapeType="1"/>
          </p:cNvCxnSpPr>
          <p:nvPr/>
        </p:nvCxnSpPr>
        <p:spPr bwMode="auto">
          <a:xfrm rot="5400000">
            <a:off x="4292600" y="1774825"/>
            <a:ext cx="430213" cy="1363663"/>
          </a:xfrm>
          <a:prstGeom prst="bentConnector3">
            <a:avLst>
              <a:gd name="adj1" fmla="val -1319"/>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66614" name="Connettore 4 148"/>
          <p:cNvCxnSpPr>
            <a:cxnSpLocks noChangeShapeType="1"/>
            <a:stCxn id="66607" idx="0"/>
            <a:endCxn id="66608" idx="2"/>
          </p:cNvCxnSpPr>
          <p:nvPr/>
        </p:nvCxnSpPr>
        <p:spPr bwMode="auto">
          <a:xfrm rot="16200000" flipV="1">
            <a:off x="5608638" y="1779588"/>
            <a:ext cx="430212" cy="1325562"/>
          </a:xfrm>
          <a:prstGeom prst="bentConnector3">
            <a:avLst>
              <a:gd name="adj1" fmla="val 9811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66615" name="Connettore 4 151"/>
          <p:cNvCxnSpPr>
            <a:cxnSpLocks noChangeShapeType="1"/>
            <a:stCxn id="66608" idx="2"/>
            <a:endCxn id="66594" idx="0"/>
          </p:cNvCxnSpPr>
          <p:nvPr/>
        </p:nvCxnSpPr>
        <p:spPr bwMode="auto">
          <a:xfrm rot="5400000">
            <a:off x="4945857" y="2442369"/>
            <a:ext cx="430212" cy="0"/>
          </a:xfrm>
          <a:prstGeom prst="bentConnector3">
            <a:avLst>
              <a:gd name="adj1" fmla="val 5000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66616" name="CasellaDiTesto 60"/>
          <p:cNvSpPr txBox="1">
            <a:spLocks noChangeArrowheads="1"/>
          </p:cNvSpPr>
          <p:nvPr/>
        </p:nvSpPr>
        <p:spPr bwMode="auto">
          <a:xfrm>
            <a:off x="758825" y="1836738"/>
            <a:ext cx="1092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it-IT" altLang="en-US" sz="2400">
                <a:solidFill>
                  <a:srgbClr val="FF0000"/>
                </a:solidFill>
              </a:rPr>
              <a:t>Matrix</a:t>
            </a:r>
          </a:p>
        </p:txBody>
      </p:sp>
      <p:sp>
        <p:nvSpPr>
          <p:cNvPr id="66617" name="Line 49"/>
          <p:cNvSpPr>
            <a:spLocks noChangeShapeType="1"/>
          </p:cNvSpPr>
          <p:nvPr/>
        </p:nvSpPr>
        <p:spPr bwMode="auto">
          <a:xfrm>
            <a:off x="6540500" y="3360738"/>
            <a:ext cx="0" cy="2514600"/>
          </a:xfrm>
          <a:prstGeom prst="line">
            <a:avLst/>
          </a:prstGeom>
          <a:noFill/>
          <a:ln w="57150">
            <a:solidFill>
              <a:schemeClr val="accent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618" name="Ovale 61"/>
          <p:cNvSpPr>
            <a:spLocks noChangeArrowheads="1"/>
          </p:cNvSpPr>
          <p:nvPr/>
        </p:nvSpPr>
        <p:spPr bwMode="auto">
          <a:xfrm>
            <a:off x="3733800" y="4397375"/>
            <a:ext cx="163513" cy="153988"/>
          </a:xfrm>
          <a:prstGeom prst="ellipse">
            <a:avLst/>
          </a:prstGeom>
          <a:solidFill>
            <a:srgbClr val="FF6600"/>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6619" name="Ovale 62"/>
          <p:cNvSpPr>
            <a:spLocks noChangeArrowheads="1"/>
          </p:cNvSpPr>
          <p:nvPr/>
        </p:nvSpPr>
        <p:spPr bwMode="auto">
          <a:xfrm>
            <a:off x="5106988" y="3876675"/>
            <a:ext cx="163512" cy="153988"/>
          </a:xfrm>
          <a:prstGeom prst="ellipse">
            <a:avLst/>
          </a:prstGeom>
          <a:solidFill>
            <a:srgbClr val="FF6600"/>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6620" name="Ovale 63"/>
          <p:cNvSpPr>
            <a:spLocks noChangeArrowheads="1"/>
          </p:cNvSpPr>
          <p:nvPr/>
        </p:nvSpPr>
        <p:spPr bwMode="auto">
          <a:xfrm>
            <a:off x="2336800" y="6156325"/>
            <a:ext cx="163513" cy="153988"/>
          </a:xfrm>
          <a:prstGeom prst="ellipse">
            <a:avLst/>
          </a:prstGeom>
          <a:solidFill>
            <a:srgbClr val="FF6600"/>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6621" name="CasellaDiTesto 64"/>
          <p:cNvSpPr txBox="1">
            <a:spLocks noChangeArrowheads="1"/>
          </p:cNvSpPr>
          <p:nvPr/>
        </p:nvSpPr>
        <p:spPr bwMode="auto">
          <a:xfrm>
            <a:off x="2492375" y="5965825"/>
            <a:ext cx="5924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2400" b="0"/>
              <a:t>= shared resource, may have a liason role</a:t>
            </a:r>
          </a:p>
        </p:txBody>
      </p:sp>
    </p:spTree>
    <p:extLst>
      <p:ext uri="{BB962C8B-B14F-4D97-AF65-F5344CB8AC3E}">
        <p14:creationId xmlns:p14="http://schemas.microsoft.com/office/powerpoint/2010/main" val="28419036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US"/>
          </a:p>
        </p:txBody>
      </p:sp>
      <p:sp>
        <p:nvSpPr>
          <p:cNvPr id="68610" name="Rectangle 2"/>
          <p:cNvSpPr>
            <a:spLocks noGrp="1" noChangeArrowheads="1"/>
          </p:cNvSpPr>
          <p:nvPr>
            <p:ph type="title"/>
          </p:nvPr>
        </p:nvSpPr>
        <p:spPr/>
        <p:txBody>
          <a:bodyPr/>
          <a:lstStyle/>
          <a:p>
            <a:pPr algn="ctr" eaLnBrk="1" hangingPunct="1"/>
            <a:r>
              <a:rPr lang="en-US" altLang="en-US" smtClean="0"/>
              <a:t>Factors affecting structures</a:t>
            </a:r>
          </a:p>
        </p:txBody>
      </p:sp>
      <p:sp>
        <p:nvSpPr>
          <p:cNvPr id="68611" name="CasellaDiTesto 4"/>
          <p:cNvSpPr txBox="1">
            <a:spLocks noChangeArrowheads="1"/>
          </p:cNvSpPr>
          <p:nvPr/>
        </p:nvSpPr>
        <p:spPr bwMode="auto">
          <a:xfrm>
            <a:off x="3729038" y="3829050"/>
            <a:ext cx="20097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it-IT" altLang="en-US" sz="3200">
                <a:solidFill>
                  <a:srgbClr val="C00000"/>
                </a:solidFill>
              </a:rPr>
              <a:t>Structure</a:t>
            </a:r>
          </a:p>
        </p:txBody>
      </p:sp>
      <p:sp>
        <p:nvSpPr>
          <p:cNvPr id="6" name="CasellaDiTesto 5"/>
          <p:cNvSpPr txBox="1"/>
          <p:nvPr/>
        </p:nvSpPr>
        <p:spPr>
          <a:xfrm>
            <a:off x="1243013" y="3929063"/>
            <a:ext cx="1427162" cy="461962"/>
          </a:xfrm>
          <a:prstGeom prst="rect">
            <a:avLst/>
          </a:prstGeom>
          <a:solidFill>
            <a:schemeClr val="accent4">
              <a:lumMod val="20000"/>
              <a:lumOff val="80000"/>
            </a:schemeClr>
          </a:solidFill>
        </p:spPr>
        <p:txBody>
          <a:bodyPr wrap="none">
            <a:spAutoFit/>
          </a:bodyPr>
          <a:lstStyle>
            <a:lvl1pPr eaLnBrk="0" hangingPunct="0">
              <a:defRPr sz="2400" b="1">
                <a:solidFill>
                  <a:schemeClr val="tx1"/>
                </a:solidFill>
                <a:latin typeface="Times New Roman" charset="0"/>
                <a:ea typeface="ＭＳ Ｐゴシック" charset="0"/>
                <a:cs typeface="ＭＳ Ｐゴシック" charset="0"/>
              </a:defRPr>
            </a:lvl1pPr>
            <a:lvl2pPr marL="37931725" indent="-37474525" eaLnBrk="0" hangingPunct="0">
              <a:defRPr sz="2400" b="1">
                <a:solidFill>
                  <a:schemeClr val="tx1"/>
                </a:solidFill>
                <a:latin typeface="Times New Roman" charset="0"/>
                <a:ea typeface="ＭＳ Ｐゴシック" charset="0"/>
              </a:defRPr>
            </a:lvl2pPr>
            <a:lvl3pPr eaLnBrk="0" hangingPunct="0">
              <a:defRPr sz="2400" b="1">
                <a:solidFill>
                  <a:schemeClr val="tx1"/>
                </a:solidFill>
                <a:latin typeface="Times New Roman" charset="0"/>
                <a:ea typeface="ＭＳ Ｐゴシック" charset="0"/>
              </a:defRPr>
            </a:lvl3pPr>
            <a:lvl4pPr eaLnBrk="0" hangingPunct="0">
              <a:defRPr sz="2400" b="1">
                <a:solidFill>
                  <a:schemeClr val="tx1"/>
                </a:solidFill>
                <a:latin typeface="Times New Roman" charset="0"/>
                <a:ea typeface="ＭＳ Ｐゴシック" charset="0"/>
              </a:defRPr>
            </a:lvl4pPr>
            <a:lvl5pPr eaLnBrk="0" hangingPunct="0">
              <a:defRPr sz="2400" b="1">
                <a:solidFill>
                  <a:schemeClr val="tx1"/>
                </a:solidFill>
                <a:latin typeface="Times New Roman" charset="0"/>
                <a:ea typeface="ＭＳ Ｐゴシック" charset="0"/>
              </a:defRPr>
            </a:lvl5pPr>
            <a:lvl6pPr marL="457200" eaLnBrk="0" fontAlgn="base" hangingPunct="0">
              <a:spcBef>
                <a:spcPct val="0"/>
              </a:spcBef>
              <a:spcAft>
                <a:spcPct val="0"/>
              </a:spcAft>
              <a:defRPr sz="2400" b="1">
                <a:solidFill>
                  <a:schemeClr val="tx1"/>
                </a:solidFill>
                <a:latin typeface="Times New Roman" charset="0"/>
                <a:ea typeface="ＭＳ Ｐゴシック" charset="0"/>
              </a:defRPr>
            </a:lvl6pPr>
            <a:lvl7pPr marL="914400" eaLnBrk="0" fontAlgn="base" hangingPunct="0">
              <a:spcBef>
                <a:spcPct val="0"/>
              </a:spcBef>
              <a:spcAft>
                <a:spcPct val="0"/>
              </a:spcAft>
              <a:defRPr sz="2400" b="1">
                <a:solidFill>
                  <a:schemeClr val="tx1"/>
                </a:solidFill>
                <a:latin typeface="Times New Roman" charset="0"/>
                <a:ea typeface="ＭＳ Ｐゴシック" charset="0"/>
              </a:defRPr>
            </a:lvl7pPr>
            <a:lvl8pPr marL="1371600" eaLnBrk="0" fontAlgn="base" hangingPunct="0">
              <a:spcBef>
                <a:spcPct val="0"/>
              </a:spcBef>
              <a:spcAft>
                <a:spcPct val="0"/>
              </a:spcAft>
              <a:defRPr sz="2400" b="1">
                <a:solidFill>
                  <a:schemeClr val="tx1"/>
                </a:solidFill>
                <a:latin typeface="Times New Roman" charset="0"/>
                <a:ea typeface="ＭＳ Ｐゴシック" charset="0"/>
              </a:defRPr>
            </a:lvl8pPr>
            <a:lvl9pPr marL="1828800" eaLnBrk="0" fontAlgn="base" hangingPunct="0">
              <a:spcBef>
                <a:spcPct val="0"/>
              </a:spcBef>
              <a:spcAft>
                <a:spcPct val="0"/>
              </a:spcAft>
              <a:defRPr sz="2400" b="1">
                <a:solidFill>
                  <a:schemeClr val="tx1"/>
                </a:solidFill>
                <a:latin typeface="Times New Roman" charset="0"/>
                <a:ea typeface="ＭＳ Ｐゴシック" charset="0"/>
              </a:defRPr>
            </a:lvl9pPr>
          </a:lstStyle>
          <a:p>
            <a:pPr eaLnBrk="1" hangingPunct="1">
              <a:defRPr/>
            </a:pPr>
            <a:r>
              <a:rPr lang="it-IT" smtClean="0">
                <a:solidFill>
                  <a:srgbClr val="D9D9D9"/>
                </a:solidFill>
                <a:latin typeface="Arial" charset="0"/>
              </a:rPr>
              <a:t>Strategy</a:t>
            </a:r>
          </a:p>
        </p:txBody>
      </p:sp>
      <p:sp>
        <p:nvSpPr>
          <p:cNvPr id="7" name="CasellaDiTesto 6"/>
          <p:cNvSpPr txBox="1"/>
          <p:nvPr/>
        </p:nvSpPr>
        <p:spPr>
          <a:xfrm>
            <a:off x="4405313" y="2425700"/>
            <a:ext cx="800100" cy="461963"/>
          </a:xfrm>
          <a:prstGeom prst="rect">
            <a:avLst/>
          </a:prstGeom>
          <a:solidFill>
            <a:schemeClr val="accent4">
              <a:lumMod val="20000"/>
              <a:lumOff val="80000"/>
            </a:schemeClr>
          </a:solidFill>
        </p:spPr>
        <p:txBody>
          <a:bodyPr wrap="none">
            <a:spAutoFit/>
          </a:bodyPr>
          <a:lstStyle>
            <a:lvl1pPr eaLnBrk="0" hangingPunct="0">
              <a:defRPr sz="2400" b="1">
                <a:solidFill>
                  <a:schemeClr val="tx1"/>
                </a:solidFill>
                <a:latin typeface="Times New Roman" charset="0"/>
                <a:ea typeface="ＭＳ Ｐゴシック" charset="0"/>
                <a:cs typeface="ＭＳ Ｐゴシック" charset="0"/>
              </a:defRPr>
            </a:lvl1pPr>
            <a:lvl2pPr marL="37931725" indent="-37474525" eaLnBrk="0" hangingPunct="0">
              <a:defRPr sz="2400" b="1">
                <a:solidFill>
                  <a:schemeClr val="tx1"/>
                </a:solidFill>
                <a:latin typeface="Times New Roman" charset="0"/>
                <a:ea typeface="ＭＳ Ｐゴシック" charset="0"/>
              </a:defRPr>
            </a:lvl2pPr>
            <a:lvl3pPr eaLnBrk="0" hangingPunct="0">
              <a:defRPr sz="2400" b="1">
                <a:solidFill>
                  <a:schemeClr val="tx1"/>
                </a:solidFill>
                <a:latin typeface="Times New Roman" charset="0"/>
                <a:ea typeface="ＭＳ Ｐゴシック" charset="0"/>
              </a:defRPr>
            </a:lvl3pPr>
            <a:lvl4pPr eaLnBrk="0" hangingPunct="0">
              <a:defRPr sz="2400" b="1">
                <a:solidFill>
                  <a:schemeClr val="tx1"/>
                </a:solidFill>
                <a:latin typeface="Times New Roman" charset="0"/>
                <a:ea typeface="ＭＳ Ｐゴシック" charset="0"/>
              </a:defRPr>
            </a:lvl4pPr>
            <a:lvl5pPr eaLnBrk="0" hangingPunct="0">
              <a:defRPr sz="2400" b="1">
                <a:solidFill>
                  <a:schemeClr val="tx1"/>
                </a:solidFill>
                <a:latin typeface="Times New Roman" charset="0"/>
                <a:ea typeface="ＭＳ Ｐゴシック" charset="0"/>
              </a:defRPr>
            </a:lvl5pPr>
            <a:lvl6pPr marL="457200" eaLnBrk="0" fontAlgn="base" hangingPunct="0">
              <a:spcBef>
                <a:spcPct val="0"/>
              </a:spcBef>
              <a:spcAft>
                <a:spcPct val="0"/>
              </a:spcAft>
              <a:defRPr sz="2400" b="1">
                <a:solidFill>
                  <a:schemeClr val="tx1"/>
                </a:solidFill>
                <a:latin typeface="Times New Roman" charset="0"/>
                <a:ea typeface="ＭＳ Ｐゴシック" charset="0"/>
              </a:defRPr>
            </a:lvl6pPr>
            <a:lvl7pPr marL="914400" eaLnBrk="0" fontAlgn="base" hangingPunct="0">
              <a:spcBef>
                <a:spcPct val="0"/>
              </a:spcBef>
              <a:spcAft>
                <a:spcPct val="0"/>
              </a:spcAft>
              <a:defRPr sz="2400" b="1">
                <a:solidFill>
                  <a:schemeClr val="tx1"/>
                </a:solidFill>
                <a:latin typeface="Times New Roman" charset="0"/>
                <a:ea typeface="ＭＳ Ｐゴシック" charset="0"/>
              </a:defRPr>
            </a:lvl7pPr>
            <a:lvl8pPr marL="1371600" eaLnBrk="0" fontAlgn="base" hangingPunct="0">
              <a:spcBef>
                <a:spcPct val="0"/>
              </a:spcBef>
              <a:spcAft>
                <a:spcPct val="0"/>
              </a:spcAft>
              <a:defRPr sz="2400" b="1">
                <a:solidFill>
                  <a:schemeClr val="tx1"/>
                </a:solidFill>
                <a:latin typeface="Times New Roman" charset="0"/>
                <a:ea typeface="ＭＳ Ｐゴシック" charset="0"/>
              </a:defRPr>
            </a:lvl8pPr>
            <a:lvl9pPr marL="1828800" eaLnBrk="0" fontAlgn="base" hangingPunct="0">
              <a:spcBef>
                <a:spcPct val="0"/>
              </a:spcBef>
              <a:spcAft>
                <a:spcPct val="0"/>
              </a:spcAft>
              <a:defRPr sz="2400" b="1">
                <a:solidFill>
                  <a:schemeClr val="tx1"/>
                </a:solidFill>
                <a:latin typeface="Times New Roman" charset="0"/>
                <a:ea typeface="ＭＳ Ｐゴシック" charset="0"/>
              </a:defRPr>
            </a:lvl9pPr>
          </a:lstStyle>
          <a:p>
            <a:pPr eaLnBrk="1" hangingPunct="1">
              <a:defRPr/>
            </a:pPr>
            <a:r>
              <a:rPr lang="it-IT" smtClean="0">
                <a:solidFill>
                  <a:srgbClr val="D9D9D9"/>
                </a:solidFill>
                <a:latin typeface="Arial" charset="0"/>
              </a:rPr>
              <a:t>Size</a:t>
            </a:r>
          </a:p>
        </p:txBody>
      </p:sp>
      <p:sp>
        <p:nvSpPr>
          <p:cNvPr id="8" name="CasellaDiTesto 7"/>
          <p:cNvSpPr txBox="1"/>
          <p:nvPr/>
        </p:nvSpPr>
        <p:spPr>
          <a:xfrm>
            <a:off x="6686550" y="3929063"/>
            <a:ext cx="2066925" cy="461962"/>
          </a:xfrm>
          <a:prstGeom prst="rect">
            <a:avLst/>
          </a:prstGeom>
          <a:solidFill>
            <a:schemeClr val="accent4">
              <a:lumMod val="20000"/>
              <a:lumOff val="80000"/>
            </a:schemeClr>
          </a:solidFill>
        </p:spPr>
        <p:txBody>
          <a:bodyPr wrap="none">
            <a:spAutoFit/>
          </a:bodyPr>
          <a:lstStyle>
            <a:lvl1pPr eaLnBrk="0" hangingPunct="0">
              <a:defRPr sz="2400" b="1">
                <a:solidFill>
                  <a:schemeClr val="tx1"/>
                </a:solidFill>
                <a:latin typeface="Times New Roman" charset="0"/>
                <a:ea typeface="ＭＳ Ｐゴシック" charset="0"/>
                <a:cs typeface="ＭＳ Ｐゴシック" charset="0"/>
              </a:defRPr>
            </a:lvl1pPr>
            <a:lvl2pPr marL="37931725" indent="-37474525" eaLnBrk="0" hangingPunct="0">
              <a:defRPr sz="2400" b="1">
                <a:solidFill>
                  <a:schemeClr val="tx1"/>
                </a:solidFill>
                <a:latin typeface="Times New Roman" charset="0"/>
                <a:ea typeface="ＭＳ Ｐゴシック" charset="0"/>
              </a:defRPr>
            </a:lvl2pPr>
            <a:lvl3pPr eaLnBrk="0" hangingPunct="0">
              <a:defRPr sz="2400" b="1">
                <a:solidFill>
                  <a:schemeClr val="tx1"/>
                </a:solidFill>
                <a:latin typeface="Times New Roman" charset="0"/>
                <a:ea typeface="ＭＳ Ｐゴシック" charset="0"/>
              </a:defRPr>
            </a:lvl3pPr>
            <a:lvl4pPr eaLnBrk="0" hangingPunct="0">
              <a:defRPr sz="2400" b="1">
                <a:solidFill>
                  <a:schemeClr val="tx1"/>
                </a:solidFill>
                <a:latin typeface="Times New Roman" charset="0"/>
                <a:ea typeface="ＭＳ Ｐゴシック" charset="0"/>
              </a:defRPr>
            </a:lvl4pPr>
            <a:lvl5pPr eaLnBrk="0" hangingPunct="0">
              <a:defRPr sz="2400" b="1">
                <a:solidFill>
                  <a:schemeClr val="tx1"/>
                </a:solidFill>
                <a:latin typeface="Times New Roman" charset="0"/>
                <a:ea typeface="ＭＳ Ｐゴシック" charset="0"/>
              </a:defRPr>
            </a:lvl5pPr>
            <a:lvl6pPr marL="457200" eaLnBrk="0" fontAlgn="base" hangingPunct="0">
              <a:spcBef>
                <a:spcPct val="0"/>
              </a:spcBef>
              <a:spcAft>
                <a:spcPct val="0"/>
              </a:spcAft>
              <a:defRPr sz="2400" b="1">
                <a:solidFill>
                  <a:schemeClr val="tx1"/>
                </a:solidFill>
                <a:latin typeface="Times New Roman" charset="0"/>
                <a:ea typeface="ＭＳ Ｐゴシック" charset="0"/>
              </a:defRPr>
            </a:lvl6pPr>
            <a:lvl7pPr marL="914400" eaLnBrk="0" fontAlgn="base" hangingPunct="0">
              <a:spcBef>
                <a:spcPct val="0"/>
              </a:spcBef>
              <a:spcAft>
                <a:spcPct val="0"/>
              </a:spcAft>
              <a:defRPr sz="2400" b="1">
                <a:solidFill>
                  <a:schemeClr val="tx1"/>
                </a:solidFill>
                <a:latin typeface="Times New Roman" charset="0"/>
                <a:ea typeface="ＭＳ Ｐゴシック" charset="0"/>
              </a:defRPr>
            </a:lvl7pPr>
            <a:lvl8pPr marL="1371600" eaLnBrk="0" fontAlgn="base" hangingPunct="0">
              <a:spcBef>
                <a:spcPct val="0"/>
              </a:spcBef>
              <a:spcAft>
                <a:spcPct val="0"/>
              </a:spcAft>
              <a:defRPr sz="2400" b="1">
                <a:solidFill>
                  <a:schemeClr val="tx1"/>
                </a:solidFill>
                <a:latin typeface="Times New Roman" charset="0"/>
                <a:ea typeface="ＭＳ Ｐゴシック" charset="0"/>
              </a:defRPr>
            </a:lvl8pPr>
            <a:lvl9pPr marL="1828800" eaLnBrk="0" fontAlgn="base" hangingPunct="0">
              <a:spcBef>
                <a:spcPct val="0"/>
              </a:spcBef>
              <a:spcAft>
                <a:spcPct val="0"/>
              </a:spcAft>
              <a:defRPr sz="2400" b="1">
                <a:solidFill>
                  <a:schemeClr val="tx1"/>
                </a:solidFill>
                <a:latin typeface="Times New Roman" charset="0"/>
                <a:ea typeface="ＭＳ Ｐゴシック" charset="0"/>
              </a:defRPr>
            </a:lvl9pPr>
          </a:lstStyle>
          <a:p>
            <a:pPr eaLnBrk="1" hangingPunct="1">
              <a:defRPr/>
            </a:pPr>
            <a:r>
              <a:rPr lang="it-IT" smtClean="0">
                <a:solidFill>
                  <a:srgbClr val="D9D9D9"/>
                </a:solidFill>
                <a:latin typeface="Arial" charset="0"/>
              </a:rPr>
              <a:t>Environment</a:t>
            </a:r>
          </a:p>
        </p:txBody>
      </p:sp>
      <p:sp>
        <p:nvSpPr>
          <p:cNvPr id="9" name="CasellaDiTesto 8"/>
          <p:cNvSpPr txBox="1"/>
          <p:nvPr/>
        </p:nvSpPr>
        <p:spPr>
          <a:xfrm>
            <a:off x="3854450" y="5502275"/>
            <a:ext cx="1901825" cy="461963"/>
          </a:xfrm>
          <a:prstGeom prst="rect">
            <a:avLst/>
          </a:prstGeom>
          <a:solidFill>
            <a:schemeClr val="accent4">
              <a:lumMod val="20000"/>
              <a:lumOff val="80000"/>
            </a:schemeClr>
          </a:solidFill>
        </p:spPr>
        <p:txBody>
          <a:bodyPr wrap="none">
            <a:spAutoFit/>
          </a:bodyPr>
          <a:lstStyle>
            <a:lvl1pPr eaLnBrk="0" hangingPunct="0">
              <a:defRPr sz="2400" b="1">
                <a:solidFill>
                  <a:schemeClr val="tx1"/>
                </a:solidFill>
                <a:latin typeface="Times New Roman" charset="0"/>
                <a:ea typeface="ＭＳ Ｐゴシック" charset="0"/>
                <a:cs typeface="ＭＳ Ｐゴシック" charset="0"/>
              </a:defRPr>
            </a:lvl1pPr>
            <a:lvl2pPr marL="37931725" indent="-37474525" eaLnBrk="0" hangingPunct="0">
              <a:defRPr sz="2400" b="1">
                <a:solidFill>
                  <a:schemeClr val="tx1"/>
                </a:solidFill>
                <a:latin typeface="Times New Roman" charset="0"/>
                <a:ea typeface="ＭＳ Ｐゴシック" charset="0"/>
              </a:defRPr>
            </a:lvl2pPr>
            <a:lvl3pPr eaLnBrk="0" hangingPunct="0">
              <a:defRPr sz="2400" b="1">
                <a:solidFill>
                  <a:schemeClr val="tx1"/>
                </a:solidFill>
                <a:latin typeface="Times New Roman" charset="0"/>
                <a:ea typeface="ＭＳ Ｐゴシック" charset="0"/>
              </a:defRPr>
            </a:lvl3pPr>
            <a:lvl4pPr eaLnBrk="0" hangingPunct="0">
              <a:defRPr sz="2400" b="1">
                <a:solidFill>
                  <a:schemeClr val="tx1"/>
                </a:solidFill>
                <a:latin typeface="Times New Roman" charset="0"/>
                <a:ea typeface="ＭＳ Ｐゴシック" charset="0"/>
              </a:defRPr>
            </a:lvl4pPr>
            <a:lvl5pPr eaLnBrk="0" hangingPunct="0">
              <a:defRPr sz="2400" b="1">
                <a:solidFill>
                  <a:schemeClr val="tx1"/>
                </a:solidFill>
                <a:latin typeface="Times New Roman" charset="0"/>
                <a:ea typeface="ＭＳ Ｐゴシック" charset="0"/>
              </a:defRPr>
            </a:lvl5pPr>
            <a:lvl6pPr marL="457200" eaLnBrk="0" fontAlgn="base" hangingPunct="0">
              <a:spcBef>
                <a:spcPct val="0"/>
              </a:spcBef>
              <a:spcAft>
                <a:spcPct val="0"/>
              </a:spcAft>
              <a:defRPr sz="2400" b="1">
                <a:solidFill>
                  <a:schemeClr val="tx1"/>
                </a:solidFill>
                <a:latin typeface="Times New Roman" charset="0"/>
                <a:ea typeface="ＭＳ Ｐゴシック" charset="0"/>
              </a:defRPr>
            </a:lvl6pPr>
            <a:lvl7pPr marL="914400" eaLnBrk="0" fontAlgn="base" hangingPunct="0">
              <a:spcBef>
                <a:spcPct val="0"/>
              </a:spcBef>
              <a:spcAft>
                <a:spcPct val="0"/>
              </a:spcAft>
              <a:defRPr sz="2400" b="1">
                <a:solidFill>
                  <a:schemeClr val="tx1"/>
                </a:solidFill>
                <a:latin typeface="Times New Roman" charset="0"/>
                <a:ea typeface="ＭＳ Ｐゴシック" charset="0"/>
              </a:defRPr>
            </a:lvl7pPr>
            <a:lvl8pPr marL="1371600" eaLnBrk="0" fontAlgn="base" hangingPunct="0">
              <a:spcBef>
                <a:spcPct val="0"/>
              </a:spcBef>
              <a:spcAft>
                <a:spcPct val="0"/>
              </a:spcAft>
              <a:defRPr sz="2400" b="1">
                <a:solidFill>
                  <a:schemeClr val="tx1"/>
                </a:solidFill>
                <a:latin typeface="Times New Roman" charset="0"/>
                <a:ea typeface="ＭＳ Ｐゴシック" charset="0"/>
              </a:defRPr>
            </a:lvl8pPr>
            <a:lvl9pPr marL="1828800" eaLnBrk="0" fontAlgn="base" hangingPunct="0">
              <a:spcBef>
                <a:spcPct val="0"/>
              </a:spcBef>
              <a:spcAft>
                <a:spcPct val="0"/>
              </a:spcAft>
              <a:defRPr sz="2400" b="1">
                <a:solidFill>
                  <a:schemeClr val="tx1"/>
                </a:solidFill>
                <a:latin typeface="Times New Roman" charset="0"/>
                <a:ea typeface="ＭＳ Ｐゴシック" charset="0"/>
              </a:defRPr>
            </a:lvl9pPr>
          </a:lstStyle>
          <a:p>
            <a:pPr eaLnBrk="1" hangingPunct="1">
              <a:defRPr/>
            </a:pPr>
            <a:r>
              <a:rPr lang="it-IT" smtClean="0">
                <a:solidFill>
                  <a:srgbClr val="18579B"/>
                </a:solidFill>
                <a:latin typeface="Arial" charset="0"/>
              </a:rPr>
              <a:t>Technology</a:t>
            </a:r>
          </a:p>
        </p:txBody>
      </p:sp>
      <p:sp>
        <p:nvSpPr>
          <p:cNvPr id="68616" name="Freccia destra 9"/>
          <p:cNvSpPr>
            <a:spLocks noChangeArrowheads="1"/>
          </p:cNvSpPr>
          <p:nvPr/>
        </p:nvSpPr>
        <p:spPr bwMode="auto">
          <a:xfrm rot="-5400000">
            <a:off x="4429125" y="4722813"/>
            <a:ext cx="714375" cy="428625"/>
          </a:xfrm>
          <a:prstGeom prst="rightArrow">
            <a:avLst>
              <a:gd name="adj1" fmla="val 50000"/>
              <a:gd name="adj2" fmla="val 49992"/>
            </a:avLst>
          </a:prstGeom>
          <a:solidFill>
            <a:schemeClr val="accent1"/>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8617" name="Freccia destra 10"/>
          <p:cNvSpPr>
            <a:spLocks noChangeArrowheads="1"/>
          </p:cNvSpPr>
          <p:nvPr/>
        </p:nvSpPr>
        <p:spPr bwMode="auto">
          <a:xfrm flipH="1">
            <a:off x="5732463" y="3976688"/>
            <a:ext cx="712787" cy="428625"/>
          </a:xfrm>
          <a:prstGeom prst="rightArrow">
            <a:avLst>
              <a:gd name="adj1" fmla="val 50000"/>
              <a:gd name="adj2" fmla="val 49881"/>
            </a:avLst>
          </a:prstGeom>
          <a:solidFill>
            <a:schemeClr val="accent1"/>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8618" name="Freccia destra 11"/>
          <p:cNvSpPr>
            <a:spLocks noChangeArrowheads="1"/>
          </p:cNvSpPr>
          <p:nvPr/>
        </p:nvSpPr>
        <p:spPr bwMode="auto">
          <a:xfrm rot="5400000" flipV="1">
            <a:off x="4429125" y="3214688"/>
            <a:ext cx="714375" cy="428625"/>
          </a:xfrm>
          <a:prstGeom prst="rightArrow">
            <a:avLst>
              <a:gd name="adj1" fmla="val 50000"/>
              <a:gd name="adj2" fmla="val 49992"/>
            </a:avLst>
          </a:prstGeom>
          <a:solidFill>
            <a:schemeClr val="accent1"/>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68619" name="Freccia destra 12"/>
          <p:cNvSpPr>
            <a:spLocks noChangeArrowheads="1"/>
          </p:cNvSpPr>
          <p:nvPr/>
        </p:nvSpPr>
        <p:spPr bwMode="auto">
          <a:xfrm>
            <a:off x="2930525" y="3971925"/>
            <a:ext cx="714375" cy="428625"/>
          </a:xfrm>
          <a:prstGeom prst="rightArrow">
            <a:avLst>
              <a:gd name="adj1" fmla="val 50000"/>
              <a:gd name="adj2" fmla="val 49992"/>
            </a:avLst>
          </a:prstGeom>
          <a:solidFill>
            <a:schemeClr val="accent1"/>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Tree>
    <p:extLst>
      <p:ext uri="{BB962C8B-B14F-4D97-AF65-F5344CB8AC3E}">
        <p14:creationId xmlns:p14="http://schemas.microsoft.com/office/powerpoint/2010/main" val="26661510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1011" name="Rectangle 3"/>
          <p:cNvSpPr>
            <a:spLocks noGrp="1" noChangeArrowheads="1"/>
          </p:cNvSpPr>
          <p:nvPr>
            <p:ph type="body" sz="quarter" idx="12"/>
          </p:nvPr>
        </p:nvSpPr>
        <p:spPr/>
        <p:txBody>
          <a:bodyPr/>
          <a:lstStyle/>
          <a:p>
            <a:pPr eaLnBrk="1" hangingPunct="1"/>
            <a:r>
              <a:rPr lang="en-US" altLang="en-US" sz="2400" smtClean="0"/>
              <a:t>Manufacturing</a:t>
            </a:r>
          </a:p>
          <a:p>
            <a:pPr lvl="1" eaLnBrk="1" hangingPunct="1"/>
            <a:r>
              <a:rPr lang="en-US" altLang="en-US" sz="2000" smtClean="0">
                <a:solidFill>
                  <a:srgbClr val="B30000"/>
                </a:solidFill>
              </a:rPr>
              <a:t>Small-batch technology</a:t>
            </a:r>
          </a:p>
          <a:p>
            <a:pPr lvl="2" eaLnBrk="1" hangingPunct="1"/>
            <a:r>
              <a:rPr lang="en-US" altLang="en-US" sz="1800" smtClean="0"/>
              <a:t>Few management levels and few managers</a:t>
            </a:r>
          </a:p>
          <a:p>
            <a:pPr lvl="2" eaLnBrk="1" hangingPunct="1"/>
            <a:r>
              <a:rPr lang="en-US" altLang="en-US" sz="1800" smtClean="0"/>
              <a:t>Skilled craftsmen and craftswomen </a:t>
            </a:r>
          </a:p>
          <a:p>
            <a:pPr lvl="2" eaLnBrk="1" hangingPunct="1"/>
            <a:r>
              <a:rPr lang="en-US" altLang="en-US" sz="1800" smtClean="0"/>
              <a:t>Work is varied, requiring independent judgment of associates</a:t>
            </a:r>
            <a:r>
              <a:rPr lang="en-US" altLang="en-US" sz="1800" smtClean="0">
                <a:solidFill>
                  <a:srgbClr val="000000"/>
                </a:solidFill>
              </a:rPr>
              <a:t> </a:t>
            </a:r>
          </a:p>
          <a:p>
            <a:pPr lvl="1" eaLnBrk="1" hangingPunct="1"/>
            <a:r>
              <a:rPr lang="en-US" altLang="en-US" sz="2000" smtClean="0">
                <a:solidFill>
                  <a:srgbClr val="B30000"/>
                </a:solidFill>
              </a:rPr>
              <a:t>Mass-production technology </a:t>
            </a:r>
          </a:p>
          <a:p>
            <a:pPr lvl="2" eaLnBrk="1" hangingPunct="1"/>
            <a:r>
              <a:rPr lang="en-US" altLang="en-US" sz="1800" smtClean="0"/>
              <a:t>More management levels and more managers per associate</a:t>
            </a:r>
          </a:p>
          <a:p>
            <a:pPr lvl="2" eaLnBrk="1" hangingPunct="1"/>
            <a:r>
              <a:rPr lang="en-US" altLang="en-US" sz="1800" smtClean="0"/>
              <a:t>Associates handle relatively routine jobs in a less organic environment</a:t>
            </a:r>
          </a:p>
          <a:p>
            <a:pPr lvl="2" eaLnBrk="1" hangingPunct="1"/>
            <a:r>
              <a:rPr lang="en-US" altLang="en-US" sz="1800" smtClean="0"/>
              <a:t>Staff specialists and managers design procedures in advance</a:t>
            </a:r>
          </a:p>
        </p:txBody>
      </p:sp>
      <p:sp>
        <p:nvSpPr>
          <p:cNvPr id="70658" name="Rectangle 2"/>
          <p:cNvSpPr>
            <a:spLocks noGrp="1" noChangeArrowheads="1"/>
          </p:cNvSpPr>
          <p:nvPr>
            <p:ph type="title"/>
          </p:nvPr>
        </p:nvSpPr>
        <p:spPr/>
        <p:txBody>
          <a:bodyPr/>
          <a:lstStyle/>
          <a:p>
            <a:pPr eaLnBrk="1" hangingPunct="1"/>
            <a:r>
              <a:rPr lang="en-US" altLang="en-US" smtClean="0"/>
              <a:t>Technology and Structure</a:t>
            </a:r>
          </a:p>
        </p:txBody>
      </p:sp>
      <p:pic>
        <p:nvPicPr>
          <p:cNvPr id="70660" name="Immagin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81788" y="4764088"/>
            <a:ext cx="2295525" cy="171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62847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9" presetClass="entr" presetSubtype="0" accel="100000" fill="hold" grpId="0" nodeType="after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 calcmode="lin" valueType="num">
                                      <p:cBhvr>
                                        <p:cTn id="7" dur="500" fill="hold"/>
                                        <p:tgtEl>
                                          <p:spTgt spid="171011">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71011">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71011">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71011">
                                            <p:txEl>
                                              <p:pRg st="0" end="0"/>
                                            </p:txEl>
                                          </p:spTgt>
                                        </p:tgtEl>
                                        <p:attrNameLst>
                                          <p:attrName>ppt_y</p:attrName>
                                        </p:attrNameLst>
                                      </p:cBhvr>
                                      <p:tavLst>
                                        <p:tav tm="0">
                                          <p:val>
                                            <p:strVal val="#ppt_y"/>
                                          </p:val>
                                        </p:tav>
                                        <p:tav tm="100000">
                                          <p:val>
                                            <p:strVal val="#ppt_y"/>
                                          </p:val>
                                        </p:tav>
                                      </p:tavLst>
                                    </p:anim>
                                  </p:childTnLst>
                                </p:cTn>
                              </p:par>
                              <p:par>
                                <p:cTn id="11" presetID="39" presetClass="entr" presetSubtype="0" accel="100000" fill="hold" grpId="0" nodeType="withEffect">
                                  <p:stCondLst>
                                    <p:cond delay="0"/>
                                  </p:stCondLst>
                                  <p:childTnLst>
                                    <p:set>
                                      <p:cBhvr>
                                        <p:cTn id="12" dur="1" fill="hold">
                                          <p:stCondLst>
                                            <p:cond delay="0"/>
                                          </p:stCondLst>
                                        </p:cTn>
                                        <p:tgtEl>
                                          <p:spTgt spid="171011">
                                            <p:txEl>
                                              <p:pRg st="1" end="1"/>
                                            </p:txEl>
                                          </p:spTgt>
                                        </p:tgtEl>
                                        <p:attrNameLst>
                                          <p:attrName>style.visibility</p:attrName>
                                        </p:attrNameLst>
                                      </p:cBhvr>
                                      <p:to>
                                        <p:strVal val="visible"/>
                                      </p:to>
                                    </p:set>
                                    <p:anim calcmode="lin" valueType="num">
                                      <p:cBhvr>
                                        <p:cTn id="13" dur="500" fill="hold"/>
                                        <p:tgtEl>
                                          <p:spTgt spid="171011">
                                            <p:txEl>
                                              <p:pRg st="1" end="1"/>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4" dur="500" fill="hold"/>
                                        <p:tgtEl>
                                          <p:spTgt spid="171011">
                                            <p:txEl>
                                              <p:pRg st="1" end="1"/>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5" dur="500" fill="hold"/>
                                        <p:tgtEl>
                                          <p:spTgt spid="171011">
                                            <p:txEl>
                                              <p:pRg st="1" end="1"/>
                                            </p:txEl>
                                          </p:spTgt>
                                        </p:tgtEl>
                                        <p:attrNameLst>
                                          <p:attrName>ppt_x</p:attrName>
                                        </p:attrNameLst>
                                      </p:cBhvr>
                                      <p:tavLst>
                                        <p:tav tm="0">
                                          <p:val>
                                            <p:strVal val="#ppt_x-.3"/>
                                          </p:val>
                                        </p:tav>
                                        <p:tav tm="50000">
                                          <p:val>
                                            <p:strVal val="#ppt_x"/>
                                          </p:val>
                                        </p:tav>
                                        <p:tav tm="100000">
                                          <p:val>
                                            <p:strVal val="#ppt_x"/>
                                          </p:val>
                                        </p:tav>
                                      </p:tavLst>
                                    </p:anim>
                                    <p:anim calcmode="lin" valueType="num">
                                      <p:cBhvr>
                                        <p:cTn id="16" dur="500" fill="hold"/>
                                        <p:tgtEl>
                                          <p:spTgt spid="171011">
                                            <p:txEl>
                                              <p:pRg st="1" end="1"/>
                                            </p:txEl>
                                          </p:spTgt>
                                        </p:tgtEl>
                                        <p:attrNameLst>
                                          <p:attrName>ppt_y</p:attrName>
                                        </p:attrNameLst>
                                      </p:cBhvr>
                                      <p:tavLst>
                                        <p:tav tm="0">
                                          <p:val>
                                            <p:strVal val="#ppt_y"/>
                                          </p:val>
                                        </p:tav>
                                        <p:tav tm="100000">
                                          <p:val>
                                            <p:strVal val="#ppt_y"/>
                                          </p:val>
                                        </p:tav>
                                      </p:tavLst>
                                    </p:anim>
                                  </p:childTnLst>
                                </p:cTn>
                              </p:par>
                              <p:par>
                                <p:cTn id="17" presetID="39" presetClass="entr" presetSubtype="0" accel="100000" fill="hold" grpId="0" nodeType="withEffect">
                                  <p:stCondLst>
                                    <p:cond delay="0"/>
                                  </p:stCondLst>
                                  <p:childTnLst>
                                    <p:set>
                                      <p:cBhvr>
                                        <p:cTn id="18" dur="1" fill="hold">
                                          <p:stCondLst>
                                            <p:cond delay="0"/>
                                          </p:stCondLst>
                                        </p:cTn>
                                        <p:tgtEl>
                                          <p:spTgt spid="171011">
                                            <p:txEl>
                                              <p:pRg st="2" end="2"/>
                                            </p:txEl>
                                          </p:spTgt>
                                        </p:tgtEl>
                                        <p:attrNameLst>
                                          <p:attrName>style.visibility</p:attrName>
                                        </p:attrNameLst>
                                      </p:cBhvr>
                                      <p:to>
                                        <p:strVal val="visible"/>
                                      </p:to>
                                    </p:set>
                                    <p:anim calcmode="lin" valueType="num">
                                      <p:cBhvr>
                                        <p:cTn id="19" dur="500" fill="hold"/>
                                        <p:tgtEl>
                                          <p:spTgt spid="171011">
                                            <p:txEl>
                                              <p:pRg st="2" end="2"/>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0" dur="500" fill="hold"/>
                                        <p:tgtEl>
                                          <p:spTgt spid="171011">
                                            <p:txEl>
                                              <p:pRg st="2" end="2"/>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1" dur="500" fill="hold"/>
                                        <p:tgtEl>
                                          <p:spTgt spid="171011">
                                            <p:txEl>
                                              <p:pRg st="2" end="2"/>
                                            </p:txEl>
                                          </p:spTgt>
                                        </p:tgtEl>
                                        <p:attrNameLst>
                                          <p:attrName>ppt_x</p:attrName>
                                        </p:attrNameLst>
                                      </p:cBhvr>
                                      <p:tavLst>
                                        <p:tav tm="0">
                                          <p:val>
                                            <p:strVal val="#ppt_x-.3"/>
                                          </p:val>
                                        </p:tav>
                                        <p:tav tm="50000">
                                          <p:val>
                                            <p:strVal val="#ppt_x"/>
                                          </p:val>
                                        </p:tav>
                                        <p:tav tm="100000">
                                          <p:val>
                                            <p:strVal val="#ppt_x"/>
                                          </p:val>
                                        </p:tav>
                                      </p:tavLst>
                                    </p:anim>
                                    <p:anim calcmode="lin" valueType="num">
                                      <p:cBhvr>
                                        <p:cTn id="22" dur="500" fill="hold"/>
                                        <p:tgtEl>
                                          <p:spTgt spid="171011">
                                            <p:txEl>
                                              <p:pRg st="2" end="2"/>
                                            </p:txEl>
                                          </p:spTgt>
                                        </p:tgtEl>
                                        <p:attrNameLst>
                                          <p:attrName>ppt_y</p:attrName>
                                        </p:attrNameLst>
                                      </p:cBhvr>
                                      <p:tavLst>
                                        <p:tav tm="0">
                                          <p:val>
                                            <p:strVal val="#ppt_y"/>
                                          </p:val>
                                        </p:tav>
                                        <p:tav tm="100000">
                                          <p:val>
                                            <p:strVal val="#ppt_y"/>
                                          </p:val>
                                        </p:tav>
                                      </p:tavLst>
                                    </p:anim>
                                  </p:childTnLst>
                                </p:cTn>
                              </p:par>
                              <p:par>
                                <p:cTn id="23" presetID="39" presetClass="entr" presetSubtype="0" accel="100000" fill="hold" grpId="0" nodeType="withEffect">
                                  <p:stCondLst>
                                    <p:cond delay="0"/>
                                  </p:stCondLst>
                                  <p:childTnLst>
                                    <p:set>
                                      <p:cBhvr>
                                        <p:cTn id="24" dur="1" fill="hold">
                                          <p:stCondLst>
                                            <p:cond delay="0"/>
                                          </p:stCondLst>
                                        </p:cTn>
                                        <p:tgtEl>
                                          <p:spTgt spid="171011">
                                            <p:txEl>
                                              <p:pRg st="3" end="3"/>
                                            </p:txEl>
                                          </p:spTgt>
                                        </p:tgtEl>
                                        <p:attrNameLst>
                                          <p:attrName>style.visibility</p:attrName>
                                        </p:attrNameLst>
                                      </p:cBhvr>
                                      <p:to>
                                        <p:strVal val="visible"/>
                                      </p:to>
                                    </p:set>
                                    <p:anim calcmode="lin" valueType="num">
                                      <p:cBhvr>
                                        <p:cTn id="25" dur="500" fill="hold"/>
                                        <p:tgtEl>
                                          <p:spTgt spid="171011">
                                            <p:txEl>
                                              <p:pRg st="3" end="3"/>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6" dur="500" fill="hold"/>
                                        <p:tgtEl>
                                          <p:spTgt spid="171011">
                                            <p:txEl>
                                              <p:pRg st="3" end="3"/>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7" dur="500" fill="hold"/>
                                        <p:tgtEl>
                                          <p:spTgt spid="171011">
                                            <p:txEl>
                                              <p:pRg st="3" end="3"/>
                                            </p:txEl>
                                          </p:spTgt>
                                        </p:tgtEl>
                                        <p:attrNameLst>
                                          <p:attrName>ppt_x</p:attrName>
                                        </p:attrNameLst>
                                      </p:cBhvr>
                                      <p:tavLst>
                                        <p:tav tm="0">
                                          <p:val>
                                            <p:strVal val="#ppt_x-.3"/>
                                          </p:val>
                                        </p:tav>
                                        <p:tav tm="50000">
                                          <p:val>
                                            <p:strVal val="#ppt_x"/>
                                          </p:val>
                                        </p:tav>
                                        <p:tav tm="100000">
                                          <p:val>
                                            <p:strVal val="#ppt_x"/>
                                          </p:val>
                                        </p:tav>
                                      </p:tavLst>
                                    </p:anim>
                                    <p:anim calcmode="lin" valueType="num">
                                      <p:cBhvr>
                                        <p:cTn id="28" dur="500" fill="hold"/>
                                        <p:tgtEl>
                                          <p:spTgt spid="171011">
                                            <p:txEl>
                                              <p:pRg st="3" end="3"/>
                                            </p:txEl>
                                          </p:spTgt>
                                        </p:tgtEl>
                                        <p:attrNameLst>
                                          <p:attrName>ppt_y</p:attrName>
                                        </p:attrNameLst>
                                      </p:cBhvr>
                                      <p:tavLst>
                                        <p:tav tm="0">
                                          <p:val>
                                            <p:strVal val="#ppt_y"/>
                                          </p:val>
                                        </p:tav>
                                        <p:tav tm="100000">
                                          <p:val>
                                            <p:strVal val="#ppt_y"/>
                                          </p:val>
                                        </p:tav>
                                      </p:tavLst>
                                    </p:anim>
                                  </p:childTnLst>
                                </p:cTn>
                              </p:par>
                              <p:par>
                                <p:cTn id="29" presetID="39" presetClass="entr" presetSubtype="0" accel="100000" fill="hold" grpId="0" nodeType="withEffect">
                                  <p:stCondLst>
                                    <p:cond delay="0"/>
                                  </p:stCondLst>
                                  <p:childTnLst>
                                    <p:set>
                                      <p:cBhvr>
                                        <p:cTn id="30" dur="1" fill="hold">
                                          <p:stCondLst>
                                            <p:cond delay="0"/>
                                          </p:stCondLst>
                                        </p:cTn>
                                        <p:tgtEl>
                                          <p:spTgt spid="171011">
                                            <p:txEl>
                                              <p:pRg st="4" end="4"/>
                                            </p:txEl>
                                          </p:spTgt>
                                        </p:tgtEl>
                                        <p:attrNameLst>
                                          <p:attrName>style.visibility</p:attrName>
                                        </p:attrNameLst>
                                      </p:cBhvr>
                                      <p:to>
                                        <p:strVal val="visible"/>
                                      </p:to>
                                    </p:set>
                                    <p:anim calcmode="lin" valueType="num">
                                      <p:cBhvr>
                                        <p:cTn id="31" dur="500" fill="hold"/>
                                        <p:tgtEl>
                                          <p:spTgt spid="171011">
                                            <p:txEl>
                                              <p:pRg st="4" end="4"/>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32" dur="500" fill="hold"/>
                                        <p:tgtEl>
                                          <p:spTgt spid="171011">
                                            <p:txEl>
                                              <p:pRg st="4" end="4"/>
                                            </p:txEl>
                                          </p:spTgt>
                                        </p:tgtEl>
                                        <p:attrNameLst>
                                          <p:attrName>ppt_w</p:attrName>
                                        </p:attrNameLst>
                                      </p:cBhvr>
                                      <p:tavLst>
                                        <p:tav tm="0">
                                          <p:val>
                                            <p:strVal val="#ppt_w+.3"/>
                                          </p:val>
                                        </p:tav>
                                        <p:tav tm="50000">
                                          <p:val>
                                            <p:strVal val="#ppt_w+.3"/>
                                          </p:val>
                                        </p:tav>
                                        <p:tav tm="100000">
                                          <p:val>
                                            <p:strVal val="#ppt_w"/>
                                          </p:val>
                                        </p:tav>
                                      </p:tavLst>
                                    </p:anim>
                                    <p:anim calcmode="lin" valueType="num">
                                      <p:cBhvr>
                                        <p:cTn id="33" dur="500" fill="hold"/>
                                        <p:tgtEl>
                                          <p:spTgt spid="171011">
                                            <p:txEl>
                                              <p:pRg st="4" end="4"/>
                                            </p:txEl>
                                          </p:spTgt>
                                        </p:tgtEl>
                                        <p:attrNameLst>
                                          <p:attrName>ppt_x</p:attrName>
                                        </p:attrNameLst>
                                      </p:cBhvr>
                                      <p:tavLst>
                                        <p:tav tm="0">
                                          <p:val>
                                            <p:strVal val="#ppt_x-.3"/>
                                          </p:val>
                                        </p:tav>
                                        <p:tav tm="50000">
                                          <p:val>
                                            <p:strVal val="#ppt_x"/>
                                          </p:val>
                                        </p:tav>
                                        <p:tav tm="100000">
                                          <p:val>
                                            <p:strVal val="#ppt_x"/>
                                          </p:val>
                                        </p:tav>
                                      </p:tavLst>
                                    </p:anim>
                                    <p:anim calcmode="lin" valueType="num">
                                      <p:cBhvr>
                                        <p:cTn id="34" dur="500" fill="hold"/>
                                        <p:tgtEl>
                                          <p:spTgt spid="171011">
                                            <p:txEl>
                                              <p:pRg st="4" end="4"/>
                                            </p:txEl>
                                          </p:spTgt>
                                        </p:tgtEl>
                                        <p:attrNameLst>
                                          <p:attrName>ppt_y</p:attrName>
                                        </p:attrNameLst>
                                      </p:cBhvr>
                                      <p:tavLst>
                                        <p:tav tm="0">
                                          <p:val>
                                            <p:strVal val="#ppt_y"/>
                                          </p:val>
                                        </p:tav>
                                        <p:tav tm="100000">
                                          <p:val>
                                            <p:strVal val="#ppt_y"/>
                                          </p:val>
                                        </p:tav>
                                      </p:tavLst>
                                    </p:anim>
                                  </p:childTnLst>
                                </p:cTn>
                              </p:par>
                              <p:par>
                                <p:cTn id="35" presetID="39" presetClass="entr" presetSubtype="0" accel="100000" fill="hold" grpId="0" nodeType="withEffect">
                                  <p:stCondLst>
                                    <p:cond delay="0"/>
                                  </p:stCondLst>
                                  <p:childTnLst>
                                    <p:set>
                                      <p:cBhvr>
                                        <p:cTn id="36" dur="1" fill="hold">
                                          <p:stCondLst>
                                            <p:cond delay="0"/>
                                          </p:stCondLst>
                                        </p:cTn>
                                        <p:tgtEl>
                                          <p:spTgt spid="171011">
                                            <p:txEl>
                                              <p:pRg st="5" end="5"/>
                                            </p:txEl>
                                          </p:spTgt>
                                        </p:tgtEl>
                                        <p:attrNameLst>
                                          <p:attrName>style.visibility</p:attrName>
                                        </p:attrNameLst>
                                      </p:cBhvr>
                                      <p:to>
                                        <p:strVal val="visible"/>
                                      </p:to>
                                    </p:set>
                                    <p:anim calcmode="lin" valueType="num">
                                      <p:cBhvr>
                                        <p:cTn id="37" dur="500" fill="hold"/>
                                        <p:tgtEl>
                                          <p:spTgt spid="171011">
                                            <p:txEl>
                                              <p:pRg st="5" end="5"/>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38" dur="500" fill="hold"/>
                                        <p:tgtEl>
                                          <p:spTgt spid="171011">
                                            <p:txEl>
                                              <p:pRg st="5" end="5"/>
                                            </p:txEl>
                                          </p:spTgt>
                                        </p:tgtEl>
                                        <p:attrNameLst>
                                          <p:attrName>ppt_w</p:attrName>
                                        </p:attrNameLst>
                                      </p:cBhvr>
                                      <p:tavLst>
                                        <p:tav tm="0">
                                          <p:val>
                                            <p:strVal val="#ppt_w+.3"/>
                                          </p:val>
                                        </p:tav>
                                        <p:tav tm="50000">
                                          <p:val>
                                            <p:strVal val="#ppt_w+.3"/>
                                          </p:val>
                                        </p:tav>
                                        <p:tav tm="100000">
                                          <p:val>
                                            <p:strVal val="#ppt_w"/>
                                          </p:val>
                                        </p:tav>
                                      </p:tavLst>
                                    </p:anim>
                                    <p:anim calcmode="lin" valueType="num">
                                      <p:cBhvr>
                                        <p:cTn id="39" dur="500" fill="hold"/>
                                        <p:tgtEl>
                                          <p:spTgt spid="171011">
                                            <p:txEl>
                                              <p:pRg st="5" end="5"/>
                                            </p:txEl>
                                          </p:spTgt>
                                        </p:tgtEl>
                                        <p:attrNameLst>
                                          <p:attrName>ppt_x</p:attrName>
                                        </p:attrNameLst>
                                      </p:cBhvr>
                                      <p:tavLst>
                                        <p:tav tm="0">
                                          <p:val>
                                            <p:strVal val="#ppt_x-.3"/>
                                          </p:val>
                                        </p:tav>
                                        <p:tav tm="50000">
                                          <p:val>
                                            <p:strVal val="#ppt_x"/>
                                          </p:val>
                                        </p:tav>
                                        <p:tav tm="100000">
                                          <p:val>
                                            <p:strVal val="#ppt_x"/>
                                          </p:val>
                                        </p:tav>
                                      </p:tavLst>
                                    </p:anim>
                                    <p:anim calcmode="lin" valueType="num">
                                      <p:cBhvr>
                                        <p:cTn id="40" dur="500" fill="hold"/>
                                        <p:tgtEl>
                                          <p:spTgt spid="171011">
                                            <p:txEl>
                                              <p:pRg st="5" end="5"/>
                                            </p:txEl>
                                          </p:spTgt>
                                        </p:tgtEl>
                                        <p:attrNameLst>
                                          <p:attrName>ppt_y</p:attrName>
                                        </p:attrNameLst>
                                      </p:cBhvr>
                                      <p:tavLst>
                                        <p:tav tm="0">
                                          <p:val>
                                            <p:strVal val="#ppt_y"/>
                                          </p:val>
                                        </p:tav>
                                        <p:tav tm="100000">
                                          <p:val>
                                            <p:strVal val="#ppt_y"/>
                                          </p:val>
                                        </p:tav>
                                      </p:tavLst>
                                    </p:anim>
                                  </p:childTnLst>
                                </p:cTn>
                              </p:par>
                              <p:par>
                                <p:cTn id="41" presetID="39" presetClass="entr" presetSubtype="0" accel="100000" fill="hold" grpId="0" nodeType="withEffect">
                                  <p:stCondLst>
                                    <p:cond delay="0"/>
                                  </p:stCondLst>
                                  <p:childTnLst>
                                    <p:set>
                                      <p:cBhvr>
                                        <p:cTn id="42" dur="1" fill="hold">
                                          <p:stCondLst>
                                            <p:cond delay="0"/>
                                          </p:stCondLst>
                                        </p:cTn>
                                        <p:tgtEl>
                                          <p:spTgt spid="171011">
                                            <p:txEl>
                                              <p:pRg st="6" end="6"/>
                                            </p:txEl>
                                          </p:spTgt>
                                        </p:tgtEl>
                                        <p:attrNameLst>
                                          <p:attrName>style.visibility</p:attrName>
                                        </p:attrNameLst>
                                      </p:cBhvr>
                                      <p:to>
                                        <p:strVal val="visible"/>
                                      </p:to>
                                    </p:set>
                                    <p:anim calcmode="lin" valueType="num">
                                      <p:cBhvr>
                                        <p:cTn id="43" dur="500" fill="hold"/>
                                        <p:tgtEl>
                                          <p:spTgt spid="171011">
                                            <p:txEl>
                                              <p:pRg st="6" end="6"/>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44" dur="500" fill="hold"/>
                                        <p:tgtEl>
                                          <p:spTgt spid="171011">
                                            <p:txEl>
                                              <p:pRg st="6" end="6"/>
                                            </p:txEl>
                                          </p:spTgt>
                                        </p:tgtEl>
                                        <p:attrNameLst>
                                          <p:attrName>ppt_w</p:attrName>
                                        </p:attrNameLst>
                                      </p:cBhvr>
                                      <p:tavLst>
                                        <p:tav tm="0">
                                          <p:val>
                                            <p:strVal val="#ppt_w+.3"/>
                                          </p:val>
                                        </p:tav>
                                        <p:tav tm="50000">
                                          <p:val>
                                            <p:strVal val="#ppt_w+.3"/>
                                          </p:val>
                                        </p:tav>
                                        <p:tav tm="100000">
                                          <p:val>
                                            <p:strVal val="#ppt_w"/>
                                          </p:val>
                                        </p:tav>
                                      </p:tavLst>
                                    </p:anim>
                                    <p:anim calcmode="lin" valueType="num">
                                      <p:cBhvr>
                                        <p:cTn id="45" dur="500" fill="hold"/>
                                        <p:tgtEl>
                                          <p:spTgt spid="171011">
                                            <p:txEl>
                                              <p:pRg st="6" end="6"/>
                                            </p:txEl>
                                          </p:spTgt>
                                        </p:tgtEl>
                                        <p:attrNameLst>
                                          <p:attrName>ppt_x</p:attrName>
                                        </p:attrNameLst>
                                      </p:cBhvr>
                                      <p:tavLst>
                                        <p:tav tm="0">
                                          <p:val>
                                            <p:strVal val="#ppt_x-.3"/>
                                          </p:val>
                                        </p:tav>
                                        <p:tav tm="50000">
                                          <p:val>
                                            <p:strVal val="#ppt_x"/>
                                          </p:val>
                                        </p:tav>
                                        <p:tav tm="100000">
                                          <p:val>
                                            <p:strVal val="#ppt_x"/>
                                          </p:val>
                                        </p:tav>
                                      </p:tavLst>
                                    </p:anim>
                                    <p:anim calcmode="lin" valueType="num">
                                      <p:cBhvr>
                                        <p:cTn id="46" dur="500" fill="hold"/>
                                        <p:tgtEl>
                                          <p:spTgt spid="171011">
                                            <p:txEl>
                                              <p:pRg st="6" end="6"/>
                                            </p:txEl>
                                          </p:spTgt>
                                        </p:tgtEl>
                                        <p:attrNameLst>
                                          <p:attrName>ppt_y</p:attrName>
                                        </p:attrNameLst>
                                      </p:cBhvr>
                                      <p:tavLst>
                                        <p:tav tm="0">
                                          <p:val>
                                            <p:strVal val="#ppt_y"/>
                                          </p:val>
                                        </p:tav>
                                        <p:tav tm="100000">
                                          <p:val>
                                            <p:strVal val="#ppt_y"/>
                                          </p:val>
                                        </p:tav>
                                      </p:tavLst>
                                    </p:anim>
                                  </p:childTnLst>
                                </p:cTn>
                              </p:par>
                              <p:par>
                                <p:cTn id="47" presetID="39" presetClass="entr" presetSubtype="0" accel="100000" fill="hold" grpId="0" nodeType="withEffect">
                                  <p:stCondLst>
                                    <p:cond delay="0"/>
                                  </p:stCondLst>
                                  <p:childTnLst>
                                    <p:set>
                                      <p:cBhvr>
                                        <p:cTn id="48" dur="1" fill="hold">
                                          <p:stCondLst>
                                            <p:cond delay="0"/>
                                          </p:stCondLst>
                                        </p:cTn>
                                        <p:tgtEl>
                                          <p:spTgt spid="171011">
                                            <p:txEl>
                                              <p:pRg st="7" end="7"/>
                                            </p:txEl>
                                          </p:spTgt>
                                        </p:tgtEl>
                                        <p:attrNameLst>
                                          <p:attrName>style.visibility</p:attrName>
                                        </p:attrNameLst>
                                      </p:cBhvr>
                                      <p:to>
                                        <p:strVal val="visible"/>
                                      </p:to>
                                    </p:set>
                                    <p:anim calcmode="lin" valueType="num">
                                      <p:cBhvr>
                                        <p:cTn id="49" dur="500" fill="hold"/>
                                        <p:tgtEl>
                                          <p:spTgt spid="171011">
                                            <p:txEl>
                                              <p:pRg st="7" end="7"/>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50" dur="500" fill="hold"/>
                                        <p:tgtEl>
                                          <p:spTgt spid="171011">
                                            <p:txEl>
                                              <p:pRg st="7" end="7"/>
                                            </p:txEl>
                                          </p:spTgt>
                                        </p:tgtEl>
                                        <p:attrNameLst>
                                          <p:attrName>ppt_w</p:attrName>
                                        </p:attrNameLst>
                                      </p:cBhvr>
                                      <p:tavLst>
                                        <p:tav tm="0">
                                          <p:val>
                                            <p:strVal val="#ppt_w+.3"/>
                                          </p:val>
                                        </p:tav>
                                        <p:tav tm="50000">
                                          <p:val>
                                            <p:strVal val="#ppt_w+.3"/>
                                          </p:val>
                                        </p:tav>
                                        <p:tav tm="100000">
                                          <p:val>
                                            <p:strVal val="#ppt_w"/>
                                          </p:val>
                                        </p:tav>
                                      </p:tavLst>
                                    </p:anim>
                                    <p:anim calcmode="lin" valueType="num">
                                      <p:cBhvr>
                                        <p:cTn id="51" dur="500" fill="hold"/>
                                        <p:tgtEl>
                                          <p:spTgt spid="171011">
                                            <p:txEl>
                                              <p:pRg st="7" end="7"/>
                                            </p:txEl>
                                          </p:spTgt>
                                        </p:tgtEl>
                                        <p:attrNameLst>
                                          <p:attrName>ppt_x</p:attrName>
                                        </p:attrNameLst>
                                      </p:cBhvr>
                                      <p:tavLst>
                                        <p:tav tm="0">
                                          <p:val>
                                            <p:strVal val="#ppt_x-.3"/>
                                          </p:val>
                                        </p:tav>
                                        <p:tav tm="50000">
                                          <p:val>
                                            <p:strVal val="#ppt_x"/>
                                          </p:val>
                                        </p:tav>
                                        <p:tav tm="100000">
                                          <p:val>
                                            <p:strVal val="#ppt_x"/>
                                          </p:val>
                                        </p:tav>
                                      </p:tavLst>
                                    </p:anim>
                                    <p:anim calcmode="lin" valueType="num">
                                      <p:cBhvr>
                                        <p:cTn id="52" dur="500" fill="hold"/>
                                        <p:tgtEl>
                                          <p:spTgt spid="171011">
                                            <p:txEl>
                                              <p:pRg st="7" end="7"/>
                                            </p:txEl>
                                          </p:spTgt>
                                        </p:tgtEl>
                                        <p:attrNameLst>
                                          <p:attrName>ppt_y</p:attrName>
                                        </p:attrNameLst>
                                      </p:cBhvr>
                                      <p:tavLst>
                                        <p:tav tm="0">
                                          <p:val>
                                            <p:strVal val="#ppt_y"/>
                                          </p:val>
                                        </p:tav>
                                        <p:tav tm="100000">
                                          <p:val>
                                            <p:strVal val="#ppt_y"/>
                                          </p:val>
                                        </p:tav>
                                      </p:tavLst>
                                    </p:anim>
                                  </p:childTnLst>
                                </p:cTn>
                              </p:par>
                              <p:par>
                                <p:cTn id="53" presetID="39" presetClass="entr" presetSubtype="0" accel="100000" fill="hold" grpId="0" nodeType="withEffect">
                                  <p:stCondLst>
                                    <p:cond delay="0"/>
                                  </p:stCondLst>
                                  <p:childTnLst>
                                    <p:set>
                                      <p:cBhvr>
                                        <p:cTn id="54" dur="1" fill="hold">
                                          <p:stCondLst>
                                            <p:cond delay="0"/>
                                          </p:stCondLst>
                                        </p:cTn>
                                        <p:tgtEl>
                                          <p:spTgt spid="171011">
                                            <p:txEl>
                                              <p:pRg st="8" end="8"/>
                                            </p:txEl>
                                          </p:spTgt>
                                        </p:tgtEl>
                                        <p:attrNameLst>
                                          <p:attrName>style.visibility</p:attrName>
                                        </p:attrNameLst>
                                      </p:cBhvr>
                                      <p:to>
                                        <p:strVal val="visible"/>
                                      </p:to>
                                    </p:set>
                                    <p:anim calcmode="lin" valueType="num">
                                      <p:cBhvr>
                                        <p:cTn id="55" dur="500" fill="hold"/>
                                        <p:tgtEl>
                                          <p:spTgt spid="171011">
                                            <p:txEl>
                                              <p:pRg st="8" end="8"/>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56" dur="500" fill="hold"/>
                                        <p:tgtEl>
                                          <p:spTgt spid="171011">
                                            <p:txEl>
                                              <p:pRg st="8" end="8"/>
                                            </p:txEl>
                                          </p:spTgt>
                                        </p:tgtEl>
                                        <p:attrNameLst>
                                          <p:attrName>ppt_w</p:attrName>
                                        </p:attrNameLst>
                                      </p:cBhvr>
                                      <p:tavLst>
                                        <p:tav tm="0">
                                          <p:val>
                                            <p:strVal val="#ppt_w+.3"/>
                                          </p:val>
                                        </p:tav>
                                        <p:tav tm="50000">
                                          <p:val>
                                            <p:strVal val="#ppt_w+.3"/>
                                          </p:val>
                                        </p:tav>
                                        <p:tav tm="100000">
                                          <p:val>
                                            <p:strVal val="#ppt_w"/>
                                          </p:val>
                                        </p:tav>
                                      </p:tavLst>
                                    </p:anim>
                                    <p:anim calcmode="lin" valueType="num">
                                      <p:cBhvr>
                                        <p:cTn id="57" dur="500" fill="hold"/>
                                        <p:tgtEl>
                                          <p:spTgt spid="171011">
                                            <p:txEl>
                                              <p:pRg st="8" end="8"/>
                                            </p:txEl>
                                          </p:spTgt>
                                        </p:tgtEl>
                                        <p:attrNameLst>
                                          <p:attrName>ppt_x</p:attrName>
                                        </p:attrNameLst>
                                      </p:cBhvr>
                                      <p:tavLst>
                                        <p:tav tm="0">
                                          <p:val>
                                            <p:strVal val="#ppt_x-.3"/>
                                          </p:val>
                                        </p:tav>
                                        <p:tav tm="50000">
                                          <p:val>
                                            <p:strVal val="#ppt_x"/>
                                          </p:val>
                                        </p:tav>
                                        <p:tav tm="100000">
                                          <p:val>
                                            <p:strVal val="#ppt_x"/>
                                          </p:val>
                                        </p:tav>
                                      </p:tavLst>
                                    </p:anim>
                                    <p:anim calcmode="lin" valueType="num">
                                      <p:cBhvr>
                                        <p:cTn id="58" dur="500" fill="hold"/>
                                        <p:tgtEl>
                                          <p:spTgt spid="17101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035" name="Rectangle 3"/>
          <p:cNvSpPr>
            <a:spLocks noGrp="1" noChangeArrowheads="1"/>
          </p:cNvSpPr>
          <p:nvPr>
            <p:ph type="body" sz="quarter" idx="12"/>
          </p:nvPr>
        </p:nvSpPr>
        <p:spPr/>
        <p:txBody>
          <a:bodyPr/>
          <a:lstStyle/>
          <a:p>
            <a:pPr eaLnBrk="1" hangingPunct="1">
              <a:lnSpc>
                <a:spcPct val="90000"/>
              </a:lnSpc>
            </a:pPr>
            <a:r>
              <a:rPr lang="en-US" altLang="en-US" sz="2400" smtClean="0"/>
              <a:t>Manufacturing</a:t>
            </a:r>
          </a:p>
          <a:p>
            <a:pPr lvl="1" eaLnBrk="1" hangingPunct="1">
              <a:lnSpc>
                <a:spcPct val="90000"/>
              </a:lnSpc>
            </a:pPr>
            <a:r>
              <a:rPr lang="en-US" altLang="en-US" sz="2000" smtClean="0">
                <a:solidFill>
                  <a:srgbClr val="B30000"/>
                </a:solidFill>
              </a:rPr>
              <a:t>Process technology</a:t>
            </a:r>
          </a:p>
          <a:p>
            <a:pPr lvl="2" eaLnBrk="1" hangingPunct="1">
              <a:lnSpc>
                <a:spcPct val="90000"/>
              </a:lnSpc>
            </a:pPr>
            <a:r>
              <a:rPr lang="en-US" altLang="en-US" sz="1800" smtClean="0"/>
              <a:t>Even more management levels and more managers per associate</a:t>
            </a:r>
          </a:p>
          <a:p>
            <a:pPr lvl="2" eaLnBrk="1" hangingPunct="1">
              <a:lnSpc>
                <a:spcPct val="90000"/>
              </a:lnSpc>
            </a:pPr>
            <a:r>
              <a:rPr lang="en-US" altLang="en-US" sz="1800" smtClean="0"/>
              <a:t>Tall hierarchies designed for monitoring various aspects of the organization </a:t>
            </a:r>
          </a:p>
          <a:p>
            <a:pPr lvl="2" eaLnBrk="1" hangingPunct="1">
              <a:lnSpc>
                <a:spcPct val="90000"/>
              </a:lnSpc>
            </a:pPr>
            <a:r>
              <a:rPr lang="en-US" altLang="en-US" sz="1800" smtClean="0"/>
              <a:t>Lower-level associates enjoy some level of discretion, as they must be free to act in emergencies</a:t>
            </a:r>
          </a:p>
          <a:p>
            <a:pPr lvl="2" eaLnBrk="1" hangingPunct="1">
              <a:lnSpc>
                <a:spcPct val="90000"/>
              </a:lnSpc>
            </a:pPr>
            <a:r>
              <a:rPr lang="en-US" altLang="en-US" sz="1800" smtClean="0"/>
              <a:t>Lower-level associates in process organizations are plant operators and maintenance specialists with strong training</a:t>
            </a:r>
          </a:p>
          <a:p>
            <a:pPr lvl="1" eaLnBrk="1" hangingPunct="1">
              <a:lnSpc>
                <a:spcPct val="90000"/>
              </a:lnSpc>
            </a:pPr>
            <a:r>
              <a:rPr lang="en-US" altLang="en-US" sz="2000" smtClean="0">
                <a:solidFill>
                  <a:srgbClr val="B30000"/>
                </a:solidFill>
              </a:rPr>
              <a:t>Mass customization</a:t>
            </a:r>
          </a:p>
          <a:p>
            <a:pPr lvl="2" eaLnBrk="1" hangingPunct="1">
              <a:lnSpc>
                <a:spcPct val="90000"/>
              </a:lnSpc>
            </a:pPr>
            <a:r>
              <a:rPr lang="en-US" altLang="en-US" sz="1800" smtClean="0"/>
              <a:t>Flexible, organic environment</a:t>
            </a:r>
          </a:p>
        </p:txBody>
      </p:sp>
      <p:sp>
        <p:nvSpPr>
          <p:cNvPr id="72706" name="Rectangle 2"/>
          <p:cNvSpPr>
            <a:spLocks noGrp="1" noChangeArrowheads="1"/>
          </p:cNvSpPr>
          <p:nvPr>
            <p:ph type="title"/>
          </p:nvPr>
        </p:nvSpPr>
        <p:spPr/>
        <p:txBody>
          <a:bodyPr/>
          <a:lstStyle/>
          <a:p>
            <a:pPr eaLnBrk="1" hangingPunct="1"/>
            <a:r>
              <a:rPr lang="en-US" altLang="en-US" smtClean="0"/>
              <a:t>Technology and Structure</a:t>
            </a:r>
          </a:p>
        </p:txBody>
      </p:sp>
    </p:spTree>
    <p:extLst>
      <p:ext uri="{BB962C8B-B14F-4D97-AF65-F5344CB8AC3E}">
        <p14:creationId xmlns:p14="http://schemas.microsoft.com/office/powerpoint/2010/main" val="25724170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9" presetClass="entr" presetSubtype="0" accel="100000" fill="hold" grpId="0" nodeType="afterEffect">
                                  <p:stCondLst>
                                    <p:cond delay="0"/>
                                  </p:stCondLst>
                                  <p:childTnLst>
                                    <p:set>
                                      <p:cBhvr>
                                        <p:cTn id="6" dur="1" fill="hold">
                                          <p:stCondLst>
                                            <p:cond delay="0"/>
                                          </p:stCondLst>
                                        </p:cTn>
                                        <p:tgtEl>
                                          <p:spTgt spid="172035">
                                            <p:txEl>
                                              <p:pRg st="0" end="0"/>
                                            </p:txEl>
                                          </p:spTgt>
                                        </p:tgtEl>
                                        <p:attrNameLst>
                                          <p:attrName>style.visibility</p:attrName>
                                        </p:attrNameLst>
                                      </p:cBhvr>
                                      <p:to>
                                        <p:strVal val="visible"/>
                                      </p:to>
                                    </p:set>
                                    <p:anim calcmode="lin" valueType="num">
                                      <p:cBhvr>
                                        <p:cTn id="7" dur="500" fill="hold"/>
                                        <p:tgtEl>
                                          <p:spTgt spid="172035">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72035">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72035">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720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9" presetClass="entr" presetSubtype="0" accel="100000" fill="hold" grpId="0" nodeType="clickEffect">
                                  <p:stCondLst>
                                    <p:cond delay="0"/>
                                  </p:stCondLst>
                                  <p:childTnLst>
                                    <p:set>
                                      <p:cBhvr>
                                        <p:cTn id="14" dur="1" fill="hold">
                                          <p:stCondLst>
                                            <p:cond delay="0"/>
                                          </p:stCondLst>
                                        </p:cTn>
                                        <p:tgtEl>
                                          <p:spTgt spid="172035">
                                            <p:txEl>
                                              <p:pRg st="1" end="1"/>
                                            </p:txEl>
                                          </p:spTgt>
                                        </p:tgtEl>
                                        <p:attrNameLst>
                                          <p:attrName>style.visibility</p:attrName>
                                        </p:attrNameLst>
                                      </p:cBhvr>
                                      <p:to>
                                        <p:strVal val="visible"/>
                                      </p:to>
                                    </p:set>
                                    <p:anim calcmode="lin" valueType="num">
                                      <p:cBhvr>
                                        <p:cTn id="15" dur="500" fill="hold"/>
                                        <p:tgtEl>
                                          <p:spTgt spid="172035">
                                            <p:txEl>
                                              <p:pRg st="1" end="1"/>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172035">
                                            <p:txEl>
                                              <p:pRg st="1" end="1"/>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172035">
                                            <p:txEl>
                                              <p:pRg st="1" end="1"/>
                                            </p:txEl>
                                          </p:spTgt>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172035">
                                            <p:txEl>
                                              <p:pRg st="1" end="1"/>
                                            </p:txEl>
                                          </p:spTgt>
                                        </p:tgtEl>
                                        <p:attrNameLst>
                                          <p:attrName>ppt_y</p:attrName>
                                        </p:attrNameLst>
                                      </p:cBhvr>
                                      <p:tavLst>
                                        <p:tav tm="0">
                                          <p:val>
                                            <p:strVal val="#ppt_y"/>
                                          </p:val>
                                        </p:tav>
                                        <p:tav tm="100000">
                                          <p:val>
                                            <p:strVal val="#ppt_y"/>
                                          </p:val>
                                        </p:tav>
                                      </p:tavLst>
                                    </p:anim>
                                  </p:childTnLst>
                                </p:cTn>
                              </p:par>
                              <p:par>
                                <p:cTn id="19" presetID="39" presetClass="entr" presetSubtype="0" accel="100000" fill="hold" grpId="0" nodeType="withEffect">
                                  <p:stCondLst>
                                    <p:cond delay="0"/>
                                  </p:stCondLst>
                                  <p:childTnLst>
                                    <p:set>
                                      <p:cBhvr>
                                        <p:cTn id="20" dur="1" fill="hold">
                                          <p:stCondLst>
                                            <p:cond delay="0"/>
                                          </p:stCondLst>
                                        </p:cTn>
                                        <p:tgtEl>
                                          <p:spTgt spid="172035">
                                            <p:txEl>
                                              <p:pRg st="2" end="2"/>
                                            </p:txEl>
                                          </p:spTgt>
                                        </p:tgtEl>
                                        <p:attrNameLst>
                                          <p:attrName>style.visibility</p:attrName>
                                        </p:attrNameLst>
                                      </p:cBhvr>
                                      <p:to>
                                        <p:strVal val="visible"/>
                                      </p:to>
                                    </p:set>
                                    <p:anim calcmode="lin" valueType="num">
                                      <p:cBhvr>
                                        <p:cTn id="21" dur="500" fill="hold"/>
                                        <p:tgtEl>
                                          <p:spTgt spid="172035">
                                            <p:txEl>
                                              <p:pRg st="2" end="2"/>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172035">
                                            <p:txEl>
                                              <p:pRg st="2" end="2"/>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172035">
                                            <p:txEl>
                                              <p:pRg st="2" end="2"/>
                                            </p:txEl>
                                          </p:spTgt>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172035">
                                            <p:txEl>
                                              <p:pRg st="2" end="2"/>
                                            </p:txEl>
                                          </p:spTgt>
                                        </p:tgtEl>
                                        <p:attrNameLst>
                                          <p:attrName>ppt_y</p:attrName>
                                        </p:attrNameLst>
                                      </p:cBhvr>
                                      <p:tavLst>
                                        <p:tav tm="0">
                                          <p:val>
                                            <p:strVal val="#ppt_y"/>
                                          </p:val>
                                        </p:tav>
                                        <p:tav tm="100000">
                                          <p:val>
                                            <p:strVal val="#ppt_y"/>
                                          </p:val>
                                        </p:tav>
                                      </p:tavLst>
                                    </p:anim>
                                  </p:childTnLst>
                                </p:cTn>
                              </p:par>
                              <p:par>
                                <p:cTn id="25" presetID="39" presetClass="entr" presetSubtype="0" accel="100000" fill="hold" grpId="0" nodeType="withEffect">
                                  <p:stCondLst>
                                    <p:cond delay="0"/>
                                  </p:stCondLst>
                                  <p:childTnLst>
                                    <p:set>
                                      <p:cBhvr>
                                        <p:cTn id="26" dur="1" fill="hold">
                                          <p:stCondLst>
                                            <p:cond delay="0"/>
                                          </p:stCondLst>
                                        </p:cTn>
                                        <p:tgtEl>
                                          <p:spTgt spid="172035">
                                            <p:txEl>
                                              <p:pRg st="3" end="3"/>
                                            </p:txEl>
                                          </p:spTgt>
                                        </p:tgtEl>
                                        <p:attrNameLst>
                                          <p:attrName>style.visibility</p:attrName>
                                        </p:attrNameLst>
                                      </p:cBhvr>
                                      <p:to>
                                        <p:strVal val="visible"/>
                                      </p:to>
                                    </p:set>
                                    <p:anim calcmode="lin" valueType="num">
                                      <p:cBhvr>
                                        <p:cTn id="27" dur="500" fill="hold"/>
                                        <p:tgtEl>
                                          <p:spTgt spid="172035">
                                            <p:txEl>
                                              <p:pRg st="3" end="3"/>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8" dur="500" fill="hold"/>
                                        <p:tgtEl>
                                          <p:spTgt spid="172035">
                                            <p:txEl>
                                              <p:pRg st="3" end="3"/>
                                            </p:txEl>
                                          </p:spTgt>
                                        </p:tgtEl>
                                        <p:attrNameLst>
                                          <p:attrName>ppt_w</p:attrName>
                                        </p:attrNameLst>
                                      </p:cBhvr>
                                      <p:tavLst>
                                        <p:tav tm="0">
                                          <p:val>
                                            <p:strVal val="#ppt_w+.3"/>
                                          </p:val>
                                        </p:tav>
                                        <p:tav tm="50000">
                                          <p:val>
                                            <p:strVal val="#ppt_w+.3"/>
                                          </p:val>
                                        </p:tav>
                                        <p:tav tm="100000">
                                          <p:val>
                                            <p:strVal val="#ppt_w"/>
                                          </p:val>
                                        </p:tav>
                                      </p:tavLst>
                                    </p:anim>
                                    <p:anim calcmode="lin" valueType="num">
                                      <p:cBhvr>
                                        <p:cTn id="29" dur="500" fill="hold"/>
                                        <p:tgtEl>
                                          <p:spTgt spid="172035">
                                            <p:txEl>
                                              <p:pRg st="3" end="3"/>
                                            </p:txEl>
                                          </p:spTgt>
                                        </p:tgtEl>
                                        <p:attrNameLst>
                                          <p:attrName>ppt_x</p:attrName>
                                        </p:attrNameLst>
                                      </p:cBhvr>
                                      <p:tavLst>
                                        <p:tav tm="0">
                                          <p:val>
                                            <p:strVal val="#ppt_x-.3"/>
                                          </p:val>
                                        </p:tav>
                                        <p:tav tm="50000">
                                          <p:val>
                                            <p:strVal val="#ppt_x"/>
                                          </p:val>
                                        </p:tav>
                                        <p:tav tm="100000">
                                          <p:val>
                                            <p:strVal val="#ppt_x"/>
                                          </p:val>
                                        </p:tav>
                                      </p:tavLst>
                                    </p:anim>
                                    <p:anim calcmode="lin" valueType="num">
                                      <p:cBhvr>
                                        <p:cTn id="30" dur="500" fill="hold"/>
                                        <p:tgtEl>
                                          <p:spTgt spid="172035">
                                            <p:txEl>
                                              <p:pRg st="3" end="3"/>
                                            </p:txEl>
                                          </p:spTgt>
                                        </p:tgtEl>
                                        <p:attrNameLst>
                                          <p:attrName>ppt_y</p:attrName>
                                        </p:attrNameLst>
                                      </p:cBhvr>
                                      <p:tavLst>
                                        <p:tav tm="0">
                                          <p:val>
                                            <p:strVal val="#ppt_y"/>
                                          </p:val>
                                        </p:tav>
                                        <p:tav tm="100000">
                                          <p:val>
                                            <p:strVal val="#ppt_y"/>
                                          </p:val>
                                        </p:tav>
                                      </p:tavLst>
                                    </p:anim>
                                  </p:childTnLst>
                                </p:cTn>
                              </p:par>
                              <p:par>
                                <p:cTn id="31" presetID="39" presetClass="entr" presetSubtype="0" accel="100000" fill="hold" grpId="0" nodeType="withEffect">
                                  <p:stCondLst>
                                    <p:cond delay="0"/>
                                  </p:stCondLst>
                                  <p:childTnLst>
                                    <p:set>
                                      <p:cBhvr>
                                        <p:cTn id="32" dur="1" fill="hold">
                                          <p:stCondLst>
                                            <p:cond delay="0"/>
                                          </p:stCondLst>
                                        </p:cTn>
                                        <p:tgtEl>
                                          <p:spTgt spid="172035">
                                            <p:txEl>
                                              <p:pRg st="4" end="4"/>
                                            </p:txEl>
                                          </p:spTgt>
                                        </p:tgtEl>
                                        <p:attrNameLst>
                                          <p:attrName>style.visibility</p:attrName>
                                        </p:attrNameLst>
                                      </p:cBhvr>
                                      <p:to>
                                        <p:strVal val="visible"/>
                                      </p:to>
                                    </p:set>
                                    <p:anim calcmode="lin" valueType="num">
                                      <p:cBhvr>
                                        <p:cTn id="33" dur="500" fill="hold"/>
                                        <p:tgtEl>
                                          <p:spTgt spid="172035">
                                            <p:txEl>
                                              <p:pRg st="4" end="4"/>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34" dur="500" fill="hold"/>
                                        <p:tgtEl>
                                          <p:spTgt spid="172035">
                                            <p:txEl>
                                              <p:pRg st="4" end="4"/>
                                            </p:txEl>
                                          </p:spTgt>
                                        </p:tgtEl>
                                        <p:attrNameLst>
                                          <p:attrName>ppt_w</p:attrName>
                                        </p:attrNameLst>
                                      </p:cBhvr>
                                      <p:tavLst>
                                        <p:tav tm="0">
                                          <p:val>
                                            <p:strVal val="#ppt_w+.3"/>
                                          </p:val>
                                        </p:tav>
                                        <p:tav tm="50000">
                                          <p:val>
                                            <p:strVal val="#ppt_w+.3"/>
                                          </p:val>
                                        </p:tav>
                                        <p:tav tm="100000">
                                          <p:val>
                                            <p:strVal val="#ppt_w"/>
                                          </p:val>
                                        </p:tav>
                                      </p:tavLst>
                                    </p:anim>
                                    <p:anim calcmode="lin" valueType="num">
                                      <p:cBhvr>
                                        <p:cTn id="35" dur="500" fill="hold"/>
                                        <p:tgtEl>
                                          <p:spTgt spid="172035">
                                            <p:txEl>
                                              <p:pRg st="4" end="4"/>
                                            </p:txEl>
                                          </p:spTgt>
                                        </p:tgtEl>
                                        <p:attrNameLst>
                                          <p:attrName>ppt_x</p:attrName>
                                        </p:attrNameLst>
                                      </p:cBhvr>
                                      <p:tavLst>
                                        <p:tav tm="0">
                                          <p:val>
                                            <p:strVal val="#ppt_x-.3"/>
                                          </p:val>
                                        </p:tav>
                                        <p:tav tm="50000">
                                          <p:val>
                                            <p:strVal val="#ppt_x"/>
                                          </p:val>
                                        </p:tav>
                                        <p:tav tm="100000">
                                          <p:val>
                                            <p:strVal val="#ppt_x"/>
                                          </p:val>
                                        </p:tav>
                                      </p:tavLst>
                                    </p:anim>
                                    <p:anim calcmode="lin" valueType="num">
                                      <p:cBhvr>
                                        <p:cTn id="36" dur="500" fill="hold"/>
                                        <p:tgtEl>
                                          <p:spTgt spid="172035">
                                            <p:txEl>
                                              <p:pRg st="4" end="4"/>
                                            </p:txEl>
                                          </p:spTgt>
                                        </p:tgtEl>
                                        <p:attrNameLst>
                                          <p:attrName>ppt_y</p:attrName>
                                        </p:attrNameLst>
                                      </p:cBhvr>
                                      <p:tavLst>
                                        <p:tav tm="0">
                                          <p:val>
                                            <p:strVal val="#ppt_y"/>
                                          </p:val>
                                        </p:tav>
                                        <p:tav tm="100000">
                                          <p:val>
                                            <p:strVal val="#ppt_y"/>
                                          </p:val>
                                        </p:tav>
                                      </p:tavLst>
                                    </p:anim>
                                  </p:childTnLst>
                                </p:cTn>
                              </p:par>
                              <p:par>
                                <p:cTn id="37" presetID="39" presetClass="entr" presetSubtype="0" accel="100000" fill="hold" grpId="0" nodeType="withEffect">
                                  <p:stCondLst>
                                    <p:cond delay="0"/>
                                  </p:stCondLst>
                                  <p:childTnLst>
                                    <p:set>
                                      <p:cBhvr>
                                        <p:cTn id="38" dur="1" fill="hold">
                                          <p:stCondLst>
                                            <p:cond delay="0"/>
                                          </p:stCondLst>
                                        </p:cTn>
                                        <p:tgtEl>
                                          <p:spTgt spid="172035">
                                            <p:txEl>
                                              <p:pRg st="5" end="5"/>
                                            </p:txEl>
                                          </p:spTgt>
                                        </p:tgtEl>
                                        <p:attrNameLst>
                                          <p:attrName>style.visibility</p:attrName>
                                        </p:attrNameLst>
                                      </p:cBhvr>
                                      <p:to>
                                        <p:strVal val="visible"/>
                                      </p:to>
                                    </p:set>
                                    <p:anim calcmode="lin" valueType="num">
                                      <p:cBhvr>
                                        <p:cTn id="39" dur="500" fill="hold"/>
                                        <p:tgtEl>
                                          <p:spTgt spid="172035">
                                            <p:txEl>
                                              <p:pRg st="5" end="5"/>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40" dur="500" fill="hold"/>
                                        <p:tgtEl>
                                          <p:spTgt spid="172035">
                                            <p:txEl>
                                              <p:pRg st="5" end="5"/>
                                            </p:txEl>
                                          </p:spTgt>
                                        </p:tgtEl>
                                        <p:attrNameLst>
                                          <p:attrName>ppt_w</p:attrName>
                                        </p:attrNameLst>
                                      </p:cBhvr>
                                      <p:tavLst>
                                        <p:tav tm="0">
                                          <p:val>
                                            <p:strVal val="#ppt_w+.3"/>
                                          </p:val>
                                        </p:tav>
                                        <p:tav tm="50000">
                                          <p:val>
                                            <p:strVal val="#ppt_w+.3"/>
                                          </p:val>
                                        </p:tav>
                                        <p:tav tm="100000">
                                          <p:val>
                                            <p:strVal val="#ppt_w"/>
                                          </p:val>
                                        </p:tav>
                                      </p:tavLst>
                                    </p:anim>
                                    <p:anim calcmode="lin" valueType="num">
                                      <p:cBhvr>
                                        <p:cTn id="41" dur="500" fill="hold"/>
                                        <p:tgtEl>
                                          <p:spTgt spid="172035">
                                            <p:txEl>
                                              <p:pRg st="5" end="5"/>
                                            </p:txEl>
                                          </p:spTgt>
                                        </p:tgtEl>
                                        <p:attrNameLst>
                                          <p:attrName>ppt_x</p:attrName>
                                        </p:attrNameLst>
                                      </p:cBhvr>
                                      <p:tavLst>
                                        <p:tav tm="0">
                                          <p:val>
                                            <p:strVal val="#ppt_x-.3"/>
                                          </p:val>
                                        </p:tav>
                                        <p:tav tm="50000">
                                          <p:val>
                                            <p:strVal val="#ppt_x"/>
                                          </p:val>
                                        </p:tav>
                                        <p:tav tm="100000">
                                          <p:val>
                                            <p:strVal val="#ppt_x"/>
                                          </p:val>
                                        </p:tav>
                                      </p:tavLst>
                                    </p:anim>
                                    <p:anim calcmode="lin" valueType="num">
                                      <p:cBhvr>
                                        <p:cTn id="42" dur="500" fill="hold"/>
                                        <p:tgtEl>
                                          <p:spTgt spid="17203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39" presetClass="entr" presetSubtype="0" accel="100000" fill="hold" grpId="0" nodeType="clickEffect">
                                  <p:stCondLst>
                                    <p:cond delay="0"/>
                                  </p:stCondLst>
                                  <p:childTnLst>
                                    <p:set>
                                      <p:cBhvr>
                                        <p:cTn id="46" dur="1" fill="hold">
                                          <p:stCondLst>
                                            <p:cond delay="0"/>
                                          </p:stCondLst>
                                        </p:cTn>
                                        <p:tgtEl>
                                          <p:spTgt spid="172035">
                                            <p:txEl>
                                              <p:pRg st="6" end="6"/>
                                            </p:txEl>
                                          </p:spTgt>
                                        </p:tgtEl>
                                        <p:attrNameLst>
                                          <p:attrName>style.visibility</p:attrName>
                                        </p:attrNameLst>
                                      </p:cBhvr>
                                      <p:to>
                                        <p:strVal val="visible"/>
                                      </p:to>
                                    </p:set>
                                    <p:anim calcmode="lin" valueType="num">
                                      <p:cBhvr>
                                        <p:cTn id="47" dur="500" fill="hold"/>
                                        <p:tgtEl>
                                          <p:spTgt spid="172035">
                                            <p:txEl>
                                              <p:pRg st="6" end="6"/>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48" dur="500" fill="hold"/>
                                        <p:tgtEl>
                                          <p:spTgt spid="172035">
                                            <p:txEl>
                                              <p:pRg st="6" end="6"/>
                                            </p:txEl>
                                          </p:spTgt>
                                        </p:tgtEl>
                                        <p:attrNameLst>
                                          <p:attrName>ppt_w</p:attrName>
                                        </p:attrNameLst>
                                      </p:cBhvr>
                                      <p:tavLst>
                                        <p:tav tm="0">
                                          <p:val>
                                            <p:strVal val="#ppt_w+.3"/>
                                          </p:val>
                                        </p:tav>
                                        <p:tav tm="50000">
                                          <p:val>
                                            <p:strVal val="#ppt_w+.3"/>
                                          </p:val>
                                        </p:tav>
                                        <p:tav tm="100000">
                                          <p:val>
                                            <p:strVal val="#ppt_w"/>
                                          </p:val>
                                        </p:tav>
                                      </p:tavLst>
                                    </p:anim>
                                    <p:anim calcmode="lin" valueType="num">
                                      <p:cBhvr>
                                        <p:cTn id="49" dur="500" fill="hold"/>
                                        <p:tgtEl>
                                          <p:spTgt spid="172035">
                                            <p:txEl>
                                              <p:pRg st="6" end="6"/>
                                            </p:txEl>
                                          </p:spTgt>
                                        </p:tgtEl>
                                        <p:attrNameLst>
                                          <p:attrName>ppt_x</p:attrName>
                                        </p:attrNameLst>
                                      </p:cBhvr>
                                      <p:tavLst>
                                        <p:tav tm="0">
                                          <p:val>
                                            <p:strVal val="#ppt_x-.3"/>
                                          </p:val>
                                        </p:tav>
                                        <p:tav tm="50000">
                                          <p:val>
                                            <p:strVal val="#ppt_x"/>
                                          </p:val>
                                        </p:tav>
                                        <p:tav tm="100000">
                                          <p:val>
                                            <p:strVal val="#ppt_x"/>
                                          </p:val>
                                        </p:tav>
                                      </p:tavLst>
                                    </p:anim>
                                    <p:anim calcmode="lin" valueType="num">
                                      <p:cBhvr>
                                        <p:cTn id="50" dur="500" fill="hold"/>
                                        <p:tgtEl>
                                          <p:spTgt spid="172035">
                                            <p:txEl>
                                              <p:pRg st="6" end="6"/>
                                            </p:txEl>
                                          </p:spTgt>
                                        </p:tgtEl>
                                        <p:attrNameLst>
                                          <p:attrName>ppt_y</p:attrName>
                                        </p:attrNameLst>
                                      </p:cBhvr>
                                      <p:tavLst>
                                        <p:tav tm="0">
                                          <p:val>
                                            <p:strVal val="#ppt_y"/>
                                          </p:val>
                                        </p:tav>
                                        <p:tav tm="100000">
                                          <p:val>
                                            <p:strVal val="#ppt_y"/>
                                          </p:val>
                                        </p:tav>
                                      </p:tavLst>
                                    </p:anim>
                                  </p:childTnLst>
                                </p:cTn>
                              </p:par>
                              <p:par>
                                <p:cTn id="51" presetID="39" presetClass="entr" presetSubtype="0" accel="100000" fill="hold" grpId="0" nodeType="withEffect">
                                  <p:stCondLst>
                                    <p:cond delay="0"/>
                                  </p:stCondLst>
                                  <p:childTnLst>
                                    <p:set>
                                      <p:cBhvr>
                                        <p:cTn id="52" dur="1" fill="hold">
                                          <p:stCondLst>
                                            <p:cond delay="0"/>
                                          </p:stCondLst>
                                        </p:cTn>
                                        <p:tgtEl>
                                          <p:spTgt spid="172035">
                                            <p:txEl>
                                              <p:pRg st="7" end="7"/>
                                            </p:txEl>
                                          </p:spTgt>
                                        </p:tgtEl>
                                        <p:attrNameLst>
                                          <p:attrName>style.visibility</p:attrName>
                                        </p:attrNameLst>
                                      </p:cBhvr>
                                      <p:to>
                                        <p:strVal val="visible"/>
                                      </p:to>
                                    </p:set>
                                    <p:anim calcmode="lin" valueType="num">
                                      <p:cBhvr>
                                        <p:cTn id="53" dur="500" fill="hold"/>
                                        <p:tgtEl>
                                          <p:spTgt spid="172035">
                                            <p:txEl>
                                              <p:pRg st="7" end="7"/>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54" dur="500" fill="hold"/>
                                        <p:tgtEl>
                                          <p:spTgt spid="172035">
                                            <p:txEl>
                                              <p:pRg st="7" end="7"/>
                                            </p:txEl>
                                          </p:spTgt>
                                        </p:tgtEl>
                                        <p:attrNameLst>
                                          <p:attrName>ppt_w</p:attrName>
                                        </p:attrNameLst>
                                      </p:cBhvr>
                                      <p:tavLst>
                                        <p:tav tm="0">
                                          <p:val>
                                            <p:strVal val="#ppt_w+.3"/>
                                          </p:val>
                                        </p:tav>
                                        <p:tav tm="50000">
                                          <p:val>
                                            <p:strVal val="#ppt_w+.3"/>
                                          </p:val>
                                        </p:tav>
                                        <p:tav tm="100000">
                                          <p:val>
                                            <p:strVal val="#ppt_w"/>
                                          </p:val>
                                        </p:tav>
                                      </p:tavLst>
                                    </p:anim>
                                    <p:anim calcmode="lin" valueType="num">
                                      <p:cBhvr>
                                        <p:cTn id="55" dur="500" fill="hold"/>
                                        <p:tgtEl>
                                          <p:spTgt spid="172035">
                                            <p:txEl>
                                              <p:pRg st="7" end="7"/>
                                            </p:txEl>
                                          </p:spTgt>
                                        </p:tgtEl>
                                        <p:attrNameLst>
                                          <p:attrName>ppt_x</p:attrName>
                                        </p:attrNameLst>
                                      </p:cBhvr>
                                      <p:tavLst>
                                        <p:tav tm="0">
                                          <p:val>
                                            <p:strVal val="#ppt_x-.3"/>
                                          </p:val>
                                        </p:tav>
                                        <p:tav tm="50000">
                                          <p:val>
                                            <p:strVal val="#ppt_x"/>
                                          </p:val>
                                        </p:tav>
                                        <p:tav tm="100000">
                                          <p:val>
                                            <p:strVal val="#ppt_x"/>
                                          </p:val>
                                        </p:tav>
                                      </p:tavLst>
                                    </p:anim>
                                    <p:anim calcmode="lin" valueType="num">
                                      <p:cBhvr>
                                        <p:cTn id="56" dur="500" fill="hold"/>
                                        <p:tgtEl>
                                          <p:spTgt spid="17203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body" sz="quarter" idx="12"/>
          </p:nvPr>
        </p:nvSpPr>
        <p:spPr/>
        <p:txBody>
          <a:bodyPr/>
          <a:lstStyle/>
          <a:p>
            <a:pPr eaLnBrk="1" hangingPunct="1"/>
            <a:r>
              <a:rPr lang="en-US" altLang="en-US" smtClean="0"/>
              <a:t>Technology</a:t>
            </a:r>
          </a:p>
          <a:p>
            <a:pPr lvl="1" eaLnBrk="1" hangingPunct="1"/>
            <a:r>
              <a:rPr lang="en-US" altLang="en-US" smtClean="0">
                <a:solidFill>
                  <a:srgbClr val="B30000"/>
                </a:solidFill>
              </a:rPr>
              <a:t>Task variability:</a:t>
            </a:r>
            <a:r>
              <a:rPr lang="en-US" altLang="en-US" i="1" smtClean="0"/>
              <a:t> </a:t>
            </a:r>
            <a:r>
              <a:rPr lang="en-US" altLang="en-US" smtClean="0"/>
              <a:t>the number of different problem types that are encountered over time and </a:t>
            </a:r>
          </a:p>
          <a:p>
            <a:pPr lvl="1" eaLnBrk="1" hangingPunct="1"/>
            <a:r>
              <a:rPr lang="en-US" altLang="en-US" smtClean="0">
                <a:solidFill>
                  <a:srgbClr val="B30000"/>
                </a:solidFill>
              </a:rPr>
              <a:t>Task analyzability:</a:t>
            </a:r>
            <a:r>
              <a:rPr lang="en-US" altLang="en-US" i="1" smtClean="0"/>
              <a:t> </a:t>
            </a:r>
            <a:r>
              <a:rPr lang="en-US" altLang="en-US" smtClean="0"/>
              <a:t>the degree to which problems can be solved using known steps and procedures</a:t>
            </a:r>
          </a:p>
        </p:txBody>
      </p:sp>
      <p:sp>
        <p:nvSpPr>
          <p:cNvPr id="74754" name="Rectangle 2"/>
          <p:cNvSpPr>
            <a:spLocks noGrp="1" noChangeArrowheads="1"/>
          </p:cNvSpPr>
          <p:nvPr>
            <p:ph type="title"/>
          </p:nvPr>
        </p:nvSpPr>
        <p:spPr/>
        <p:txBody>
          <a:bodyPr/>
          <a:lstStyle/>
          <a:p>
            <a:pPr eaLnBrk="1" hangingPunct="1"/>
            <a:r>
              <a:rPr lang="en-US" altLang="en-US" sz="2800" smtClean="0"/>
              <a:t>Technology and Structure:</a:t>
            </a:r>
            <a:r>
              <a:rPr lang="en-US" altLang="en-US" sz="3200" smtClean="0"/>
              <a:t> </a:t>
            </a:r>
            <a:r>
              <a:rPr lang="en-US" altLang="en-US" sz="2400" smtClean="0"/>
              <a:t>Broader Framework</a:t>
            </a:r>
          </a:p>
        </p:txBody>
      </p:sp>
    </p:spTree>
    <p:extLst>
      <p:ext uri="{BB962C8B-B14F-4D97-AF65-F5344CB8AC3E}">
        <p14:creationId xmlns:p14="http://schemas.microsoft.com/office/powerpoint/2010/main" val="1126460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endParaRPr lang="en-US"/>
          </a:p>
        </p:txBody>
      </p:sp>
      <p:sp>
        <p:nvSpPr>
          <p:cNvPr id="19458" name="Rectangle 2"/>
          <p:cNvSpPr>
            <a:spLocks noGrp="1" noChangeArrowheads="1"/>
          </p:cNvSpPr>
          <p:nvPr>
            <p:ph type="title"/>
          </p:nvPr>
        </p:nvSpPr>
        <p:spPr/>
        <p:txBody>
          <a:bodyPr/>
          <a:lstStyle/>
          <a:p>
            <a:pPr eaLnBrk="1" hangingPunct="1"/>
            <a:r>
              <a:rPr lang="en-US" altLang="en-US" smtClean="0"/>
              <a:t>Course Contents</a:t>
            </a:r>
          </a:p>
        </p:txBody>
      </p:sp>
      <p:grpSp>
        <p:nvGrpSpPr>
          <p:cNvPr id="4" name="Group 3"/>
          <p:cNvGrpSpPr/>
          <p:nvPr/>
        </p:nvGrpSpPr>
        <p:grpSpPr>
          <a:xfrm>
            <a:off x="114484" y="1417638"/>
            <a:ext cx="8907463" cy="4467225"/>
            <a:chOff x="111125" y="2401888"/>
            <a:chExt cx="8907463" cy="4467225"/>
          </a:xfrm>
        </p:grpSpPr>
        <p:sp>
          <p:nvSpPr>
            <p:cNvPr id="6" name="CasellaDiTesto 5"/>
            <p:cNvSpPr txBox="1"/>
            <p:nvPr/>
          </p:nvSpPr>
          <p:spPr>
            <a:xfrm>
              <a:off x="3562350" y="2401888"/>
              <a:ext cx="2249488" cy="1384300"/>
            </a:xfrm>
            <a:prstGeom prst="rect">
              <a:avLst/>
            </a:prstGeom>
            <a:solidFill>
              <a:schemeClr val="bg1">
                <a:lumMod val="85000"/>
              </a:schemeClr>
            </a:solidFill>
            <a:ln>
              <a:solidFill>
                <a:srgbClr val="2C7C9F"/>
              </a:solidFill>
            </a:ln>
          </p:spPr>
          <p:txBody>
            <a:bodyPr>
              <a:spAutoFit/>
            </a:bodyPr>
            <a:lstStyle>
              <a:lvl1pPr eaLnBrk="0" hangingPunct="0">
                <a:defRPr sz="2400" b="1">
                  <a:solidFill>
                    <a:schemeClr val="tx1"/>
                  </a:solidFill>
                  <a:latin typeface="Times New Roman" charset="0"/>
                  <a:ea typeface="ＭＳ Ｐゴシック" charset="0"/>
                  <a:cs typeface="ＭＳ Ｐゴシック" charset="0"/>
                </a:defRPr>
              </a:lvl1pPr>
              <a:lvl2pPr marL="37931725" indent="-37474525" eaLnBrk="0" hangingPunct="0">
                <a:defRPr sz="2400" b="1">
                  <a:solidFill>
                    <a:schemeClr val="tx1"/>
                  </a:solidFill>
                  <a:latin typeface="Times New Roman" charset="0"/>
                  <a:ea typeface="ＭＳ Ｐゴシック" charset="0"/>
                </a:defRPr>
              </a:lvl2pPr>
              <a:lvl3pPr eaLnBrk="0" hangingPunct="0">
                <a:defRPr sz="2400" b="1">
                  <a:solidFill>
                    <a:schemeClr val="tx1"/>
                  </a:solidFill>
                  <a:latin typeface="Times New Roman" charset="0"/>
                  <a:ea typeface="ＭＳ Ｐゴシック" charset="0"/>
                </a:defRPr>
              </a:lvl3pPr>
              <a:lvl4pPr eaLnBrk="0" hangingPunct="0">
                <a:defRPr sz="2400" b="1">
                  <a:solidFill>
                    <a:schemeClr val="tx1"/>
                  </a:solidFill>
                  <a:latin typeface="Times New Roman" charset="0"/>
                  <a:ea typeface="ＭＳ Ｐゴシック" charset="0"/>
                </a:defRPr>
              </a:lvl4pPr>
              <a:lvl5pPr eaLnBrk="0" hangingPunct="0">
                <a:defRPr sz="2400" b="1">
                  <a:solidFill>
                    <a:schemeClr val="tx1"/>
                  </a:solidFill>
                  <a:latin typeface="Times New Roman" charset="0"/>
                  <a:ea typeface="ＭＳ Ｐゴシック" charset="0"/>
                </a:defRPr>
              </a:lvl5pPr>
              <a:lvl6pPr marL="457200" eaLnBrk="0" fontAlgn="base" hangingPunct="0">
                <a:spcBef>
                  <a:spcPct val="0"/>
                </a:spcBef>
                <a:spcAft>
                  <a:spcPct val="0"/>
                </a:spcAft>
                <a:defRPr sz="2400" b="1">
                  <a:solidFill>
                    <a:schemeClr val="tx1"/>
                  </a:solidFill>
                  <a:latin typeface="Times New Roman" charset="0"/>
                  <a:ea typeface="ＭＳ Ｐゴシック" charset="0"/>
                </a:defRPr>
              </a:lvl6pPr>
              <a:lvl7pPr marL="914400" eaLnBrk="0" fontAlgn="base" hangingPunct="0">
                <a:spcBef>
                  <a:spcPct val="0"/>
                </a:spcBef>
                <a:spcAft>
                  <a:spcPct val="0"/>
                </a:spcAft>
                <a:defRPr sz="2400" b="1">
                  <a:solidFill>
                    <a:schemeClr val="tx1"/>
                  </a:solidFill>
                  <a:latin typeface="Times New Roman" charset="0"/>
                  <a:ea typeface="ＭＳ Ｐゴシック" charset="0"/>
                </a:defRPr>
              </a:lvl7pPr>
              <a:lvl8pPr marL="1371600" eaLnBrk="0" fontAlgn="base" hangingPunct="0">
                <a:spcBef>
                  <a:spcPct val="0"/>
                </a:spcBef>
                <a:spcAft>
                  <a:spcPct val="0"/>
                </a:spcAft>
                <a:defRPr sz="2400" b="1">
                  <a:solidFill>
                    <a:schemeClr val="tx1"/>
                  </a:solidFill>
                  <a:latin typeface="Times New Roman" charset="0"/>
                  <a:ea typeface="ＭＳ Ｐゴシック" charset="0"/>
                </a:defRPr>
              </a:lvl8pPr>
              <a:lvl9pPr marL="1828800" eaLnBrk="0" fontAlgn="base" hangingPunct="0">
                <a:spcBef>
                  <a:spcPct val="0"/>
                </a:spcBef>
                <a:spcAft>
                  <a:spcPct val="0"/>
                </a:spcAft>
                <a:defRPr sz="2400" b="1">
                  <a:solidFill>
                    <a:schemeClr val="tx1"/>
                  </a:solidFill>
                  <a:latin typeface="Times New Roman" charset="0"/>
                  <a:ea typeface="ＭＳ Ｐゴシック" charset="0"/>
                </a:defRPr>
              </a:lvl9pPr>
            </a:lstStyle>
            <a:p>
              <a:pPr algn="ctr" eaLnBrk="1" hangingPunct="1">
                <a:defRPr/>
              </a:pPr>
              <a:r>
                <a:rPr lang="en-US" sz="1800" dirty="0" smtClean="0">
                  <a:latin typeface="Arial" charset="0"/>
                </a:rPr>
                <a:t>Organizational factors</a:t>
              </a:r>
            </a:p>
            <a:p>
              <a:pPr algn="ctr" eaLnBrk="1" hangingPunct="1">
                <a:defRPr/>
              </a:pPr>
              <a:r>
                <a:rPr lang="en-US" sz="1200" dirty="0" smtClean="0">
                  <a:latin typeface="Arial" charset="0"/>
                </a:rPr>
                <a:t>(structure, culture, politics, change)</a:t>
              </a:r>
            </a:p>
            <a:p>
              <a:pPr algn="ctr" eaLnBrk="1" hangingPunct="1">
                <a:defRPr/>
              </a:pPr>
              <a:endParaRPr lang="en-US" sz="1200" dirty="0" smtClean="0">
                <a:latin typeface="Arial" charset="0"/>
              </a:endParaRPr>
            </a:p>
            <a:p>
              <a:pPr algn="ctr" eaLnBrk="1" hangingPunct="1">
                <a:defRPr/>
              </a:pPr>
              <a:endParaRPr lang="en-US" sz="1200" dirty="0" smtClean="0">
                <a:latin typeface="Arial" charset="0"/>
              </a:endParaRPr>
            </a:p>
          </p:txBody>
        </p:sp>
        <p:sp>
          <p:nvSpPr>
            <p:cNvPr id="7" name="CasellaDiTesto 6"/>
            <p:cNvSpPr txBox="1"/>
            <p:nvPr/>
          </p:nvSpPr>
          <p:spPr>
            <a:xfrm>
              <a:off x="554038" y="5495925"/>
              <a:ext cx="2249487" cy="1200150"/>
            </a:xfrm>
            <a:prstGeom prst="rect">
              <a:avLst/>
            </a:prstGeom>
            <a:solidFill>
              <a:schemeClr val="bg1">
                <a:lumMod val="85000"/>
              </a:schemeClr>
            </a:solidFill>
            <a:ln>
              <a:solidFill>
                <a:srgbClr val="2C7C9F"/>
              </a:solidFill>
            </a:ln>
          </p:spPr>
          <p:txBody>
            <a:bodyPr>
              <a:spAutoFit/>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algn="ctr" eaLnBrk="1" hangingPunct="1">
                <a:defRPr/>
              </a:pPr>
              <a:r>
                <a:rPr lang="en-US" altLang="en-US" sz="1800" smtClean="0">
                  <a:solidFill>
                    <a:srgbClr val="18579B"/>
                  </a:solidFill>
                  <a:latin typeface="Arial" panose="020B0604020202020204" pitchFamily="34" charset="0"/>
                </a:rPr>
                <a:t>Individual </a:t>
              </a:r>
            </a:p>
            <a:p>
              <a:pPr algn="ctr" eaLnBrk="1" hangingPunct="1">
                <a:defRPr/>
              </a:pPr>
              <a:r>
                <a:rPr lang="en-US" altLang="en-US" sz="1800" smtClean="0">
                  <a:solidFill>
                    <a:srgbClr val="18579B"/>
                  </a:solidFill>
                  <a:latin typeface="Arial" panose="020B0604020202020204" pitchFamily="34" charset="0"/>
                </a:rPr>
                <a:t>factors</a:t>
              </a:r>
            </a:p>
            <a:p>
              <a:pPr algn="ctr" eaLnBrk="1" hangingPunct="1">
                <a:defRPr/>
              </a:pPr>
              <a:r>
                <a:rPr lang="en-US" altLang="en-US" sz="1200" smtClean="0">
                  <a:solidFill>
                    <a:srgbClr val="18579B"/>
                  </a:solidFill>
                  <a:latin typeface="Arial" panose="020B0604020202020204" pitchFamily="34" charset="0"/>
                </a:rPr>
                <a:t>(decision making, learning, motivation, …)</a:t>
              </a:r>
            </a:p>
            <a:p>
              <a:pPr algn="ctr" eaLnBrk="1" hangingPunct="1">
                <a:defRPr/>
              </a:pPr>
              <a:endParaRPr lang="en-US" altLang="en-US" sz="1200" smtClean="0">
                <a:solidFill>
                  <a:srgbClr val="18579B"/>
                </a:solidFill>
                <a:latin typeface="Arial" panose="020B0604020202020204" pitchFamily="34" charset="0"/>
              </a:endParaRPr>
            </a:p>
          </p:txBody>
        </p:sp>
        <p:sp>
          <p:nvSpPr>
            <p:cNvPr id="8" name="CasellaDiTesto 7"/>
            <p:cNvSpPr txBox="1"/>
            <p:nvPr/>
          </p:nvSpPr>
          <p:spPr>
            <a:xfrm>
              <a:off x="6697663" y="5495925"/>
              <a:ext cx="2249487" cy="1200150"/>
            </a:xfrm>
            <a:prstGeom prst="rect">
              <a:avLst/>
            </a:prstGeom>
            <a:solidFill>
              <a:schemeClr val="bg1">
                <a:lumMod val="85000"/>
              </a:schemeClr>
            </a:solidFill>
            <a:ln>
              <a:solidFill>
                <a:srgbClr val="2C7C9F"/>
              </a:solidFill>
            </a:ln>
          </p:spPr>
          <p:txBody>
            <a:bodyPr>
              <a:spAutoFit/>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algn="ctr" eaLnBrk="1" hangingPunct="1">
                <a:defRPr/>
              </a:pPr>
              <a:r>
                <a:rPr lang="en-US" altLang="en-US" sz="1800" smtClean="0">
                  <a:solidFill>
                    <a:srgbClr val="18579B"/>
                  </a:solidFill>
                  <a:latin typeface="Arial" panose="020B0604020202020204" pitchFamily="34" charset="0"/>
                </a:rPr>
                <a:t>Group </a:t>
              </a:r>
            </a:p>
            <a:p>
              <a:pPr algn="ctr" eaLnBrk="1" hangingPunct="1">
                <a:defRPr/>
              </a:pPr>
              <a:r>
                <a:rPr lang="en-US" altLang="en-US" sz="1800" smtClean="0">
                  <a:solidFill>
                    <a:srgbClr val="18579B"/>
                  </a:solidFill>
                  <a:latin typeface="Arial" panose="020B0604020202020204" pitchFamily="34" charset="0"/>
                </a:rPr>
                <a:t>factors</a:t>
              </a:r>
            </a:p>
            <a:p>
              <a:pPr algn="ctr" eaLnBrk="1" hangingPunct="1">
                <a:defRPr/>
              </a:pPr>
              <a:r>
                <a:rPr lang="en-US" altLang="en-US" sz="1200" smtClean="0">
                  <a:solidFill>
                    <a:srgbClr val="18579B"/>
                  </a:solidFill>
                  <a:latin typeface="Arial" panose="020B0604020202020204" pitchFamily="34" charset="0"/>
                </a:rPr>
                <a:t>(leadership, communication, decision making, teamwork,…)</a:t>
              </a:r>
            </a:p>
          </p:txBody>
        </p:sp>
        <p:cxnSp>
          <p:nvCxnSpPr>
            <p:cNvPr id="24582" name="Forma 11"/>
            <p:cNvCxnSpPr>
              <a:cxnSpLocks noChangeShapeType="1"/>
              <a:stCxn id="7" idx="0"/>
              <a:endCxn id="6" idx="1"/>
            </p:cNvCxnSpPr>
            <p:nvPr/>
          </p:nvCxnSpPr>
          <p:spPr bwMode="auto">
            <a:xfrm rot="5400000" flipH="1" flipV="1">
              <a:off x="1420019" y="3353594"/>
              <a:ext cx="2401887" cy="1882775"/>
            </a:xfrm>
            <a:prstGeom prst="bentConnector2">
              <a:avLst/>
            </a:prstGeom>
            <a:noFill/>
            <a:ln w="9525">
              <a:solidFill>
                <a:schemeClr val="tx1"/>
              </a:solidFill>
              <a:miter lim="800000"/>
              <a:headEnd type="arrow" w="med" len="med"/>
              <a:tailEnd type="arrow" w="med" len="med"/>
            </a:ln>
            <a:extLst>
              <a:ext uri="{909E8E84-426E-40DD-AFC4-6F175D3DCCD1}">
                <a14:hiddenFill xmlns:a14="http://schemas.microsoft.com/office/drawing/2010/main">
                  <a:noFill/>
                </a14:hiddenFill>
              </a:ext>
            </a:extLst>
          </p:spPr>
        </p:cxnSp>
        <p:cxnSp>
          <p:nvCxnSpPr>
            <p:cNvPr id="24583" name="Forma 13"/>
            <p:cNvCxnSpPr>
              <a:cxnSpLocks noChangeShapeType="1"/>
              <a:stCxn id="6" idx="3"/>
              <a:endCxn id="8" idx="0"/>
            </p:cNvCxnSpPr>
            <p:nvPr/>
          </p:nvCxnSpPr>
          <p:spPr bwMode="auto">
            <a:xfrm>
              <a:off x="5811838" y="3094038"/>
              <a:ext cx="2011362" cy="2401887"/>
            </a:xfrm>
            <a:prstGeom prst="bentConnector2">
              <a:avLst/>
            </a:prstGeom>
            <a:noFill/>
            <a:ln w="9525">
              <a:solidFill>
                <a:schemeClr val="tx1"/>
              </a:solidFill>
              <a:miter lim="800000"/>
              <a:headEnd type="arrow" w="med" len="med"/>
              <a:tailEnd type="arrow" w="med" len="med"/>
            </a:ln>
            <a:extLst>
              <a:ext uri="{909E8E84-426E-40DD-AFC4-6F175D3DCCD1}">
                <a14:hiddenFill xmlns:a14="http://schemas.microsoft.com/office/drawing/2010/main">
                  <a:noFill/>
                </a14:hiddenFill>
              </a:ext>
            </a:extLst>
          </p:spPr>
        </p:cxnSp>
        <p:cxnSp>
          <p:nvCxnSpPr>
            <p:cNvPr id="24584" name="Connettore 2 15"/>
            <p:cNvCxnSpPr>
              <a:cxnSpLocks noChangeShapeType="1"/>
              <a:stCxn id="7" idx="3"/>
              <a:endCxn id="8" idx="1"/>
            </p:cNvCxnSpPr>
            <p:nvPr/>
          </p:nvCxnSpPr>
          <p:spPr bwMode="auto">
            <a:xfrm flipV="1">
              <a:off x="2803525" y="6096000"/>
              <a:ext cx="3894138" cy="0"/>
            </a:xfrm>
            <a:prstGeom prst="straightConnector1">
              <a:avLst/>
            </a:prstGeom>
            <a:noFill/>
            <a:ln w="9525">
              <a:solidFill>
                <a:schemeClr val="tx1"/>
              </a:solidFill>
              <a:miter lim="800000"/>
              <a:headEnd type="arrow" w="med" len="med"/>
              <a:tailEnd type="arrow" w="med" len="med"/>
            </a:ln>
            <a:extLst>
              <a:ext uri="{909E8E84-426E-40DD-AFC4-6F175D3DCCD1}">
                <a14:hiddenFill xmlns:a14="http://schemas.microsoft.com/office/drawing/2010/main">
                  <a:noFill/>
                </a14:hiddenFill>
              </a:ext>
            </a:extLst>
          </p:spPr>
        </p:cxnSp>
        <p:grpSp>
          <p:nvGrpSpPr>
            <p:cNvPr id="2" name="Gruppo 17"/>
            <p:cNvGrpSpPr>
              <a:grpSpLocks/>
            </p:cNvGrpSpPr>
            <p:nvPr/>
          </p:nvGrpSpPr>
          <p:grpSpPr bwMode="auto">
            <a:xfrm>
              <a:off x="2898775" y="3754438"/>
              <a:ext cx="3671888" cy="1671637"/>
              <a:chOff x="2898775" y="3754438"/>
              <a:chExt cx="3671888" cy="1671637"/>
            </a:xfrm>
          </p:grpSpPr>
          <p:sp>
            <p:nvSpPr>
              <p:cNvPr id="19470" name="CasellaDiTesto 16"/>
              <p:cNvSpPr txBox="1">
                <a:spLocks noChangeArrowheads="1"/>
              </p:cNvSpPr>
              <p:nvPr/>
            </p:nvSpPr>
            <p:spPr bwMode="auto">
              <a:xfrm>
                <a:off x="3465513" y="3754438"/>
                <a:ext cx="2443162" cy="339725"/>
              </a:xfrm>
              <a:prstGeom prst="rect">
                <a:avLst/>
              </a:prstGeom>
              <a:noFill/>
              <a:ln w="9525">
                <a:solidFill>
                  <a:srgbClr val="2C7C9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600">
                    <a:solidFill>
                      <a:srgbClr val="FF0000"/>
                    </a:solidFill>
                    <a:latin typeface="Times New Roman" panose="02020603050405020304" pitchFamily="18" charset="0"/>
                  </a:rPr>
                  <a:t>Organizational success</a:t>
                </a:r>
              </a:p>
            </p:txBody>
          </p:sp>
          <p:sp>
            <p:nvSpPr>
              <p:cNvPr id="19471" name="CasellaDiTesto 17"/>
              <p:cNvSpPr txBox="1">
                <a:spLocks noChangeArrowheads="1"/>
              </p:cNvSpPr>
              <p:nvPr/>
            </p:nvSpPr>
            <p:spPr bwMode="auto">
              <a:xfrm>
                <a:off x="3479800" y="4514850"/>
                <a:ext cx="2443163" cy="831850"/>
              </a:xfrm>
              <a:prstGeom prst="rect">
                <a:avLst/>
              </a:prstGeom>
              <a:noFill/>
              <a:ln w="9525">
                <a:solidFill>
                  <a:srgbClr val="2C7C9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600">
                    <a:solidFill>
                      <a:srgbClr val="FF0000"/>
                    </a:solidFill>
                    <a:latin typeface="Times New Roman" panose="02020603050405020304" pitchFamily="18" charset="0"/>
                  </a:rPr>
                  <a:t>Productivity &amp; satisfaction of individuals and groups</a:t>
                </a:r>
              </a:p>
            </p:txBody>
          </p:sp>
          <p:sp>
            <p:nvSpPr>
              <p:cNvPr id="19472" name="Freccia bidirezionale verticale 22"/>
              <p:cNvSpPr>
                <a:spLocks noChangeArrowheads="1"/>
              </p:cNvSpPr>
              <p:nvPr/>
            </p:nvSpPr>
            <p:spPr bwMode="auto">
              <a:xfrm>
                <a:off x="4572000" y="4114800"/>
                <a:ext cx="290513" cy="427038"/>
              </a:xfrm>
              <a:prstGeom prst="upDownArrow">
                <a:avLst>
                  <a:gd name="adj1" fmla="val 50000"/>
                  <a:gd name="adj2" fmla="val 49788"/>
                </a:avLst>
              </a:prstGeom>
              <a:solidFill>
                <a:schemeClr val="accent1"/>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cxnSp>
            <p:nvCxnSpPr>
              <p:cNvPr id="19473" name="Connettore 2 26"/>
              <p:cNvCxnSpPr>
                <a:cxnSpLocks noChangeShapeType="1"/>
                <a:stCxn id="6" idx="2"/>
                <a:endCxn id="19470" idx="0"/>
              </p:cNvCxnSpPr>
              <p:nvPr/>
            </p:nvCxnSpPr>
            <p:spPr bwMode="auto">
              <a:xfrm flipV="1">
                <a:off x="4687094" y="3754438"/>
                <a:ext cx="0" cy="32445"/>
              </a:xfrm>
              <a:prstGeom prst="straightConnector1">
                <a:avLst/>
              </a:prstGeom>
              <a:noFill/>
              <a:ln w="9525">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9474" name="Connettore 2 28"/>
              <p:cNvCxnSpPr>
                <a:cxnSpLocks noChangeShapeType="1"/>
              </p:cNvCxnSpPr>
              <p:nvPr/>
            </p:nvCxnSpPr>
            <p:spPr bwMode="auto">
              <a:xfrm flipV="1">
                <a:off x="2898775" y="5273675"/>
                <a:ext cx="441325" cy="152400"/>
              </a:xfrm>
              <a:prstGeom prst="straightConnector1">
                <a:avLst/>
              </a:prstGeom>
              <a:noFill/>
              <a:ln w="9525">
                <a:solidFill>
                  <a:schemeClr val="tx1"/>
                </a:solidFill>
                <a:miter lim="800000"/>
                <a:headEnd/>
                <a:tailEnd type="arrow" w="med" len="med"/>
              </a:ln>
              <a:extLst>
                <a:ext uri="{909E8E84-426E-40DD-AFC4-6F175D3DCCD1}">
                  <a14:hiddenFill xmlns:a14="http://schemas.microsoft.com/office/drawing/2010/main">
                    <a:noFill/>
                  </a14:hiddenFill>
                </a:ext>
              </a:extLst>
            </p:spPr>
          </p:cxnSp>
          <p:cxnSp>
            <p:nvCxnSpPr>
              <p:cNvPr id="19475" name="Connettore 2 30"/>
              <p:cNvCxnSpPr>
                <a:cxnSpLocks noChangeShapeType="1"/>
              </p:cNvCxnSpPr>
              <p:nvPr/>
            </p:nvCxnSpPr>
            <p:spPr bwMode="auto">
              <a:xfrm rot="10800000">
                <a:off x="6088063" y="5259388"/>
                <a:ext cx="482600" cy="166687"/>
              </a:xfrm>
              <a:prstGeom prst="straightConnector1">
                <a:avLst/>
              </a:prstGeom>
              <a:noFill/>
              <a:ln w="9525">
                <a:solidFill>
                  <a:schemeClr val="tx1"/>
                </a:solidFill>
                <a:miter lim="800000"/>
                <a:headEnd/>
                <a:tailEnd type="arrow" w="med" len="med"/>
              </a:ln>
              <a:extLst>
                <a:ext uri="{909E8E84-426E-40DD-AFC4-6F175D3DCCD1}">
                  <a14:hiddenFill xmlns:a14="http://schemas.microsoft.com/office/drawing/2010/main">
                    <a:noFill/>
                  </a14:hiddenFill>
                </a:ext>
              </a:extLst>
            </p:spPr>
          </p:cxnSp>
        </p:grpSp>
        <p:sp>
          <p:nvSpPr>
            <p:cNvPr id="32" name="CasellaDiTesto 31"/>
            <p:cNvSpPr txBox="1"/>
            <p:nvPr/>
          </p:nvSpPr>
          <p:spPr>
            <a:xfrm>
              <a:off x="5991225" y="2416175"/>
              <a:ext cx="2297113" cy="461963"/>
            </a:xfrm>
            <a:prstGeom prst="rect">
              <a:avLst/>
            </a:prstGeom>
            <a:solidFill>
              <a:schemeClr val="accent4">
                <a:lumMod val="20000"/>
                <a:lumOff val="80000"/>
              </a:schemeClr>
            </a:solidFill>
          </p:spPr>
          <p:txBody>
            <a:bodyPr wrap="none">
              <a:spAutoFit/>
            </a:bodyPr>
            <a:lstStyle>
              <a:lvl1pPr eaLnBrk="0" hangingPunct="0">
                <a:defRPr sz="2400" b="1">
                  <a:solidFill>
                    <a:schemeClr val="tx1"/>
                  </a:solidFill>
                  <a:latin typeface="Times New Roman" charset="0"/>
                  <a:ea typeface="ＭＳ Ｐゴシック" charset="0"/>
                  <a:cs typeface="ＭＳ Ｐゴシック" charset="0"/>
                </a:defRPr>
              </a:lvl1pPr>
              <a:lvl2pPr marL="37931725" indent="-37474525" eaLnBrk="0" hangingPunct="0">
                <a:defRPr sz="2400" b="1">
                  <a:solidFill>
                    <a:schemeClr val="tx1"/>
                  </a:solidFill>
                  <a:latin typeface="Times New Roman" charset="0"/>
                  <a:ea typeface="ＭＳ Ｐゴシック" charset="0"/>
                </a:defRPr>
              </a:lvl2pPr>
              <a:lvl3pPr eaLnBrk="0" hangingPunct="0">
                <a:defRPr sz="2400" b="1">
                  <a:solidFill>
                    <a:schemeClr val="tx1"/>
                  </a:solidFill>
                  <a:latin typeface="Times New Roman" charset="0"/>
                  <a:ea typeface="ＭＳ Ｐゴシック" charset="0"/>
                </a:defRPr>
              </a:lvl3pPr>
              <a:lvl4pPr eaLnBrk="0" hangingPunct="0">
                <a:defRPr sz="2400" b="1">
                  <a:solidFill>
                    <a:schemeClr val="tx1"/>
                  </a:solidFill>
                  <a:latin typeface="Times New Roman" charset="0"/>
                  <a:ea typeface="ＭＳ Ｐゴシック" charset="0"/>
                </a:defRPr>
              </a:lvl4pPr>
              <a:lvl5pPr eaLnBrk="0" hangingPunct="0">
                <a:defRPr sz="2400" b="1">
                  <a:solidFill>
                    <a:schemeClr val="tx1"/>
                  </a:solidFill>
                  <a:latin typeface="Times New Roman" charset="0"/>
                  <a:ea typeface="ＭＳ Ｐゴシック" charset="0"/>
                </a:defRPr>
              </a:lvl5pPr>
              <a:lvl6pPr marL="457200" eaLnBrk="0" fontAlgn="base" hangingPunct="0">
                <a:spcBef>
                  <a:spcPct val="0"/>
                </a:spcBef>
                <a:spcAft>
                  <a:spcPct val="0"/>
                </a:spcAft>
                <a:defRPr sz="2400" b="1">
                  <a:solidFill>
                    <a:schemeClr val="tx1"/>
                  </a:solidFill>
                  <a:latin typeface="Times New Roman" charset="0"/>
                  <a:ea typeface="ＭＳ Ｐゴシック" charset="0"/>
                </a:defRPr>
              </a:lvl6pPr>
              <a:lvl7pPr marL="914400" eaLnBrk="0" fontAlgn="base" hangingPunct="0">
                <a:spcBef>
                  <a:spcPct val="0"/>
                </a:spcBef>
                <a:spcAft>
                  <a:spcPct val="0"/>
                </a:spcAft>
                <a:defRPr sz="2400" b="1">
                  <a:solidFill>
                    <a:schemeClr val="tx1"/>
                  </a:solidFill>
                  <a:latin typeface="Times New Roman" charset="0"/>
                  <a:ea typeface="ＭＳ Ｐゴシック" charset="0"/>
                </a:defRPr>
              </a:lvl7pPr>
              <a:lvl8pPr marL="1371600" eaLnBrk="0" fontAlgn="base" hangingPunct="0">
                <a:spcBef>
                  <a:spcPct val="0"/>
                </a:spcBef>
                <a:spcAft>
                  <a:spcPct val="0"/>
                </a:spcAft>
                <a:defRPr sz="2400" b="1">
                  <a:solidFill>
                    <a:schemeClr val="tx1"/>
                  </a:solidFill>
                  <a:latin typeface="Times New Roman" charset="0"/>
                  <a:ea typeface="ＭＳ Ｐゴシック" charset="0"/>
                </a:defRPr>
              </a:lvl8pPr>
              <a:lvl9pPr marL="1828800" eaLnBrk="0" fontAlgn="base" hangingPunct="0">
                <a:spcBef>
                  <a:spcPct val="0"/>
                </a:spcBef>
                <a:spcAft>
                  <a:spcPct val="0"/>
                </a:spcAft>
                <a:defRPr sz="2400" b="1">
                  <a:solidFill>
                    <a:schemeClr val="tx1"/>
                  </a:solidFill>
                  <a:latin typeface="Times New Roman" charset="0"/>
                  <a:ea typeface="ＭＳ Ｐゴシック" charset="0"/>
                </a:defRPr>
              </a:lvl9pPr>
            </a:lstStyle>
            <a:p>
              <a:pPr eaLnBrk="1" hangingPunct="1">
                <a:defRPr/>
              </a:pPr>
              <a:r>
                <a:rPr lang="it-IT" dirty="0" smtClean="0"/>
                <a:t>Class 2, 10 &amp; 13</a:t>
              </a:r>
            </a:p>
          </p:txBody>
        </p:sp>
        <p:sp>
          <p:nvSpPr>
            <p:cNvPr id="33" name="CasellaDiTesto 32"/>
            <p:cNvSpPr txBox="1"/>
            <p:nvPr/>
          </p:nvSpPr>
          <p:spPr>
            <a:xfrm>
              <a:off x="7337425" y="4822825"/>
              <a:ext cx="1681163" cy="461963"/>
            </a:xfrm>
            <a:prstGeom prst="rect">
              <a:avLst/>
            </a:prstGeom>
            <a:solidFill>
              <a:schemeClr val="accent4">
                <a:lumMod val="20000"/>
                <a:lumOff val="80000"/>
              </a:schemeClr>
            </a:solidFill>
          </p:spPr>
          <p:txBody>
            <a:bodyPr wrap="none">
              <a:spAutoFit/>
            </a:bodyPr>
            <a:lstStyle>
              <a:lvl1pPr eaLnBrk="0" hangingPunct="0">
                <a:defRPr sz="2400" b="1">
                  <a:solidFill>
                    <a:schemeClr val="tx1"/>
                  </a:solidFill>
                  <a:latin typeface="Times New Roman" charset="0"/>
                  <a:ea typeface="ＭＳ Ｐゴシック" charset="0"/>
                  <a:cs typeface="ＭＳ Ｐゴシック" charset="0"/>
                </a:defRPr>
              </a:lvl1pPr>
              <a:lvl2pPr marL="37931725" indent="-37474525" eaLnBrk="0" hangingPunct="0">
                <a:defRPr sz="2400" b="1">
                  <a:solidFill>
                    <a:schemeClr val="tx1"/>
                  </a:solidFill>
                  <a:latin typeface="Times New Roman" charset="0"/>
                  <a:ea typeface="ＭＳ Ｐゴシック" charset="0"/>
                </a:defRPr>
              </a:lvl2pPr>
              <a:lvl3pPr eaLnBrk="0" hangingPunct="0">
                <a:defRPr sz="2400" b="1">
                  <a:solidFill>
                    <a:schemeClr val="tx1"/>
                  </a:solidFill>
                  <a:latin typeface="Times New Roman" charset="0"/>
                  <a:ea typeface="ＭＳ Ｐゴシック" charset="0"/>
                </a:defRPr>
              </a:lvl3pPr>
              <a:lvl4pPr eaLnBrk="0" hangingPunct="0">
                <a:defRPr sz="2400" b="1">
                  <a:solidFill>
                    <a:schemeClr val="tx1"/>
                  </a:solidFill>
                  <a:latin typeface="Times New Roman" charset="0"/>
                  <a:ea typeface="ＭＳ Ｐゴシック" charset="0"/>
                </a:defRPr>
              </a:lvl4pPr>
              <a:lvl5pPr eaLnBrk="0" hangingPunct="0">
                <a:defRPr sz="2400" b="1">
                  <a:solidFill>
                    <a:schemeClr val="tx1"/>
                  </a:solidFill>
                  <a:latin typeface="Times New Roman" charset="0"/>
                  <a:ea typeface="ＭＳ Ｐゴシック" charset="0"/>
                </a:defRPr>
              </a:lvl5pPr>
              <a:lvl6pPr marL="457200" eaLnBrk="0" fontAlgn="base" hangingPunct="0">
                <a:spcBef>
                  <a:spcPct val="0"/>
                </a:spcBef>
                <a:spcAft>
                  <a:spcPct val="0"/>
                </a:spcAft>
                <a:defRPr sz="2400" b="1">
                  <a:solidFill>
                    <a:schemeClr val="tx1"/>
                  </a:solidFill>
                  <a:latin typeface="Times New Roman" charset="0"/>
                  <a:ea typeface="ＭＳ Ｐゴシック" charset="0"/>
                </a:defRPr>
              </a:lvl6pPr>
              <a:lvl7pPr marL="914400" eaLnBrk="0" fontAlgn="base" hangingPunct="0">
                <a:spcBef>
                  <a:spcPct val="0"/>
                </a:spcBef>
                <a:spcAft>
                  <a:spcPct val="0"/>
                </a:spcAft>
                <a:defRPr sz="2400" b="1">
                  <a:solidFill>
                    <a:schemeClr val="tx1"/>
                  </a:solidFill>
                  <a:latin typeface="Times New Roman" charset="0"/>
                  <a:ea typeface="ＭＳ Ｐゴシック" charset="0"/>
                </a:defRPr>
              </a:lvl7pPr>
              <a:lvl8pPr marL="1371600" eaLnBrk="0" fontAlgn="base" hangingPunct="0">
                <a:spcBef>
                  <a:spcPct val="0"/>
                </a:spcBef>
                <a:spcAft>
                  <a:spcPct val="0"/>
                </a:spcAft>
                <a:defRPr sz="2400" b="1">
                  <a:solidFill>
                    <a:schemeClr val="tx1"/>
                  </a:solidFill>
                  <a:latin typeface="Times New Roman" charset="0"/>
                  <a:ea typeface="ＭＳ Ｐゴシック" charset="0"/>
                </a:defRPr>
              </a:lvl8pPr>
              <a:lvl9pPr marL="1828800" eaLnBrk="0" fontAlgn="base" hangingPunct="0">
                <a:spcBef>
                  <a:spcPct val="0"/>
                </a:spcBef>
                <a:spcAft>
                  <a:spcPct val="0"/>
                </a:spcAft>
                <a:defRPr sz="2400" b="1">
                  <a:solidFill>
                    <a:schemeClr val="tx1"/>
                  </a:solidFill>
                  <a:latin typeface="Times New Roman" charset="0"/>
                  <a:ea typeface="ＭＳ Ｐゴシック" charset="0"/>
                </a:defRPr>
              </a:lvl9pPr>
            </a:lstStyle>
            <a:p>
              <a:pPr eaLnBrk="1" hangingPunct="1">
                <a:defRPr/>
              </a:pPr>
              <a:r>
                <a:rPr lang="it-IT" dirty="0" smtClean="0"/>
                <a:t>Class 3-7, 9</a:t>
              </a:r>
            </a:p>
          </p:txBody>
        </p:sp>
        <p:sp>
          <p:nvSpPr>
            <p:cNvPr id="34" name="CasellaDiTesto 33"/>
            <p:cNvSpPr txBox="1"/>
            <p:nvPr/>
          </p:nvSpPr>
          <p:spPr>
            <a:xfrm>
              <a:off x="111125" y="4849813"/>
              <a:ext cx="1562100" cy="461962"/>
            </a:xfrm>
            <a:prstGeom prst="rect">
              <a:avLst/>
            </a:prstGeom>
            <a:solidFill>
              <a:schemeClr val="accent4">
                <a:lumMod val="20000"/>
                <a:lumOff val="80000"/>
              </a:schemeClr>
            </a:solidFill>
          </p:spPr>
          <p:txBody>
            <a:bodyPr wrap="none">
              <a:spAutoFit/>
            </a:bodyPr>
            <a:lstStyle>
              <a:lvl1pPr eaLnBrk="0" hangingPunct="0">
                <a:defRPr sz="2400" b="1">
                  <a:solidFill>
                    <a:schemeClr val="tx1"/>
                  </a:solidFill>
                  <a:latin typeface="Times New Roman" charset="0"/>
                  <a:ea typeface="ＭＳ Ｐゴシック" charset="0"/>
                  <a:cs typeface="ＭＳ Ｐゴシック" charset="0"/>
                </a:defRPr>
              </a:lvl1pPr>
              <a:lvl2pPr marL="37931725" indent="-37474525" eaLnBrk="0" hangingPunct="0">
                <a:defRPr sz="2400" b="1">
                  <a:solidFill>
                    <a:schemeClr val="tx1"/>
                  </a:solidFill>
                  <a:latin typeface="Times New Roman" charset="0"/>
                  <a:ea typeface="ＭＳ Ｐゴシック" charset="0"/>
                </a:defRPr>
              </a:lvl2pPr>
              <a:lvl3pPr eaLnBrk="0" hangingPunct="0">
                <a:defRPr sz="2400" b="1">
                  <a:solidFill>
                    <a:schemeClr val="tx1"/>
                  </a:solidFill>
                  <a:latin typeface="Times New Roman" charset="0"/>
                  <a:ea typeface="ＭＳ Ｐゴシック" charset="0"/>
                </a:defRPr>
              </a:lvl3pPr>
              <a:lvl4pPr eaLnBrk="0" hangingPunct="0">
                <a:defRPr sz="2400" b="1">
                  <a:solidFill>
                    <a:schemeClr val="tx1"/>
                  </a:solidFill>
                  <a:latin typeface="Times New Roman" charset="0"/>
                  <a:ea typeface="ＭＳ Ｐゴシック" charset="0"/>
                </a:defRPr>
              </a:lvl4pPr>
              <a:lvl5pPr eaLnBrk="0" hangingPunct="0">
                <a:defRPr sz="2400" b="1">
                  <a:solidFill>
                    <a:schemeClr val="tx1"/>
                  </a:solidFill>
                  <a:latin typeface="Times New Roman" charset="0"/>
                  <a:ea typeface="ＭＳ Ｐゴシック" charset="0"/>
                </a:defRPr>
              </a:lvl5pPr>
              <a:lvl6pPr marL="457200" eaLnBrk="0" fontAlgn="base" hangingPunct="0">
                <a:spcBef>
                  <a:spcPct val="0"/>
                </a:spcBef>
                <a:spcAft>
                  <a:spcPct val="0"/>
                </a:spcAft>
                <a:defRPr sz="2400" b="1">
                  <a:solidFill>
                    <a:schemeClr val="tx1"/>
                  </a:solidFill>
                  <a:latin typeface="Times New Roman" charset="0"/>
                  <a:ea typeface="ＭＳ Ｐゴシック" charset="0"/>
                </a:defRPr>
              </a:lvl6pPr>
              <a:lvl7pPr marL="914400" eaLnBrk="0" fontAlgn="base" hangingPunct="0">
                <a:spcBef>
                  <a:spcPct val="0"/>
                </a:spcBef>
                <a:spcAft>
                  <a:spcPct val="0"/>
                </a:spcAft>
                <a:defRPr sz="2400" b="1">
                  <a:solidFill>
                    <a:schemeClr val="tx1"/>
                  </a:solidFill>
                  <a:latin typeface="Times New Roman" charset="0"/>
                  <a:ea typeface="ＭＳ Ｐゴシック" charset="0"/>
                </a:defRPr>
              </a:lvl7pPr>
              <a:lvl8pPr marL="1371600" eaLnBrk="0" fontAlgn="base" hangingPunct="0">
                <a:spcBef>
                  <a:spcPct val="0"/>
                </a:spcBef>
                <a:spcAft>
                  <a:spcPct val="0"/>
                </a:spcAft>
                <a:defRPr sz="2400" b="1">
                  <a:solidFill>
                    <a:schemeClr val="tx1"/>
                  </a:solidFill>
                  <a:latin typeface="Times New Roman" charset="0"/>
                  <a:ea typeface="ＭＳ Ｐゴシック" charset="0"/>
                </a:defRPr>
              </a:lvl8pPr>
              <a:lvl9pPr marL="1828800" eaLnBrk="0" fontAlgn="base" hangingPunct="0">
                <a:spcBef>
                  <a:spcPct val="0"/>
                </a:spcBef>
                <a:spcAft>
                  <a:spcPct val="0"/>
                </a:spcAft>
                <a:defRPr sz="2400" b="1">
                  <a:solidFill>
                    <a:schemeClr val="tx1"/>
                  </a:solidFill>
                  <a:latin typeface="Times New Roman" charset="0"/>
                  <a:ea typeface="ＭＳ Ｐゴシック" charset="0"/>
                </a:defRPr>
              </a:lvl9pPr>
            </a:lstStyle>
            <a:p>
              <a:pPr eaLnBrk="1" hangingPunct="1">
                <a:defRPr/>
              </a:pPr>
              <a:r>
                <a:rPr lang="it-IT" dirty="0" smtClean="0"/>
                <a:t>Class 8, 11</a:t>
              </a:r>
            </a:p>
          </p:txBody>
        </p:sp>
        <p:sp>
          <p:nvSpPr>
            <p:cNvPr id="19469" name="CasellaDiTesto 18"/>
            <p:cNvSpPr txBox="1">
              <a:spLocks noChangeArrowheads="1"/>
            </p:cNvSpPr>
            <p:nvPr/>
          </p:nvSpPr>
          <p:spPr bwMode="auto">
            <a:xfrm>
              <a:off x="3784600" y="6623050"/>
              <a:ext cx="25304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it-IT" altLang="en-US" sz="1000" b="0">
                  <a:latin typeface="Times New Roman" panose="02020603050405020304" pitchFamily="18" charset="0"/>
                </a:rPr>
                <a:t>(adapted from Hitt, Colella and Miller., 2009)</a:t>
              </a:r>
            </a:p>
          </p:txBody>
        </p:sp>
      </p:grpSp>
    </p:spTree>
    <p:extLst>
      <p:ext uri="{BB962C8B-B14F-4D97-AF65-F5344CB8AC3E}">
        <p14:creationId xmlns:p14="http://schemas.microsoft.com/office/powerpoint/2010/main" val="10802031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6804" name="Rectangle 8"/>
          <p:cNvSpPr>
            <a:spLocks noChangeArrowheads="1"/>
          </p:cNvSpPr>
          <p:nvPr/>
        </p:nvSpPr>
        <p:spPr bwMode="auto">
          <a:xfrm>
            <a:off x="762000" y="1843088"/>
            <a:ext cx="7119938" cy="525462"/>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76805" name="AutoShape 9"/>
          <p:cNvSpPr>
            <a:spLocks noChangeArrowheads="1"/>
          </p:cNvSpPr>
          <p:nvPr/>
        </p:nvSpPr>
        <p:spPr bwMode="auto">
          <a:xfrm>
            <a:off x="762000" y="762000"/>
            <a:ext cx="5105400" cy="609600"/>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kumimoji="1" lang="it-IT" altLang="en-US" sz="2400" b="0">
              <a:latin typeface="Times New Roman" panose="02020603050405020304" pitchFamily="18" charset="0"/>
            </a:endParaRPr>
          </a:p>
        </p:txBody>
      </p:sp>
      <p:sp>
        <p:nvSpPr>
          <p:cNvPr id="3" name="Text Placeholder 2"/>
          <p:cNvSpPr>
            <a:spLocks noGrp="1"/>
          </p:cNvSpPr>
          <p:nvPr>
            <p:ph type="body" sz="quarter" idx="12"/>
          </p:nvPr>
        </p:nvSpPr>
        <p:spPr/>
        <p:txBody>
          <a:bodyPr/>
          <a:lstStyle/>
          <a:p>
            <a:endParaRPr lang="en-US"/>
          </a:p>
        </p:txBody>
      </p:sp>
      <p:sp>
        <p:nvSpPr>
          <p:cNvPr id="76806" name="Rectangle 10"/>
          <p:cNvSpPr>
            <a:spLocks noGrp="1" noChangeArrowheads="1"/>
          </p:cNvSpPr>
          <p:nvPr>
            <p:ph type="title"/>
          </p:nvPr>
        </p:nvSpPr>
        <p:spPr/>
        <p:txBody>
          <a:bodyPr/>
          <a:lstStyle/>
          <a:p>
            <a:pPr eaLnBrk="1" hangingPunct="1"/>
            <a:r>
              <a:rPr lang="en-US" altLang="en-US" sz="3200" smtClean="0"/>
              <a:t>Diversification Strategy and Structure</a:t>
            </a:r>
          </a:p>
        </p:txBody>
      </p:sp>
      <p:sp>
        <p:nvSpPr>
          <p:cNvPr id="76807" name="Text Box 12"/>
          <p:cNvSpPr txBox="1">
            <a:spLocks noChangeArrowheads="1"/>
          </p:cNvSpPr>
          <p:nvPr/>
        </p:nvSpPr>
        <p:spPr bwMode="auto">
          <a:xfrm>
            <a:off x="2409825" y="3770313"/>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50000"/>
              </a:spcBef>
              <a:buClrTx/>
              <a:buSzTx/>
              <a:buFontTx/>
              <a:buNone/>
            </a:pPr>
            <a:endParaRPr lang="it-IT" altLang="en-US" sz="2000" b="0"/>
          </a:p>
        </p:txBody>
      </p:sp>
      <p:grpSp>
        <p:nvGrpSpPr>
          <p:cNvPr id="4" name="Group 13"/>
          <p:cNvGrpSpPr>
            <a:grpSpLocks/>
          </p:cNvGrpSpPr>
          <p:nvPr/>
        </p:nvGrpSpPr>
        <p:grpSpPr bwMode="auto">
          <a:xfrm>
            <a:off x="2965450" y="1730375"/>
            <a:ext cx="2828925" cy="1828800"/>
            <a:chOff x="1868" y="1090"/>
            <a:chExt cx="1782" cy="1152"/>
          </a:xfrm>
        </p:grpSpPr>
        <p:sp>
          <p:nvSpPr>
            <p:cNvPr id="76830" name="Rectangle 14"/>
            <p:cNvSpPr>
              <a:spLocks noChangeArrowheads="1"/>
            </p:cNvSpPr>
            <p:nvPr/>
          </p:nvSpPr>
          <p:spPr bwMode="auto">
            <a:xfrm>
              <a:off x="1868" y="1090"/>
              <a:ext cx="1782" cy="1152"/>
            </a:xfrm>
            <a:prstGeom prst="rect">
              <a:avLst/>
            </a:prstGeom>
            <a:gradFill rotWithShape="0">
              <a:gsLst>
                <a:gs pos="0">
                  <a:srgbClr val="FFF7E7"/>
                </a:gs>
                <a:gs pos="100000">
                  <a:srgbClr val="FEDD9A"/>
                </a:gs>
              </a:gsLst>
              <a:lin ang="5400000" scaled="1"/>
            </a:gradFill>
            <a:ln>
              <a:noFill/>
            </a:ln>
            <a:effectLst>
              <a:outerShdw dist="63500" dir="2212194"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76831" name="Text Box 15"/>
            <p:cNvSpPr txBox="1">
              <a:spLocks noChangeArrowheads="1"/>
            </p:cNvSpPr>
            <p:nvPr/>
          </p:nvSpPr>
          <p:spPr bwMode="auto">
            <a:xfrm>
              <a:off x="1967" y="1105"/>
              <a:ext cx="15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u="sng"/>
                <a:t>Engineering</a:t>
              </a:r>
            </a:p>
          </p:txBody>
        </p:sp>
      </p:grpSp>
      <p:grpSp>
        <p:nvGrpSpPr>
          <p:cNvPr id="5" name="Group 16"/>
          <p:cNvGrpSpPr>
            <a:grpSpLocks/>
          </p:cNvGrpSpPr>
          <p:nvPr/>
        </p:nvGrpSpPr>
        <p:grpSpPr bwMode="auto">
          <a:xfrm>
            <a:off x="5795963" y="1731963"/>
            <a:ext cx="2828925" cy="1828800"/>
            <a:chOff x="3651" y="1091"/>
            <a:chExt cx="1782" cy="1152"/>
          </a:xfrm>
        </p:grpSpPr>
        <p:sp>
          <p:nvSpPr>
            <p:cNvPr id="76828" name="Rectangle 17"/>
            <p:cNvSpPr>
              <a:spLocks noChangeArrowheads="1"/>
            </p:cNvSpPr>
            <p:nvPr/>
          </p:nvSpPr>
          <p:spPr bwMode="auto">
            <a:xfrm>
              <a:off x="3651" y="1091"/>
              <a:ext cx="1782" cy="1152"/>
            </a:xfrm>
            <a:prstGeom prst="rect">
              <a:avLst/>
            </a:prstGeom>
            <a:gradFill rotWithShape="0">
              <a:gsLst>
                <a:gs pos="0">
                  <a:srgbClr val="899EA5"/>
                </a:gs>
                <a:gs pos="100000">
                  <a:schemeClr val="accent2"/>
                </a:gs>
              </a:gsLst>
              <a:lin ang="5400000" scaled="1"/>
            </a:gradFill>
            <a:ln>
              <a:noFill/>
            </a:ln>
            <a:effectLst>
              <a:outerShdw dist="63500" dir="2212194"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MS PGothic" panose="020B0600070205080204" pitchFamily="34" charset="-128"/>
                </a:defRPr>
              </a:lvl1pPr>
              <a:lvl2pPr marL="742950" indent="-285750">
                <a:defRPr sz="2400" b="1">
                  <a:solidFill>
                    <a:schemeClr val="tx1"/>
                  </a:solidFill>
                  <a:latin typeface="Times New Roman" panose="02020603050405020304" pitchFamily="18" charset="0"/>
                  <a:ea typeface="MS PGothic" panose="020B0600070205080204" pitchFamily="34" charset="-128"/>
                </a:defRPr>
              </a:lvl2pPr>
              <a:lvl3pPr marL="1143000" indent="-228600">
                <a:defRPr sz="2400" b="1">
                  <a:solidFill>
                    <a:schemeClr val="tx1"/>
                  </a:solidFill>
                  <a:latin typeface="Times New Roman" panose="02020603050405020304" pitchFamily="18" charset="0"/>
                  <a:ea typeface="MS PGothic" panose="020B0600070205080204" pitchFamily="34" charset="-128"/>
                </a:defRPr>
              </a:lvl3pPr>
              <a:lvl4pPr marL="1600200" indent="-228600">
                <a:defRPr sz="2400" b="1">
                  <a:solidFill>
                    <a:schemeClr val="tx1"/>
                  </a:solidFill>
                  <a:latin typeface="Times New Roman" panose="02020603050405020304" pitchFamily="18" charset="0"/>
                  <a:ea typeface="MS PGothic" panose="020B0600070205080204" pitchFamily="34" charset="-128"/>
                </a:defRPr>
              </a:lvl4pPr>
              <a:lvl5pPr marL="2057400" indent="-22860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a:p>
          </p:txBody>
        </p:sp>
        <p:sp>
          <p:nvSpPr>
            <p:cNvPr id="76829" name="Text Box 18"/>
            <p:cNvSpPr txBox="1">
              <a:spLocks noChangeArrowheads="1"/>
            </p:cNvSpPr>
            <p:nvPr/>
          </p:nvSpPr>
          <p:spPr bwMode="auto">
            <a:xfrm>
              <a:off x="3743" y="1105"/>
              <a:ext cx="15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u="sng"/>
                <a:t>Non-Routine</a:t>
              </a:r>
            </a:p>
          </p:txBody>
        </p:sp>
      </p:grpSp>
      <p:grpSp>
        <p:nvGrpSpPr>
          <p:cNvPr id="6" name="Group 19"/>
          <p:cNvGrpSpPr>
            <a:grpSpLocks/>
          </p:cNvGrpSpPr>
          <p:nvPr/>
        </p:nvGrpSpPr>
        <p:grpSpPr bwMode="auto">
          <a:xfrm>
            <a:off x="2965450" y="3562350"/>
            <a:ext cx="2828925" cy="1828800"/>
            <a:chOff x="1868" y="2244"/>
            <a:chExt cx="1782" cy="1152"/>
          </a:xfrm>
        </p:grpSpPr>
        <p:sp>
          <p:nvSpPr>
            <p:cNvPr id="76826" name="Rectangle 20"/>
            <p:cNvSpPr>
              <a:spLocks noChangeArrowheads="1"/>
            </p:cNvSpPr>
            <p:nvPr/>
          </p:nvSpPr>
          <p:spPr bwMode="auto">
            <a:xfrm>
              <a:off x="1868" y="2244"/>
              <a:ext cx="1782" cy="1152"/>
            </a:xfrm>
            <a:prstGeom prst="rect">
              <a:avLst/>
            </a:prstGeom>
            <a:gradFill rotWithShape="0">
              <a:gsLst>
                <a:gs pos="0">
                  <a:srgbClr val="899EA5"/>
                </a:gs>
                <a:gs pos="100000">
                  <a:schemeClr val="accent2"/>
                </a:gs>
              </a:gsLst>
              <a:lin ang="5400000" scaled="1"/>
            </a:gradFill>
            <a:ln>
              <a:noFill/>
            </a:ln>
            <a:effectLst>
              <a:outerShdw dist="63500" dir="2212194"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MS PGothic" panose="020B0600070205080204" pitchFamily="34" charset="-128"/>
                </a:defRPr>
              </a:lvl1pPr>
              <a:lvl2pPr marL="742950" indent="-285750">
                <a:defRPr sz="2400" b="1">
                  <a:solidFill>
                    <a:schemeClr val="tx1"/>
                  </a:solidFill>
                  <a:latin typeface="Times New Roman" panose="02020603050405020304" pitchFamily="18" charset="0"/>
                  <a:ea typeface="MS PGothic" panose="020B0600070205080204" pitchFamily="34" charset="-128"/>
                </a:defRPr>
              </a:lvl2pPr>
              <a:lvl3pPr marL="1143000" indent="-228600">
                <a:defRPr sz="2400" b="1">
                  <a:solidFill>
                    <a:schemeClr val="tx1"/>
                  </a:solidFill>
                  <a:latin typeface="Times New Roman" panose="02020603050405020304" pitchFamily="18" charset="0"/>
                  <a:ea typeface="MS PGothic" panose="020B0600070205080204" pitchFamily="34" charset="-128"/>
                </a:defRPr>
              </a:lvl3pPr>
              <a:lvl4pPr marL="1600200" indent="-228600">
                <a:defRPr sz="2400" b="1">
                  <a:solidFill>
                    <a:schemeClr val="tx1"/>
                  </a:solidFill>
                  <a:latin typeface="Times New Roman" panose="02020603050405020304" pitchFamily="18" charset="0"/>
                  <a:ea typeface="MS PGothic" panose="020B0600070205080204" pitchFamily="34" charset="-128"/>
                </a:defRPr>
              </a:lvl4pPr>
              <a:lvl5pPr marL="2057400" indent="-22860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a:p>
          </p:txBody>
        </p:sp>
        <p:sp>
          <p:nvSpPr>
            <p:cNvPr id="76827" name="Text Box 21"/>
            <p:cNvSpPr txBox="1">
              <a:spLocks noChangeArrowheads="1"/>
            </p:cNvSpPr>
            <p:nvPr/>
          </p:nvSpPr>
          <p:spPr bwMode="auto">
            <a:xfrm>
              <a:off x="1967" y="2263"/>
              <a:ext cx="15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u="sng"/>
                <a:t>Routine</a:t>
              </a:r>
            </a:p>
          </p:txBody>
        </p:sp>
      </p:grpSp>
      <p:grpSp>
        <p:nvGrpSpPr>
          <p:cNvPr id="7" name="Group 22"/>
          <p:cNvGrpSpPr>
            <a:grpSpLocks/>
          </p:cNvGrpSpPr>
          <p:nvPr/>
        </p:nvGrpSpPr>
        <p:grpSpPr bwMode="auto">
          <a:xfrm>
            <a:off x="5795963" y="3562350"/>
            <a:ext cx="2828925" cy="1828800"/>
            <a:chOff x="3651" y="2244"/>
            <a:chExt cx="1782" cy="1152"/>
          </a:xfrm>
        </p:grpSpPr>
        <p:sp>
          <p:nvSpPr>
            <p:cNvPr id="76824" name="Rectangle 23"/>
            <p:cNvSpPr>
              <a:spLocks noChangeArrowheads="1"/>
            </p:cNvSpPr>
            <p:nvPr/>
          </p:nvSpPr>
          <p:spPr bwMode="auto">
            <a:xfrm>
              <a:off x="3651" y="2244"/>
              <a:ext cx="1782" cy="1152"/>
            </a:xfrm>
            <a:prstGeom prst="rect">
              <a:avLst/>
            </a:prstGeom>
            <a:gradFill rotWithShape="0">
              <a:gsLst>
                <a:gs pos="0">
                  <a:srgbClr val="FFF7E7"/>
                </a:gs>
                <a:gs pos="100000">
                  <a:srgbClr val="FEDD9A"/>
                </a:gs>
              </a:gsLst>
              <a:lin ang="5400000" scaled="1"/>
            </a:gradFill>
            <a:ln>
              <a:noFill/>
            </a:ln>
            <a:effectLst>
              <a:outerShdw dist="63500" dir="2212194"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76825" name="Text Box 24"/>
            <p:cNvSpPr txBox="1">
              <a:spLocks noChangeArrowheads="1"/>
            </p:cNvSpPr>
            <p:nvPr/>
          </p:nvSpPr>
          <p:spPr bwMode="auto">
            <a:xfrm>
              <a:off x="3743" y="2263"/>
              <a:ext cx="15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u="sng"/>
                <a:t>Craft</a:t>
              </a:r>
            </a:p>
          </p:txBody>
        </p:sp>
      </p:grpSp>
      <p:grpSp>
        <p:nvGrpSpPr>
          <p:cNvPr id="8" name="Group 25"/>
          <p:cNvGrpSpPr>
            <a:grpSpLocks/>
          </p:cNvGrpSpPr>
          <p:nvPr/>
        </p:nvGrpSpPr>
        <p:grpSpPr bwMode="auto">
          <a:xfrm>
            <a:off x="2043113" y="2446338"/>
            <a:ext cx="892175" cy="2238375"/>
            <a:chOff x="1287" y="1541"/>
            <a:chExt cx="562" cy="1410"/>
          </a:xfrm>
        </p:grpSpPr>
        <p:sp>
          <p:nvSpPr>
            <p:cNvPr id="76822" name="Text Box 26"/>
            <p:cNvSpPr txBox="1">
              <a:spLocks noChangeArrowheads="1"/>
            </p:cNvSpPr>
            <p:nvPr/>
          </p:nvSpPr>
          <p:spPr bwMode="auto">
            <a:xfrm>
              <a:off x="1287" y="1541"/>
              <a:ext cx="5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buClrTx/>
                <a:buSzTx/>
                <a:buFontTx/>
                <a:buNone/>
              </a:pPr>
              <a:r>
                <a:rPr lang="en-US" altLang="en-US" sz="2000" b="0"/>
                <a:t>High</a:t>
              </a:r>
            </a:p>
          </p:txBody>
        </p:sp>
        <p:sp>
          <p:nvSpPr>
            <p:cNvPr id="76823" name="Text Box 27"/>
            <p:cNvSpPr txBox="1">
              <a:spLocks noChangeArrowheads="1"/>
            </p:cNvSpPr>
            <p:nvPr/>
          </p:nvSpPr>
          <p:spPr bwMode="auto">
            <a:xfrm>
              <a:off x="1287" y="2701"/>
              <a:ext cx="5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r" eaLnBrk="1" hangingPunct="1">
                <a:spcBef>
                  <a:spcPct val="0"/>
                </a:spcBef>
                <a:buClrTx/>
                <a:buSzTx/>
                <a:buFontTx/>
                <a:buNone/>
              </a:pPr>
              <a:r>
                <a:rPr lang="en-US" altLang="en-US" sz="2000" b="0"/>
                <a:t>Low</a:t>
              </a:r>
            </a:p>
          </p:txBody>
        </p:sp>
      </p:grpSp>
      <p:grpSp>
        <p:nvGrpSpPr>
          <p:cNvPr id="9" name="Group 28"/>
          <p:cNvGrpSpPr>
            <a:grpSpLocks/>
          </p:cNvGrpSpPr>
          <p:nvPr/>
        </p:nvGrpSpPr>
        <p:grpSpPr bwMode="auto">
          <a:xfrm>
            <a:off x="3824288" y="5468938"/>
            <a:ext cx="3673475" cy="396875"/>
            <a:chOff x="2409" y="3445"/>
            <a:chExt cx="2314" cy="250"/>
          </a:xfrm>
        </p:grpSpPr>
        <p:sp>
          <p:nvSpPr>
            <p:cNvPr id="76820" name="Text Box 29"/>
            <p:cNvSpPr txBox="1">
              <a:spLocks noChangeArrowheads="1"/>
            </p:cNvSpPr>
            <p:nvPr/>
          </p:nvSpPr>
          <p:spPr bwMode="auto">
            <a:xfrm>
              <a:off x="2409" y="3445"/>
              <a:ext cx="5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High</a:t>
              </a:r>
            </a:p>
          </p:txBody>
        </p:sp>
        <p:sp>
          <p:nvSpPr>
            <p:cNvPr id="76821" name="Text Box 30"/>
            <p:cNvSpPr txBox="1">
              <a:spLocks noChangeArrowheads="1"/>
            </p:cNvSpPr>
            <p:nvPr/>
          </p:nvSpPr>
          <p:spPr bwMode="auto">
            <a:xfrm>
              <a:off x="4161" y="3445"/>
              <a:ext cx="5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Low</a:t>
              </a:r>
            </a:p>
          </p:txBody>
        </p:sp>
      </p:grpSp>
      <p:sp>
        <p:nvSpPr>
          <p:cNvPr id="174111" name="Text Box 31"/>
          <p:cNvSpPr txBox="1">
            <a:spLocks noChangeArrowheads="1"/>
          </p:cNvSpPr>
          <p:nvPr/>
        </p:nvSpPr>
        <p:spPr bwMode="auto">
          <a:xfrm>
            <a:off x="4505325" y="5868988"/>
            <a:ext cx="2535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Task Analyzability</a:t>
            </a:r>
          </a:p>
        </p:txBody>
      </p:sp>
      <p:sp>
        <p:nvSpPr>
          <p:cNvPr id="174112" name="Text Box 32"/>
          <p:cNvSpPr txBox="1">
            <a:spLocks noChangeArrowheads="1"/>
          </p:cNvSpPr>
          <p:nvPr/>
        </p:nvSpPr>
        <p:spPr bwMode="auto">
          <a:xfrm rot="-5400000">
            <a:off x="586582" y="3348831"/>
            <a:ext cx="2535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Task Variability</a:t>
            </a:r>
          </a:p>
        </p:txBody>
      </p:sp>
      <p:sp>
        <p:nvSpPr>
          <p:cNvPr id="174113" name="Text Box 33"/>
          <p:cNvSpPr txBox="1">
            <a:spLocks noChangeArrowheads="1"/>
          </p:cNvSpPr>
          <p:nvPr/>
        </p:nvSpPr>
        <p:spPr bwMode="auto">
          <a:xfrm>
            <a:off x="3122613" y="4240213"/>
            <a:ext cx="25352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Mass-Production Firm</a:t>
            </a:r>
          </a:p>
        </p:txBody>
      </p:sp>
      <p:sp>
        <p:nvSpPr>
          <p:cNvPr id="174114" name="Text Box 34"/>
          <p:cNvSpPr txBox="1">
            <a:spLocks noChangeArrowheads="1"/>
          </p:cNvSpPr>
          <p:nvPr/>
        </p:nvSpPr>
        <p:spPr bwMode="auto">
          <a:xfrm>
            <a:off x="5942013" y="4392613"/>
            <a:ext cx="25352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School</a:t>
            </a:r>
          </a:p>
        </p:txBody>
      </p:sp>
      <p:sp>
        <p:nvSpPr>
          <p:cNvPr id="174115" name="Text Box 35"/>
          <p:cNvSpPr txBox="1">
            <a:spLocks noChangeArrowheads="1"/>
          </p:cNvSpPr>
          <p:nvPr/>
        </p:nvSpPr>
        <p:spPr bwMode="auto">
          <a:xfrm>
            <a:off x="3122613" y="2405063"/>
            <a:ext cx="25352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Specialized Engineering Consulting Firm</a:t>
            </a:r>
          </a:p>
        </p:txBody>
      </p:sp>
      <p:sp>
        <p:nvSpPr>
          <p:cNvPr id="174116" name="Text Box 36"/>
          <p:cNvSpPr txBox="1">
            <a:spLocks noChangeArrowheads="1"/>
          </p:cNvSpPr>
          <p:nvPr/>
        </p:nvSpPr>
        <p:spPr bwMode="auto">
          <a:xfrm>
            <a:off x="6113463" y="2389188"/>
            <a:ext cx="21923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Research and Development Firm</a:t>
            </a:r>
          </a:p>
        </p:txBody>
      </p:sp>
    </p:spTree>
    <p:extLst>
      <p:ext uri="{BB962C8B-B14F-4D97-AF65-F5344CB8AC3E}">
        <p14:creationId xmlns:p14="http://schemas.microsoft.com/office/powerpoint/2010/main" val="7836159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12" presetClass="entr" presetSubtype="2" fill="hold" grpId="0" nodeType="withEffect">
                                  <p:stCondLst>
                                    <p:cond delay="0"/>
                                  </p:stCondLst>
                                  <p:childTnLst>
                                    <p:set>
                                      <p:cBhvr>
                                        <p:cTn id="9" dur="1" fill="hold">
                                          <p:stCondLst>
                                            <p:cond delay="0"/>
                                          </p:stCondLst>
                                        </p:cTn>
                                        <p:tgtEl>
                                          <p:spTgt spid="174112"/>
                                        </p:tgtEl>
                                        <p:attrNameLst>
                                          <p:attrName>style.visibility</p:attrName>
                                        </p:attrNameLst>
                                      </p:cBhvr>
                                      <p:to>
                                        <p:strVal val="visible"/>
                                      </p:to>
                                    </p:set>
                                    <p:animEffect transition="in" filter="slide(fromRight)">
                                      <p:cBhvr>
                                        <p:cTn id="10" dur="500"/>
                                        <p:tgtEl>
                                          <p:spTgt spid="174112"/>
                                        </p:tgtEl>
                                      </p:cBhvr>
                                    </p:animEffect>
                                  </p:childTnLst>
                                </p:cTn>
                              </p:par>
                            </p:childTnLst>
                          </p:cTn>
                        </p:par>
                        <p:par>
                          <p:cTn id="11" fill="hold" nodeType="afterGroup">
                            <p:stCondLst>
                              <p:cond delay="5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par>
                                <p:cTn id="15" presetID="12" presetClass="entr" presetSubtype="1" fill="hold" grpId="0" nodeType="withEffect">
                                  <p:stCondLst>
                                    <p:cond delay="0"/>
                                  </p:stCondLst>
                                  <p:childTnLst>
                                    <p:set>
                                      <p:cBhvr>
                                        <p:cTn id="16" dur="1" fill="hold">
                                          <p:stCondLst>
                                            <p:cond delay="0"/>
                                          </p:stCondLst>
                                        </p:cTn>
                                        <p:tgtEl>
                                          <p:spTgt spid="174111"/>
                                        </p:tgtEl>
                                        <p:attrNameLst>
                                          <p:attrName>style.visibility</p:attrName>
                                        </p:attrNameLst>
                                      </p:cBhvr>
                                      <p:to>
                                        <p:strVal val="visible"/>
                                      </p:to>
                                    </p:set>
                                    <p:animEffect transition="in" filter="slide(fromTop)">
                                      <p:cBhvr>
                                        <p:cTn id="17" dur="500"/>
                                        <p:tgtEl>
                                          <p:spTgt spid="1741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1" presetClass="entr" presetSubtype="0" fill="hold" nodeType="clickEffect">
                                  <p:stCondLst>
                                    <p:cond delay="0"/>
                                  </p:stCondLst>
                                  <p:iterate type="lt">
                                    <p:tmPct val="5000"/>
                                  </p:iterate>
                                  <p:childTnLst>
                                    <p:set>
                                      <p:cBhvr>
                                        <p:cTn id="21" dur="1" fill="hold">
                                          <p:stCondLst>
                                            <p:cond delay="0"/>
                                          </p:stCondLst>
                                        </p:cTn>
                                        <p:tgtEl>
                                          <p:spTgt spid="6"/>
                                        </p:tgtEl>
                                        <p:attrNameLst>
                                          <p:attrName>style.visibility</p:attrName>
                                        </p:attrNameLst>
                                      </p:cBhvr>
                                      <p:to>
                                        <p:strVal val="visible"/>
                                      </p:to>
                                    </p:set>
                                    <p:anim calcmode="lin" valueType="num">
                                      <p:cBhvr>
                                        <p:cTn id="22" dur="1000" fill="hold"/>
                                        <p:tgtEl>
                                          <p:spTgt spid="6"/>
                                        </p:tgtEl>
                                        <p:attrNameLst>
                                          <p:attrName>ppt_w</p:attrName>
                                        </p:attrNameLst>
                                      </p:cBhvr>
                                      <p:tavLst>
                                        <p:tav tm="0">
                                          <p:val>
                                            <p:fltVal val="0"/>
                                          </p:val>
                                        </p:tav>
                                        <p:tav tm="100000">
                                          <p:val>
                                            <p:strVal val="#ppt_w"/>
                                          </p:val>
                                        </p:tav>
                                      </p:tavLst>
                                    </p:anim>
                                    <p:anim calcmode="lin" valueType="num">
                                      <p:cBhvr>
                                        <p:cTn id="23" dur="1000" fill="hold"/>
                                        <p:tgtEl>
                                          <p:spTgt spid="6"/>
                                        </p:tgtEl>
                                        <p:attrNameLst>
                                          <p:attrName>ppt_h</p:attrName>
                                        </p:attrNameLst>
                                      </p:cBhvr>
                                      <p:tavLst>
                                        <p:tav tm="0">
                                          <p:val>
                                            <p:fltVal val="0"/>
                                          </p:val>
                                        </p:tav>
                                        <p:tav tm="100000">
                                          <p:val>
                                            <p:strVal val="#ppt_h"/>
                                          </p:val>
                                        </p:tav>
                                      </p:tavLst>
                                    </p:anim>
                                    <p:anim calcmode="lin" valueType="num">
                                      <p:cBhvr>
                                        <p:cTn id="24" dur="1000" fill="hold"/>
                                        <p:tgtEl>
                                          <p:spTgt spid="6"/>
                                        </p:tgtEl>
                                        <p:attrNameLst>
                                          <p:attrName>style.rotation</p:attrName>
                                        </p:attrNameLst>
                                      </p:cBhvr>
                                      <p:tavLst>
                                        <p:tav tm="0">
                                          <p:val>
                                            <p:fltVal val="90"/>
                                          </p:val>
                                        </p:tav>
                                        <p:tav tm="100000">
                                          <p:val>
                                            <p:fltVal val="0"/>
                                          </p:val>
                                        </p:tav>
                                      </p:tavLst>
                                    </p:anim>
                                    <p:animEffect transition="in" filter="fade">
                                      <p:cBhvr>
                                        <p:cTn id="25" dur="1000"/>
                                        <p:tgtEl>
                                          <p:spTgt spid="6"/>
                                        </p:tgtEl>
                                      </p:cBhvr>
                                    </p:animEffect>
                                  </p:childTnLst>
                                </p:cTn>
                              </p:par>
                            </p:childTnLst>
                          </p:cTn>
                        </p:par>
                        <p:par>
                          <p:cTn id="26" fill="hold" nodeType="afterGroup">
                            <p:stCondLst>
                              <p:cond delay="1000"/>
                            </p:stCondLst>
                            <p:childTnLst>
                              <p:par>
                                <p:cTn id="27" presetID="50" presetClass="entr" presetSubtype="0" decel="100000" fill="hold" grpId="0" nodeType="afterEffect">
                                  <p:stCondLst>
                                    <p:cond delay="0"/>
                                  </p:stCondLst>
                                  <p:childTnLst>
                                    <p:set>
                                      <p:cBhvr>
                                        <p:cTn id="28" dur="1" fill="hold">
                                          <p:stCondLst>
                                            <p:cond delay="0"/>
                                          </p:stCondLst>
                                        </p:cTn>
                                        <p:tgtEl>
                                          <p:spTgt spid="174113"/>
                                        </p:tgtEl>
                                        <p:attrNameLst>
                                          <p:attrName>style.visibility</p:attrName>
                                        </p:attrNameLst>
                                      </p:cBhvr>
                                      <p:to>
                                        <p:strVal val="visible"/>
                                      </p:to>
                                    </p:set>
                                    <p:anim calcmode="lin" valueType="num">
                                      <p:cBhvr>
                                        <p:cTn id="29" dur="1000" fill="hold"/>
                                        <p:tgtEl>
                                          <p:spTgt spid="174113"/>
                                        </p:tgtEl>
                                        <p:attrNameLst>
                                          <p:attrName>ppt_w</p:attrName>
                                        </p:attrNameLst>
                                      </p:cBhvr>
                                      <p:tavLst>
                                        <p:tav tm="0">
                                          <p:val>
                                            <p:strVal val="#ppt_w+.3"/>
                                          </p:val>
                                        </p:tav>
                                        <p:tav tm="100000">
                                          <p:val>
                                            <p:strVal val="#ppt_w"/>
                                          </p:val>
                                        </p:tav>
                                      </p:tavLst>
                                    </p:anim>
                                    <p:anim calcmode="lin" valueType="num">
                                      <p:cBhvr>
                                        <p:cTn id="30" dur="1000" fill="hold"/>
                                        <p:tgtEl>
                                          <p:spTgt spid="174113"/>
                                        </p:tgtEl>
                                        <p:attrNameLst>
                                          <p:attrName>ppt_h</p:attrName>
                                        </p:attrNameLst>
                                      </p:cBhvr>
                                      <p:tavLst>
                                        <p:tav tm="0">
                                          <p:val>
                                            <p:strVal val="#ppt_h"/>
                                          </p:val>
                                        </p:tav>
                                        <p:tav tm="100000">
                                          <p:val>
                                            <p:strVal val="#ppt_h"/>
                                          </p:val>
                                        </p:tav>
                                      </p:tavLst>
                                    </p:anim>
                                    <p:animEffect transition="in" filter="fade">
                                      <p:cBhvr>
                                        <p:cTn id="31" dur="1000"/>
                                        <p:tgtEl>
                                          <p:spTgt spid="17411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1" presetClass="entr" presetSubtype="0" fill="hold" nodeType="clickEffect">
                                  <p:stCondLst>
                                    <p:cond delay="0"/>
                                  </p:stCondLst>
                                  <p:iterate type="lt">
                                    <p:tmPct val="5000"/>
                                  </p:iterate>
                                  <p:childTnLst>
                                    <p:set>
                                      <p:cBhvr>
                                        <p:cTn id="35" dur="1" fill="hold">
                                          <p:stCondLst>
                                            <p:cond delay="0"/>
                                          </p:stCondLst>
                                        </p:cTn>
                                        <p:tgtEl>
                                          <p:spTgt spid="7"/>
                                        </p:tgtEl>
                                        <p:attrNameLst>
                                          <p:attrName>style.visibility</p:attrName>
                                        </p:attrNameLst>
                                      </p:cBhvr>
                                      <p:to>
                                        <p:strVal val="visible"/>
                                      </p:to>
                                    </p:set>
                                    <p:anim calcmode="lin" valueType="num">
                                      <p:cBhvr>
                                        <p:cTn id="36" dur="1000" fill="hold"/>
                                        <p:tgtEl>
                                          <p:spTgt spid="7"/>
                                        </p:tgtEl>
                                        <p:attrNameLst>
                                          <p:attrName>ppt_w</p:attrName>
                                        </p:attrNameLst>
                                      </p:cBhvr>
                                      <p:tavLst>
                                        <p:tav tm="0">
                                          <p:val>
                                            <p:fltVal val="0"/>
                                          </p:val>
                                        </p:tav>
                                        <p:tav tm="100000">
                                          <p:val>
                                            <p:strVal val="#ppt_w"/>
                                          </p:val>
                                        </p:tav>
                                      </p:tavLst>
                                    </p:anim>
                                    <p:anim calcmode="lin" valueType="num">
                                      <p:cBhvr>
                                        <p:cTn id="37" dur="1000" fill="hold"/>
                                        <p:tgtEl>
                                          <p:spTgt spid="7"/>
                                        </p:tgtEl>
                                        <p:attrNameLst>
                                          <p:attrName>ppt_h</p:attrName>
                                        </p:attrNameLst>
                                      </p:cBhvr>
                                      <p:tavLst>
                                        <p:tav tm="0">
                                          <p:val>
                                            <p:fltVal val="0"/>
                                          </p:val>
                                        </p:tav>
                                        <p:tav tm="100000">
                                          <p:val>
                                            <p:strVal val="#ppt_h"/>
                                          </p:val>
                                        </p:tav>
                                      </p:tavLst>
                                    </p:anim>
                                    <p:anim calcmode="lin" valueType="num">
                                      <p:cBhvr>
                                        <p:cTn id="38" dur="1000" fill="hold"/>
                                        <p:tgtEl>
                                          <p:spTgt spid="7"/>
                                        </p:tgtEl>
                                        <p:attrNameLst>
                                          <p:attrName>style.rotation</p:attrName>
                                        </p:attrNameLst>
                                      </p:cBhvr>
                                      <p:tavLst>
                                        <p:tav tm="0">
                                          <p:val>
                                            <p:fltVal val="90"/>
                                          </p:val>
                                        </p:tav>
                                        <p:tav tm="100000">
                                          <p:val>
                                            <p:fltVal val="0"/>
                                          </p:val>
                                        </p:tav>
                                      </p:tavLst>
                                    </p:anim>
                                    <p:animEffect transition="in" filter="fade">
                                      <p:cBhvr>
                                        <p:cTn id="39" dur="1000"/>
                                        <p:tgtEl>
                                          <p:spTgt spid="7"/>
                                        </p:tgtEl>
                                      </p:cBhvr>
                                    </p:animEffect>
                                  </p:childTnLst>
                                </p:cTn>
                              </p:par>
                            </p:childTnLst>
                          </p:cTn>
                        </p:par>
                        <p:par>
                          <p:cTn id="40" fill="hold" nodeType="afterGroup">
                            <p:stCondLst>
                              <p:cond delay="1000"/>
                            </p:stCondLst>
                            <p:childTnLst>
                              <p:par>
                                <p:cTn id="41" presetID="50" presetClass="entr" presetSubtype="0" decel="100000" fill="hold" grpId="0" nodeType="afterEffect">
                                  <p:stCondLst>
                                    <p:cond delay="0"/>
                                  </p:stCondLst>
                                  <p:childTnLst>
                                    <p:set>
                                      <p:cBhvr>
                                        <p:cTn id="42" dur="1" fill="hold">
                                          <p:stCondLst>
                                            <p:cond delay="0"/>
                                          </p:stCondLst>
                                        </p:cTn>
                                        <p:tgtEl>
                                          <p:spTgt spid="174114"/>
                                        </p:tgtEl>
                                        <p:attrNameLst>
                                          <p:attrName>style.visibility</p:attrName>
                                        </p:attrNameLst>
                                      </p:cBhvr>
                                      <p:to>
                                        <p:strVal val="visible"/>
                                      </p:to>
                                    </p:set>
                                    <p:anim calcmode="lin" valueType="num">
                                      <p:cBhvr>
                                        <p:cTn id="43" dur="1000" fill="hold"/>
                                        <p:tgtEl>
                                          <p:spTgt spid="174114"/>
                                        </p:tgtEl>
                                        <p:attrNameLst>
                                          <p:attrName>ppt_w</p:attrName>
                                        </p:attrNameLst>
                                      </p:cBhvr>
                                      <p:tavLst>
                                        <p:tav tm="0">
                                          <p:val>
                                            <p:strVal val="#ppt_w+.3"/>
                                          </p:val>
                                        </p:tav>
                                        <p:tav tm="100000">
                                          <p:val>
                                            <p:strVal val="#ppt_w"/>
                                          </p:val>
                                        </p:tav>
                                      </p:tavLst>
                                    </p:anim>
                                    <p:anim calcmode="lin" valueType="num">
                                      <p:cBhvr>
                                        <p:cTn id="44" dur="1000" fill="hold"/>
                                        <p:tgtEl>
                                          <p:spTgt spid="174114"/>
                                        </p:tgtEl>
                                        <p:attrNameLst>
                                          <p:attrName>ppt_h</p:attrName>
                                        </p:attrNameLst>
                                      </p:cBhvr>
                                      <p:tavLst>
                                        <p:tav tm="0">
                                          <p:val>
                                            <p:strVal val="#ppt_h"/>
                                          </p:val>
                                        </p:tav>
                                        <p:tav tm="100000">
                                          <p:val>
                                            <p:strVal val="#ppt_h"/>
                                          </p:val>
                                        </p:tav>
                                      </p:tavLst>
                                    </p:anim>
                                    <p:animEffect transition="in" filter="fade">
                                      <p:cBhvr>
                                        <p:cTn id="45" dur="1000"/>
                                        <p:tgtEl>
                                          <p:spTgt spid="17411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1" presetClass="entr" presetSubtype="0" fill="hold" nodeType="clickEffect">
                                  <p:stCondLst>
                                    <p:cond delay="0"/>
                                  </p:stCondLst>
                                  <p:iterate type="lt">
                                    <p:tmPct val="5000"/>
                                  </p:iterate>
                                  <p:childTnLst>
                                    <p:set>
                                      <p:cBhvr>
                                        <p:cTn id="49" dur="1" fill="hold">
                                          <p:stCondLst>
                                            <p:cond delay="0"/>
                                          </p:stCondLst>
                                        </p:cTn>
                                        <p:tgtEl>
                                          <p:spTgt spid="4"/>
                                        </p:tgtEl>
                                        <p:attrNameLst>
                                          <p:attrName>style.visibility</p:attrName>
                                        </p:attrNameLst>
                                      </p:cBhvr>
                                      <p:to>
                                        <p:strVal val="visible"/>
                                      </p:to>
                                    </p:set>
                                    <p:anim calcmode="lin" valueType="num">
                                      <p:cBhvr>
                                        <p:cTn id="50" dur="1000" fill="hold"/>
                                        <p:tgtEl>
                                          <p:spTgt spid="4"/>
                                        </p:tgtEl>
                                        <p:attrNameLst>
                                          <p:attrName>ppt_w</p:attrName>
                                        </p:attrNameLst>
                                      </p:cBhvr>
                                      <p:tavLst>
                                        <p:tav tm="0">
                                          <p:val>
                                            <p:fltVal val="0"/>
                                          </p:val>
                                        </p:tav>
                                        <p:tav tm="100000">
                                          <p:val>
                                            <p:strVal val="#ppt_w"/>
                                          </p:val>
                                        </p:tav>
                                      </p:tavLst>
                                    </p:anim>
                                    <p:anim calcmode="lin" valueType="num">
                                      <p:cBhvr>
                                        <p:cTn id="51" dur="1000" fill="hold"/>
                                        <p:tgtEl>
                                          <p:spTgt spid="4"/>
                                        </p:tgtEl>
                                        <p:attrNameLst>
                                          <p:attrName>ppt_h</p:attrName>
                                        </p:attrNameLst>
                                      </p:cBhvr>
                                      <p:tavLst>
                                        <p:tav tm="0">
                                          <p:val>
                                            <p:fltVal val="0"/>
                                          </p:val>
                                        </p:tav>
                                        <p:tav tm="100000">
                                          <p:val>
                                            <p:strVal val="#ppt_h"/>
                                          </p:val>
                                        </p:tav>
                                      </p:tavLst>
                                    </p:anim>
                                    <p:anim calcmode="lin" valueType="num">
                                      <p:cBhvr>
                                        <p:cTn id="52" dur="1000" fill="hold"/>
                                        <p:tgtEl>
                                          <p:spTgt spid="4"/>
                                        </p:tgtEl>
                                        <p:attrNameLst>
                                          <p:attrName>style.rotation</p:attrName>
                                        </p:attrNameLst>
                                      </p:cBhvr>
                                      <p:tavLst>
                                        <p:tav tm="0">
                                          <p:val>
                                            <p:fltVal val="90"/>
                                          </p:val>
                                        </p:tav>
                                        <p:tav tm="100000">
                                          <p:val>
                                            <p:fltVal val="0"/>
                                          </p:val>
                                        </p:tav>
                                      </p:tavLst>
                                    </p:anim>
                                    <p:animEffect transition="in" filter="fade">
                                      <p:cBhvr>
                                        <p:cTn id="53" dur="1000"/>
                                        <p:tgtEl>
                                          <p:spTgt spid="4"/>
                                        </p:tgtEl>
                                      </p:cBhvr>
                                    </p:animEffect>
                                  </p:childTnLst>
                                </p:cTn>
                              </p:par>
                            </p:childTnLst>
                          </p:cTn>
                        </p:par>
                        <p:par>
                          <p:cTn id="54" fill="hold" nodeType="afterGroup">
                            <p:stCondLst>
                              <p:cond delay="1000"/>
                            </p:stCondLst>
                            <p:childTnLst>
                              <p:par>
                                <p:cTn id="55" presetID="50" presetClass="entr" presetSubtype="0" decel="100000" fill="hold" grpId="0" nodeType="afterEffect">
                                  <p:stCondLst>
                                    <p:cond delay="0"/>
                                  </p:stCondLst>
                                  <p:childTnLst>
                                    <p:set>
                                      <p:cBhvr>
                                        <p:cTn id="56" dur="1" fill="hold">
                                          <p:stCondLst>
                                            <p:cond delay="0"/>
                                          </p:stCondLst>
                                        </p:cTn>
                                        <p:tgtEl>
                                          <p:spTgt spid="174115"/>
                                        </p:tgtEl>
                                        <p:attrNameLst>
                                          <p:attrName>style.visibility</p:attrName>
                                        </p:attrNameLst>
                                      </p:cBhvr>
                                      <p:to>
                                        <p:strVal val="visible"/>
                                      </p:to>
                                    </p:set>
                                    <p:anim calcmode="lin" valueType="num">
                                      <p:cBhvr>
                                        <p:cTn id="57" dur="1000" fill="hold"/>
                                        <p:tgtEl>
                                          <p:spTgt spid="174115"/>
                                        </p:tgtEl>
                                        <p:attrNameLst>
                                          <p:attrName>ppt_w</p:attrName>
                                        </p:attrNameLst>
                                      </p:cBhvr>
                                      <p:tavLst>
                                        <p:tav tm="0">
                                          <p:val>
                                            <p:strVal val="#ppt_w+.3"/>
                                          </p:val>
                                        </p:tav>
                                        <p:tav tm="100000">
                                          <p:val>
                                            <p:strVal val="#ppt_w"/>
                                          </p:val>
                                        </p:tav>
                                      </p:tavLst>
                                    </p:anim>
                                    <p:anim calcmode="lin" valueType="num">
                                      <p:cBhvr>
                                        <p:cTn id="58" dur="1000" fill="hold"/>
                                        <p:tgtEl>
                                          <p:spTgt spid="174115"/>
                                        </p:tgtEl>
                                        <p:attrNameLst>
                                          <p:attrName>ppt_h</p:attrName>
                                        </p:attrNameLst>
                                      </p:cBhvr>
                                      <p:tavLst>
                                        <p:tav tm="0">
                                          <p:val>
                                            <p:strVal val="#ppt_h"/>
                                          </p:val>
                                        </p:tav>
                                        <p:tav tm="100000">
                                          <p:val>
                                            <p:strVal val="#ppt_h"/>
                                          </p:val>
                                        </p:tav>
                                      </p:tavLst>
                                    </p:anim>
                                    <p:animEffect transition="in" filter="fade">
                                      <p:cBhvr>
                                        <p:cTn id="59" dur="1000"/>
                                        <p:tgtEl>
                                          <p:spTgt spid="17411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1" presetClass="entr" presetSubtype="0" fill="hold" nodeType="clickEffect">
                                  <p:stCondLst>
                                    <p:cond delay="0"/>
                                  </p:stCondLst>
                                  <p:iterate type="lt">
                                    <p:tmPct val="5000"/>
                                  </p:iterate>
                                  <p:childTnLst>
                                    <p:set>
                                      <p:cBhvr>
                                        <p:cTn id="63" dur="1" fill="hold">
                                          <p:stCondLst>
                                            <p:cond delay="0"/>
                                          </p:stCondLst>
                                        </p:cTn>
                                        <p:tgtEl>
                                          <p:spTgt spid="5"/>
                                        </p:tgtEl>
                                        <p:attrNameLst>
                                          <p:attrName>style.visibility</p:attrName>
                                        </p:attrNameLst>
                                      </p:cBhvr>
                                      <p:to>
                                        <p:strVal val="visible"/>
                                      </p:to>
                                    </p:set>
                                    <p:anim calcmode="lin" valueType="num">
                                      <p:cBhvr>
                                        <p:cTn id="64" dur="1000" fill="hold"/>
                                        <p:tgtEl>
                                          <p:spTgt spid="5"/>
                                        </p:tgtEl>
                                        <p:attrNameLst>
                                          <p:attrName>ppt_w</p:attrName>
                                        </p:attrNameLst>
                                      </p:cBhvr>
                                      <p:tavLst>
                                        <p:tav tm="0">
                                          <p:val>
                                            <p:fltVal val="0"/>
                                          </p:val>
                                        </p:tav>
                                        <p:tav tm="100000">
                                          <p:val>
                                            <p:strVal val="#ppt_w"/>
                                          </p:val>
                                        </p:tav>
                                      </p:tavLst>
                                    </p:anim>
                                    <p:anim calcmode="lin" valueType="num">
                                      <p:cBhvr>
                                        <p:cTn id="65" dur="1000" fill="hold"/>
                                        <p:tgtEl>
                                          <p:spTgt spid="5"/>
                                        </p:tgtEl>
                                        <p:attrNameLst>
                                          <p:attrName>ppt_h</p:attrName>
                                        </p:attrNameLst>
                                      </p:cBhvr>
                                      <p:tavLst>
                                        <p:tav tm="0">
                                          <p:val>
                                            <p:fltVal val="0"/>
                                          </p:val>
                                        </p:tav>
                                        <p:tav tm="100000">
                                          <p:val>
                                            <p:strVal val="#ppt_h"/>
                                          </p:val>
                                        </p:tav>
                                      </p:tavLst>
                                    </p:anim>
                                    <p:anim calcmode="lin" valueType="num">
                                      <p:cBhvr>
                                        <p:cTn id="66" dur="1000" fill="hold"/>
                                        <p:tgtEl>
                                          <p:spTgt spid="5"/>
                                        </p:tgtEl>
                                        <p:attrNameLst>
                                          <p:attrName>style.rotation</p:attrName>
                                        </p:attrNameLst>
                                      </p:cBhvr>
                                      <p:tavLst>
                                        <p:tav tm="0">
                                          <p:val>
                                            <p:fltVal val="90"/>
                                          </p:val>
                                        </p:tav>
                                        <p:tav tm="100000">
                                          <p:val>
                                            <p:fltVal val="0"/>
                                          </p:val>
                                        </p:tav>
                                      </p:tavLst>
                                    </p:anim>
                                    <p:animEffect transition="in" filter="fade">
                                      <p:cBhvr>
                                        <p:cTn id="67" dur="1000"/>
                                        <p:tgtEl>
                                          <p:spTgt spid="5"/>
                                        </p:tgtEl>
                                      </p:cBhvr>
                                    </p:animEffect>
                                  </p:childTnLst>
                                </p:cTn>
                              </p:par>
                            </p:childTnLst>
                          </p:cTn>
                        </p:par>
                        <p:par>
                          <p:cTn id="68" fill="hold" nodeType="afterGroup">
                            <p:stCondLst>
                              <p:cond delay="1000"/>
                            </p:stCondLst>
                            <p:childTnLst>
                              <p:par>
                                <p:cTn id="69" presetID="50" presetClass="entr" presetSubtype="0" decel="100000" fill="hold" grpId="0" nodeType="afterEffect">
                                  <p:stCondLst>
                                    <p:cond delay="0"/>
                                  </p:stCondLst>
                                  <p:childTnLst>
                                    <p:set>
                                      <p:cBhvr>
                                        <p:cTn id="70" dur="1" fill="hold">
                                          <p:stCondLst>
                                            <p:cond delay="0"/>
                                          </p:stCondLst>
                                        </p:cTn>
                                        <p:tgtEl>
                                          <p:spTgt spid="174116"/>
                                        </p:tgtEl>
                                        <p:attrNameLst>
                                          <p:attrName>style.visibility</p:attrName>
                                        </p:attrNameLst>
                                      </p:cBhvr>
                                      <p:to>
                                        <p:strVal val="visible"/>
                                      </p:to>
                                    </p:set>
                                    <p:anim calcmode="lin" valueType="num">
                                      <p:cBhvr>
                                        <p:cTn id="71" dur="1000" fill="hold"/>
                                        <p:tgtEl>
                                          <p:spTgt spid="174116"/>
                                        </p:tgtEl>
                                        <p:attrNameLst>
                                          <p:attrName>ppt_w</p:attrName>
                                        </p:attrNameLst>
                                      </p:cBhvr>
                                      <p:tavLst>
                                        <p:tav tm="0">
                                          <p:val>
                                            <p:strVal val="#ppt_w+.3"/>
                                          </p:val>
                                        </p:tav>
                                        <p:tav tm="100000">
                                          <p:val>
                                            <p:strVal val="#ppt_w"/>
                                          </p:val>
                                        </p:tav>
                                      </p:tavLst>
                                    </p:anim>
                                    <p:anim calcmode="lin" valueType="num">
                                      <p:cBhvr>
                                        <p:cTn id="72" dur="1000" fill="hold"/>
                                        <p:tgtEl>
                                          <p:spTgt spid="174116"/>
                                        </p:tgtEl>
                                        <p:attrNameLst>
                                          <p:attrName>ppt_h</p:attrName>
                                        </p:attrNameLst>
                                      </p:cBhvr>
                                      <p:tavLst>
                                        <p:tav tm="0">
                                          <p:val>
                                            <p:strVal val="#ppt_h"/>
                                          </p:val>
                                        </p:tav>
                                        <p:tav tm="100000">
                                          <p:val>
                                            <p:strVal val="#ppt_h"/>
                                          </p:val>
                                        </p:tav>
                                      </p:tavLst>
                                    </p:anim>
                                    <p:animEffect transition="in" filter="fade">
                                      <p:cBhvr>
                                        <p:cTn id="73" dur="1000"/>
                                        <p:tgtEl>
                                          <p:spTgt spid="174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1" grpId="0"/>
      <p:bldP spid="174112" grpId="0"/>
      <p:bldP spid="174113" grpId="0"/>
      <p:bldP spid="174114" grpId="0"/>
      <p:bldP spid="174115" grpId="0"/>
      <p:bldP spid="1741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AutoShape 9"/>
          <p:cNvSpPr>
            <a:spLocks noChangeArrowheads="1"/>
          </p:cNvSpPr>
          <p:nvPr/>
        </p:nvSpPr>
        <p:spPr bwMode="auto">
          <a:xfrm>
            <a:off x="762000" y="762000"/>
            <a:ext cx="5105400" cy="609600"/>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kumimoji="1" lang="it-IT" altLang="en-US" sz="2400" b="0">
              <a:latin typeface="Times New Roman" panose="02020603050405020304" pitchFamily="18" charset="0"/>
            </a:endParaRPr>
          </a:p>
        </p:txBody>
      </p:sp>
      <p:sp>
        <p:nvSpPr>
          <p:cNvPr id="31" name="Segnaposto contenuto 30"/>
          <p:cNvSpPr>
            <a:spLocks noGrp="1"/>
          </p:cNvSpPr>
          <p:nvPr>
            <p:ph type="body" sz="quarter" idx="12"/>
          </p:nvPr>
        </p:nvSpPr>
        <p:spPr/>
        <p:txBody>
          <a:bodyPr/>
          <a:lstStyle/>
          <a:p>
            <a:pPr>
              <a:buFont typeface="Wingdings" panose="05000000000000000000" pitchFamily="2" charset="2"/>
              <a:buNone/>
            </a:pPr>
            <a:r>
              <a:rPr lang="en-US" altLang="en-US" sz="2400" smtClean="0"/>
              <a:t>For Edgar Schein organizational culture is:</a:t>
            </a:r>
          </a:p>
          <a:p>
            <a:pPr>
              <a:buFont typeface="Arial" panose="020B0604020202020204" pitchFamily="34" charset="0"/>
              <a:buAutoNum type="arabicPeriod"/>
            </a:pPr>
            <a:r>
              <a:rPr lang="en-US" altLang="en-US" sz="2400" smtClean="0"/>
              <a:t>A set of </a:t>
            </a:r>
            <a:r>
              <a:rPr lang="en-US" altLang="en-US" sz="2400" b="1" smtClean="0">
                <a:solidFill>
                  <a:srgbClr val="FF0000"/>
                </a:solidFill>
              </a:rPr>
              <a:t>shared basic assumptions</a:t>
            </a:r>
          </a:p>
          <a:p>
            <a:pPr>
              <a:buFont typeface="Arial" panose="020B0604020202020204" pitchFamily="34" charset="0"/>
              <a:buAutoNum type="arabicPeriod"/>
            </a:pPr>
            <a:r>
              <a:rPr lang="en-US" altLang="en-US" sz="2400" smtClean="0"/>
              <a:t>Invented, discovered or developed by a </a:t>
            </a:r>
            <a:r>
              <a:rPr lang="en-US" altLang="en-US" sz="2400" b="1" smtClean="0">
                <a:solidFill>
                  <a:srgbClr val="5F8804"/>
                </a:solidFill>
              </a:rPr>
              <a:t>group</a:t>
            </a:r>
          </a:p>
          <a:p>
            <a:pPr>
              <a:buFont typeface="Arial" panose="020B0604020202020204" pitchFamily="34" charset="0"/>
              <a:buAutoNum type="arabicPeriod"/>
            </a:pPr>
            <a:r>
              <a:rPr lang="en-US" altLang="en-US" sz="2400" smtClean="0"/>
              <a:t>In an attempt to resolve the twofold problem of </a:t>
            </a:r>
            <a:r>
              <a:rPr lang="en-US" altLang="en-US" sz="2400" b="1" smtClean="0">
                <a:solidFill>
                  <a:srgbClr val="18579B"/>
                </a:solidFill>
              </a:rPr>
              <a:t>external adaptation &amp; internal integration</a:t>
            </a:r>
          </a:p>
          <a:p>
            <a:pPr>
              <a:buFont typeface="Arial" panose="020B0604020202020204" pitchFamily="34" charset="0"/>
              <a:buAutoNum type="arabicPeriod"/>
            </a:pPr>
            <a:r>
              <a:rPr lang="en-US" altLang="en-US" sz="2400" smtClean="0"/>
              <a:t>that have </a:t>
            </a:r>
            <a:r>
              <a:rPr lang="en-US" altLang="en-US" sz="2400" b="1" smtClean="0">
                <a:solidFill>
                  <a:srgbClr val="AA5816"/>
                </a:solidFill>
              </a:rPr>
              <a:t>worked reasonably well in the past </a:t>
            </a:r>
            <a:r>
              <a:rPr lang="en-US" altLang="en-US" sz="2400" smtClean="0"/>
              <a:t>in order to be considered valid and that therefore</a:t>
            </a:r>
          </a:p>
          <a:p>
            <a:pPr>
              <a:buFont typeface="Arial" panose="020B0604020202020204" pitchFamily="34" charset="0"/>
              <a:buAutoNum type="arabicPeriod"/>
            </a:pPr>
            <a:r>
              <a:rPr lang="en-US" altLang="en-US" sz="2400" smtClean="0"/>
              <a:t>Must </a:t>
            </a:r>
            <a:r>
              <a:rPr lang="en-US" altLang="en-US" sz="2400" b="1" smtClean="0">
                <a:solidFill>
                  <a:srgbClr val="3366FF"/>
                </a:solidFill>
              </a:rPr>
              <a:t>be taught to new members </a:t>
            </a:r>
            <a:r>
              <a:rPr lang="en-US" altLang="en-US" sz="2400" smtClean="0"/>
              <a:t>of the group as</a:t>
            </a:r>
          </a:p>
          <a:p>
            <a:pPr>
              <a:buFont typeface="Arial" panose="020B0604020202020204" pitchFamily="34" charset="0"/>
              <a:buAutoNum type="arabicPeriod"/>
            </a:pPr>
            <a:r>
              <a:rPr lang="en-US" altLang="en-US" sz="2400" smtClean="0"/>
              <a:t>The </a:t>
            </a:r>
            <a:r>
              <a:rPr lang="en-US" altLang="en-US" sz="2400" b="1" smtClean="0">
                <a:solidFill>
                  <a:srgbClr val="FF6600"/>
                </a:solidFill>
              </a:rPr>
              <a:t>correct way </a:t>
            </a:r>
            <a:r>
              <a:rPr lang="en-US" altLang="en-US" sz="2400" smtClean="0"/>
              <a:t>to perceive, think and feel in relation to certain specific problems</a:t>
            </a:r>
          </a:p>
        </p:txBody>
      </p:sp>
      <p:sp>
        <p:nvSpPr>
          <p:cNvPr id="78853" name="Rectangle 10"/>
          <p:cNvSpPr>
            <a:spLocks noGrp="1" noChangeArrowheads="1"/>
          </p:cNvSpPr>
          <p:nvPr>
            <p:ph type="title"/>
          </p:nvPr>
        </p:nvSpPr>
        <p:spPr/>
        <p:txBody>
          <a:bodyPr/>
          <a:lstStyle/>
          <a:p>
            <a:r>
              <a:rPr lang="en-US" altLang="en-US" smtClean="0"/>
              <a:t>Organizational Culture</a:t>
            </a:r>
          </a:p>
        </p:txBody>
      </p:sp>
    </p:spTree>
    <p:extLst>
      <p:ext uri="{BB962C8B-B14F-4D97-AF65-F5344CB8AC3E}">
        <p14:creationId xmlns:p14="http://schemas.microsoft.com/office/powerpoint/2010/main" val="40089085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2000"/>
                                        <p:tgtEl>
                                          <p:spTgt spid="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xEl>
                                              <p:pRg st="1" end="1"/>
                                            </p:txEl>
                                          </p:spTgt>
                                        </p:tgtEl>
                                        <p:attrNameLst>
                                          <p:attrName>style.visibility</p:attrName>
                                        </p:attrNameLst>
                                      </p:cBhvr>
                                      <p:to>
                                        <p:strVal val="visible"/>
                                      </p:to>
                                    </p:set>
                                    <p:animEffect transition="in" filter="fade">
                                      <p:cBhvr>
                                        <p:cTn id="12" dur="2000"/>
                                        <p:tgtEl>
                                          <p:spTgt spid="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xEl>
                                              <p:pRg st="2" end="2"/>
                                            </p:txEl>
                                          </p:spTgt>
                                        </p:tgtEl>
                                        <p:attrNameLst>
                                          <p:attrName>style.visibility</p:attrName>
                                        </p:attrNameLst>
                                      </p:cBhvr>
                                      <p:to>
                                        <p:strVal val="visible"/>
                                      </p:to>
                                    </p:set>
                                    <p:animEffect transition="in" filter="fade">
                                      <p:cBhvr>
                                        <p:cTn id="17" dur="2000"/>
                                        <p:tgtEl>
                                          <p:spTgt spid="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xEl>
                                              <p:pRg st="3" end="3"/>
                                            </p:txEl>
                                          </p:spTgt>
                                        </p:tgtEl>
                                        <p:attrNameLst>
                                          <p:attrName>style.visibility</p:attrName>
                                        </p:attrNameLst>
                                      </p:cBhvr>
                                      <p:to>
                                        <p:strVal val="visible"/>
                                      </p:to>
                                    </p:set>
                                    <p:animEffect transition="in" filter="fade">
                                      <p:cBhvr>
                                        <p:cTn id="22" dur="2000"/>
                                        <p:tgtEl>
                                          <p:spTgt spid="3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xEl>
                                              <p:pRg st="4" end="4"/>
                                            </p:txEl>
                                          </p:spTgt>
                                        </p:tgtEl>
                                        <p:attrNameLst>
                                          <p:attrName>style.visibility</p:attrName>
                                        </p:attrNameLst>
                                      </p:cBhvr>
                                      <p:to>
                                        <p:strVal val="visible"/>
                                      </p:to>
                                    </p:set>
                                    <p:animEffect transition="in" filter="fade">
                                      <p:cBhvr>
                                        <p:cTn id="27" dur="2000"/>
                                        <p:tgtEl>
                                          <p:spTgt spid="3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xEl>
                                              <p:pRg st="5" end="5"/>
                                            </p:txEl>
                                          </p:spTgt>
                                        </p:tgtEl>
                                        <p:attrNameLst>
                                          <p:attrName>style.visibility</p:attrName>
                                        </p:attrNameLst>
                                      </p:cBhvr>
                                      <p:to>
                                        <p:strVal val="visible"/>
                                      </p:to>
                                    </p:set>
                                    <p:animEffect transition="in" filter="fade">
                                      <p:cBhvr>
                                        <p:cTn id="32" dur="2000"/>
                                        <p:tgtEl>
                                          <p:spTgt spid="31">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xEl>
                                              <p:pRg st="6" end="6"/>
                                            </p:txEl>
                                          </p:spTgt>
                                        </p:tgtEl>
                                        <p:attrNameLst>
                                          <p:attrName>style.visibility</p:attrName>
                                        </p:attrNameLst>
                                      </p:cBhvr>
                                      <p:to>
                                        <p:strVal val="visible"/>
                                      </p:to>
                                    </p:set>
                                    <p:animEffect transition="in" filter="fade">
                                      <p:cBhvr>
                                        <p:cTn id="37" dur="2000"/>
                                        <p:tgtEl>
                                          <p:spTgt spid="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0900" name="Rectangle 8"/>
          <p:cNvSpPr>
            <a:spLocks noChangeArrowheads="1"/>
          </p:cNvSpPr>
          <p:nvPr/>
        </p:nvSpPr>
        <p:spPr bwMode="auto">
          <a:xfrm>
            <a:off x="762000" y="1843088"/>
            <a:ext cx="7119938" cy="525462"/>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80901" name="AutoShape 9"/>
          <p:cNvSpPr>
            <a:spLocks noChangeArrowheads="1"/>
          </p:cNvSpPr>
          <p:nvPr/>
        </p:nvSpPr>
        <p:spPr bwMode="auto">
          <a:xfrm>
            <a:off x="762000" y="762000"/>
            <a:ext cx="5105400" cy="609600"/>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kumimoji="1" lang="it-IT" altLang="en-US" sz="2400" b="0">
              <a:latin typeface="Times New Roman" panose="02020603050405020304" pitchFamily="18" charset="0"/>
            </a:endParaRPr>
          </a:p>
        </p:txBody>
      </p:sp>
      <p:sp>
        <p:nvSpPr>
          <p:cNvPr id="3" name="Text Placeholder 2"/>
          <p:cNvSpPr>
            <a:spLocks noGrp="1"/>
          </p:cNvSpPr>
          <p:nvPr>
            <p:ph type="body" sz="quarter" idx="12"/>
          </p:nvPr>
        </p:nvSpPr>
        <p:spPr/>
        <p:txBody>
          <a:bodyPr/>
          <a:lstStyle/>
          <a:p>
            <a:endParaRPr lang="en-US"/>
          </a:p>
        </p:txBody>
      </p:sp>
      <p:sp>
        <p:nvSpPr>
          <p:cNvPr id="80902" name="Rectangle 10"/>
          <p:cNvSpPr>
            <a:spLocks noGrp="1" noChangeArrowheads="1"/>
          </p:cNvSpPr>
          <p:nvPr>
            <p:ph type="title"/>
          </p:nvPr>
        </p:nvSpPr>
        <p:spPr/>
        <p:txBody>
          <a:bodyPr/>
          <a:lstStyle/>
          <a:p>
            <a:pPr eaLnBrk="1" hangingPunct="1"/>
            <a:r>
              <a:rPr lang="en-US" altLang="en-US" sz="3200" smtClean="0"/>
              <a:t>Organizational Culture: why does it matter?</a:t>
            </a:r>
          </a:p>
        </p:txBody>
      </p:sp>
      <p:sp>
        <p:nvSpPr>
          <p:cNvPr id="175116" name="Arc 12"/>
          <p:cNvSpPr>
            <a:spLocks/>
          </p:cNvSpPr>
          <p:nvPr/>
        </p:nvSpPr>
        <p:spPr bwMode="auto">
          <a:xfrm>
            <a:off x="5972175" y="2400300"/>
            <a:ext cx="1485900" cy="900113"/>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7150">
            <a:solidFill>
              <a:schemeClr val="tx1"/>
            </a:solidFill>
            <a:miter lim="800000"/>
            <a:headEnd/>
            <a:tailEnd type="stealth" w="lg"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117" name="Arc 13"/>
          <p:cNvSpPr>
            <a:spLocks/>
          </p:cNvSpPr>
          <p:nvPr/>
        </p:nvSpPr>
        <p:spPr bwMode="auto">
          <a:xfrm flipH="1" flipV="1">
            <a:off x="2228850" y="4814888"/>
            <a:ext cx="1514475" cy="842962"/>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7150">
            <a:solidFill>
              <a:schemeClr val="tx1"/>
            </a:solidFill>
            <a:miter lim="800000"/>
            <a:headEnd/>
            <a:tailEnd type="stealth" w="lg"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118" name="Arc 14"/>
          <p:cNvSpPr>
            <a:spLocks/>
          </p:cNvSpPr>
          <p:nvPr/>
        </p:nvSpPr>
        <p:spPr bwMode="auto">
          <a:xfrm flipH="1">
            <a:off x="2228850" y="2400300"/>
            <a:ext cx="1528763" cy="900113"/>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7150">
            <a:solidFill>
              <a:schemeClr val="tx1"/>
            </a:solidFill>
            <a:miter lim="800000"/>
            <a:headEnd type="stealth" w="lg"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5119" name="Arc 15"/>
          <p:cNvSpPr>
            <a:spLocks/>
          </p:cNvSpPr>
          <p:nvPr/>
        </p:nvSpPr>
        <p:spPr bwMode="auto">
          <a:xfrm flipV="1">
            <a:off x="5938838" y="4810125"/>
            <a:ext cx="1514475" cy="842963"/>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7150">
            <a:solidFill>
              <a:schemeClr val="tx1"/>
            </a:solidFill>
            <a:miter lim="800000"/>
            <a:headEnd type="stealth" w="lg"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4" name="Group 16"/>
          <p:cNvGrpSpPr>
            <a:grpSpLocks/>
          </p:cNvGrpSpPr>
          <p:nvPr/>
        </p:nvGrpSpPr>
        <p:grpSpPr bwMode="auto">
          <a:xfrm>
            <a:off x="3429000" y="3081338"/>
            <a:ext cx="2743200" cy="1838325"/>
            <a:chOff x="2160" y="1941"/>
            <a:chExt cx="1728" cy="1158"/>
          </a:xfrm>
        </p:grpSpPr>
        <p:sp>
          <p:nvSpPr>
            <p:cNvPr id="80920" name="Cloud"/>
            <p:cNvSpPr>
              <a:spLocks noChangeAspect="1" noEditPoints="1" noChangeArrowheads="1"/>
            </p:cNvSpPr>
            <p:nvPr/>
          </p:nvSpPr>
          <p:spPr bwMode="auto">
            <a:xfrm>
              <a:off x="2160" y="1941"/>
              <a:ext cx="1728" cy="1158"/>
            </a:xfrm>
            <a:custGeom>
              <a:avLst/>
              <a:gdLst>
                <a:gd name="T0" fmla="*/ 0 w 21600"/>
                <a:gd name="T1" fmla="*/ 0 h 21600"/>
                <a:gd name="T2" fmla="*/ 0 w 21600"/>
                <a:gd name="T3" fmla="*/ 0 h 21600"/>
                <a:gd name="T4" fmla="*/ 1 w 21600"/>
                <a:gd name="T5" fmla="*/ 0 h 21600"/>
                <a:gd name="T6" fmla="*/ 0 w 21600"/>
                <a:gd name="T7" fmla="*/ 0 h 21600"/>
                <a:gd name="T8" fmla="*/ 0 60000 65536"/>
                <a:gd name="T9" fmla="*/ 0 60000 65536"/>
                <a:gd name="T10" fmla="*/ 0 60000 65536"/>
                <a:gd name="T11" fmla="*/ 0 60000 65536"/>
                <a:gd name="T12" fmla="*/ 2975 w 21600"/>
                <a:gd name="T13" fmla="*/ 3264 h 21600"/>
                <a:gd name="T14" fmla="*/ 17088 w 21600"/>
                <a:gd name="T15" fmla="*/ 17328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rgbClr val="F6F6F6"/>
                </a:gs>
                <a:gs pos="100000">
                  <a:srgbClr val="EAEAEA"/>
                </a:gs>
              </a:gsLst>
              <a:lin ang="5400000" scaled="1"/>
            </a:gra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80921" name="Text Box 18"/>
            <p:cNvSpPr txBox="1">
              <a:spLocks noChangeArrowheads="1"/>
            </p:cNvSpPr>
            <p:nvPr/>
          </p:nvSpPr>
          <p:spPr bwMode="auto">
            <a:xfrm>
              <a:off x="2422" y="2299"/>
              <a:ext cx="120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Organizational Culture</a:t>
              </a:r>
            </a:p>
          </p:txBody>
        </p:sp>
      </p:grpSp>
      <p:grpSp>
        <p:nvGrpSpPr>
          <p:cNvPr id="5" name="Group 19"/>
          <p:cNvGrpSpPr>
            <a:grpSpLocks/>
          </p:cNvGrpSpPr>
          <p:nvPr/>
        </p:nvGrpSpPr>
        <p:grpSpPr bwMode="auto">
          <a:xfrm>
            <a:off x="6438900" y="3360738"/>
            <a:ext cx="2028825" cy="1328737"/>
            <a:chOff x="4299" y="2117"/>
            <a:chExt cx="1278" cy="837"/>
          </a:xfrm>
        </p:grpSpPr>
        <p:sp>
          <p:nvSpPr>
            <p:cNvPr id="80918" name="Oval 20"/>
            <p:cNvSpPr>
              <a:spLocks noChangeArrowheads="1"/>
            </p:cNvSpPr>
            <p:nvPr/>
          </p:nvSpPr>
          <p:spPr bwMode="auto">
            <a:xfrm>
              <a:off x="4299" y="2117"/>
              <a:ext cx="1278" cy="837"/>
            </a:xfrm>
            <a:prstGeom prst="ellipse">
              <a:avLst/>
            </a:prstGeom>
            <a:gradFill rotWithShape="0">
              <a:gsLst>
                <a:gs pos="0">
                  <a:srgbClr val="FBD5A7"/>
                </a:gs>
                <a:gs pos="100000">
                  <a:srgbClr val="F69F36"/>
                </a:gs>
              </a:gsLst>
              <a:lin ang="5400000" scaled="1"/>
            </a:gradFill>
            <a:ln>
              <a:noFill/>
            </a:ln>
            <a:effectLst>
              <a:outerShdw dist="81320" dir="3080412"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80919" name="Text Box 21"/>
            <p:cNvSpPr txBox="1">
              <a:spLocks noChangeArrowheads="1"/>
            </p:cNvSpPr>
            <p:nvPr/>
          </p:nvSpPr>
          <p:spPr bwMode="auto">
            <a:xfrm>
              <a:off x="4645" y="2411"/>
              <a:ext cx="5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Norms</a:t>
              </a:r>
            </a:p>
          </p:txBody>
        </p:sp>
      </p:grpSp>
      <p:grpSp>
        <p:nvGrpSpPr>
          <p:cNvPr id="6" name="Group 22"/>
          <p:cNvGrpSpPr>
            <a:grpSpLocks/>
          </p:cNvGrpSpPr>
          <p:nvPr/>
        </p:nvGrpSpPr>
        <p:grpSpPr bwMode="auto">
          <a:xfrm>
            <a:off x="1209675" y="3359150"/>
            <a:ext cx="2028825" cy="1328738"/>
            <a:chOff x="258" y="2116"/>
            <a:chExt cx="1278" cy="837"/>
          </a:xfrm>
        </p:grpSpPr>
        <p:sp>
          <p:nvSpPr>
            <p:cNvPr id="80916" name="Oval 23"/>
            <p:cNvSpPr>
              <a:spLocks noChangeArrowheads="1"/>
            </p:cNvSpPr>
            <p:nvPr/>
          </p:nvSpPr>
          <p:spPr bwMode="auto">
            <a:xfrm>
              <a:off x="258" y="2116"/>
              <a:ext cx="1278" cy="837"/>
            </a:xfrm>
            <a:prstGeom prst="ellipse">
              <a:avLst/>
            </a:prstGeom>
            <a:gradFill rotWithShape="0">
              <a:gsLst>
                <a:gs pos="0">
                  <a:srgbClr val="FBD5A7"/>
                </a:gs>
                <a:gs pos="100000">
                  <a:srgbClr val="F69F36"/>
                </a:gs>
              </a:gsLst>
              <a:lin ang="5400000" scaled="1"/>
            </a:gradFill>
            <a:ln>
              <a:noFill/>
            </a:ln>
            <a:effectLst>
              <a:outerShdw dist="81320" dir="3080412"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80917" name="Text Box 24"/>
            <p:cNvSpPr txBox="1">
              <a:spLocks noChangeArrowheads="1"/>
            </p:cNvSpPr>
            <p:nvPr/>
          </p:nvSpPr>
          <p:spPr bwMode="auto">
            <a:xfrm>
              <a:off x="385" y="2314"/>
              <a:ext cx="102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Reinforcing Outcomes</a:t>
              </a:r>
            </a:p>
          </p:txBody>
        </p:sp>
      </p:grpSp>
      <p:grpSp>
        <p:nvGrpSpPr>
          <p:cNvPr id="7" name="Group 25"/>
          <p:cNvGrpSpPr>
            <a:grpSpLocks/>
          </p:cNvGrpSpPr>
          <p:nvPr/>
        </p:nvGrpSpPr>
        <p:grpSpPr bwMode="auto">
          <a:xfrm>
            <a:off x="3824288" y="1728788"/>
            <a:ext cx="2028825" cy="1328737"/>
            <a:chOff x="2334" y="1089"/>
            <a:chExt cx="1278" cy="837"/>
          </a:xfrm>
        </p:grpSpPr>
        <p:sp>
          <p:nvSpPr>
            <p:cNvPr id="80914" name="Oval 26"/>
            <p:cNvSpPr>
              <a:spLocks noChangeArrowheads="1"/>
            </p:cNvSpPr>
            <p:nvPr/>
          </p:nvSpPr>
          <p:spPr bwMode="auto">
            <a:xfrm>
              <a:off x="2334" y="1089"/>
              <a:ext cx="1278" cy="837"/>
            </a:xfrm>
            <a:prstGeom prst="ellipse">
              <a:avLst/>
            </a:prstGeom>
            <a:gradFill rotWithShape="0">
              <a:gsLst>
                <a:gs pos="0">
                  <a:srgbClr val="FBD5A7"/>
                </a:gs>
                <a:gs pos="100000">
                  <a:srgbClr val="F69F36"/>
                </a:gs>
              </a:gsLst>
              <a:lin ang="5400000" scaled="1"/>
            </a:gradFill>
            <a:ln>
              <a:noFill/>
            </a:ln>
            <a:effectLst>
              <a:outerShdw dist="81320" dir="3080412"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80915" name="Text Box 27"/>
            <p:cNvSpPr txBox="1">
              <a:spLocks noChangeArrowheads="1"/>
            </p:cNvSpPr>
            <p:nvPr/>
          </p:nvSpPr>
          <p:spPr bwMode="auto">
            <a:xfrm>
              <a:off x="2628" y="1287"/>
              <a:ext cx="68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Shared Values</a:t>
              </a:r>
            </a:p>
          </p:txBody>
        </p:sp>
      </p:grpSp>
      <p:grpSp>
        <p:nvGrpSpPr>
          <p:cNvPr id="8" name="Group 28"/>
          <p:cNvGrpSpPr>
            <a:grpSpLocks/>
          </p:cNvGrpSpPr>
          <p:nvPr/>
        </p:nvGrpSpPr>
        <p:grpSpPr bwMode="auto">
          <a:xfrm>
            <a:off x="3795713" y="4991100"/>
            <a:ext cx="2085975" cy="1328738"/>
            <a:chOff x="2296" y="3144"/>
            <a:chExt cx="1314" cy="837"/>
          </a:xfrm>
        </p:grpSpPr>
        <p:sp>
          <p:nvSpPr>
            <p:cNvPr id="80912" name="Oval 29"/>
            <p:cNvSpPr>
              <a:spLocks noChangeArrowheads="1"/>
            </p:cNvSpPr>
            <p:nvPr/>
          </p:nvSpPr>
          <p:spPr bwMode="auto">
            <a:xfrm>
              <a:off x="2315" y="3144"/>
              <a:ext cx="1278" cy="837"/>
            </a:xfrm>
            <a:prstGeom prst="ellipse">
              <a:avLst/>
            </a:prstGeom>
            <a:gradFill rotWithShape="0">
              <a:gsLst>
                <a:gs pos="0">
                  <a:srgbClr val="FBD5A7"/>
                </a:gs>
                <a:gs pos="100000">
                  <a:srgbClr val="F69F36"/>
                </a:gs>
              </a:gsLst>
              <a:lin ang="5400000" scaled="1"/>
            </a:gradFill>
            <a:ln>
              <a:noFill/>
            </a:ln>
            <a:effectLst>
              <a:outerShdw dist="81320" dir="3080412"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80913" name="Text Box 30"/>
            <p:cNvSpPr txBox="1">
              <a:spLocks noChangeArrowheads="1"/>
            </p:cNvSpPr>
            <p:nvPr/>
          </p:nvSpPr>
          <p:spPr bwMode="auto">
            <a:xfrm>
              <a:off x="2296" y="3342"/>
              <a:ext cx="131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Individual and Group Behavior</a:t>
              </a:r>
            </a:p>
          </p:txBody>
        </p:sp>
      </p:grpSp>
    </p:spTree>
    <p:extLst>
      <p:ext uri="{BB962C8B-B14F-4D97-AF65-F5344CB8AC3E}">
        <p14:creationId xmlns:p14="http://schemas.microsoft.com/office/powerpoint/2010/main" val="11193260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31" presetClass="entr" presetSubtype="0" fill="hold" nodeType="clickEffect">
                                  <p:stCondLst>
                                    <p:cond delay="0"/>
                                  </p:stCondLst>
                                  <p:iterate type="lt">
                                    <p:tmPct val="5000"/>
                                  </p:iterate>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fltVal val="0"/>
                                          </p:val>
                                        </p:tav>
                                        <p:tav tm="100000">
                                          <p:val>
                                            <p:strVal val="#ppt_w"/>
                                          </p:val>
                                        </p:tav>
                                      </p:tavLst>
                                    </p:anim>
                                    <p:anim calcmode="lin" valueType="num">
                                      <p:cBhvr>
                                        <p:cTn id="15" dur="1000" fill="hold"/>
                                        <p:tgtEl>
                                          <p:spTgt spid="7"/>
                                        </p:tgtEl>
                                        <p:attrNameLst>
                                          <p:attrName>ppt_h</p:attrName>
                                        </p:attrNameLst>
                                      </p:cBhvr>
                                      <p:tavLst>
                                        <p:tav tm="0">
                                          <p:val>
                                            <p:fltVal val="0"/>
                                          </p:val>
                                        </p:tav>
                                        <p:tav tm="100000">
                                          <p:val>
                                            <p:strVal val="#ppt_h"/>
                                          </p:val>
                                        </p:tav>
                                      </p:tavLst>
                                    </p:anim>
                                    <p:anim calcmode="lin" valueType="num">
                                      <p:cBhvr>
                                        <p:cTn id="16" dur="1000" fill="hold"/>
                                        <p:tgtEl>
                                          <p:spTgt spid="7"/>
                                        </p:tgtEl>
                                        <p:attrNameLst>
                                          <p:attrName>style.rotation</p:attrName>
                                        </p:attrNameLst>
                                      </p:cBhvr>
                                      <p:tavLst>
                                        <p:tav tm="0">
                                          <p:val>
                                            <p:fltVal val="90"/>
                                          </p:val>
                                        </p:tav>
                                        <p:tav tm="100000">
                                          <p:val>
                                            <p:fltVal val="0"/>
                                          </p:val>
                                        </p:tav>
                                      </p:tavLst>
                                    </p:anim>
                                    <p:animEffect transition="in" filter="fade">
                                      <p:cBhvr>
                                        <p:cTn id="17" dur="1000"/>
                                        <p:tgtEl>
                                          <p:spTgt spid="7"/>
                                        </p:tgtEl>
                                      </p:cBhvr>
                                    </p:animEffect>
                                  </p:childTnLst>
                                </p:cTn>
                              </p:par>
                            </p:childTnLst>
                          </p:cTn>
                        </p:par>
                        <p:par>
                          <p:cTn id="18" fill="hold" nodeType="afterGroup">
                            <p:stCondLst>
                              <p:cond delay="1000"/>
                            </p:stCondLst>
                            <p:childTnLst>
                              <p:par>
                                <p:cTn id="19" presetID="18" presetClass="entr" presetSubtype="6" fill="hold" nodeType="afterEffect">
                                  <p:stCondLst>
                                    <p:cond delay="0"/>
                                  </p:stCondLst>
                                  <p:childTnLst>
                                    <p:set>
                                      <p:cBhvr>
                                        <p:cTn id="20" dur="1" fill="hold">
                                          <p:stCondLst>
                                            <p:cond delay="0"/>
                                          </p:stCondLst>
                                        </p:cTn>
                                        <p:tgtEl>
                                          <p:spTgt spid="175116"/>
                                        </p:tgtEl>
                                        <p:attrNameLst>
                                          <p:attrName>style.visibility</p:attrName>
                                        </p:attrNameLst>
                                      </p:cBhvr>
                                      <p:to>
                                        <p:strVal val="visible"/>
                                      </p:to>
                                    </p:set>
                                    <p:animEffect transition="in" filter="strips(downRight)">
                                      <p:cBhvr>
                                        <p:cTn id="21" dur="500"/>
                                        <p:tgtEl>
                                          <p:spTgt spid="175116"/>
                                        </p:tgtEl>
                                      </p:cBhvr>
                                    </p:animEffect>
                                  </p:childTnLst>
                                </p:cTn>
                              </p:par>
                            </p:childTnLst>
                          </p:cTn>
                        </p:par>
                        <p:par>
                          <p:cTn id="22" fill="hold" nodeType="afterGroup">
                            <p:stCondLst>
                              <p:cond delay="1500"/>
                            </p:stCondLst>
                            <p:childTnLst>
                              <p:par>
                                <p:cTn id="23" presetID="31" presetClass="entr" presetSubtype="0" fill="hold" nodeType="afterEffect">
                                  <p:stCondLst>
                                    <p:cond delay="0"/>
                                  </p:stCondLst>
                                  <p:iterate type="lt">
                                    <p:tmPct val="5000"/>
                                  </p:iterate>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p:val>
                                            <p:fltVal val="0"/>
                                          </p:val>
                                        </p:tav>
                                        <p:tav tm="100000">
                                          <p:val>
                                            <p:strVal val="#ppt_w"/>
                                          </p:val>
                                        </p:tav>
                                      </p:tavLst>
                                    </p:anim>
                                    <p:anim calcmode="lin" valueType="num">
                                      <p:cBhvr>
                                        <p:cTn id="26" dur="1000" fill="hold"/>
                                        <p:tgtEl>
                                          <p:spTgt spid="5"/>
                                        </p:tgtEl>
                                        <p:attrNameLst>
                                          <p:attrName>ppt_h</p:attrName>
                                        </p:attrNameLst>
                                      </p:cBhvr>
                                      <p:tavLst>
                                        <p:tav tm="0">
                                          <p:val>
                                            <p:fltVal val="0"/>
                                          </p:val>
                                        </p:tav>
                                        <p:tav tm="100000">
                                          <p:val>
                                            <p:strVal val="#ppt_h"/>
                                          </p:val>
                                        </p:tav>
                                      </p:tavLst>
                                    </p:anim>
                                    <p:anim calcmode="lin" valueType="num">
                                      <p:cBhvr>
                                        <p:cTn id="27" dur="1000" fill="hold"/>
                                        <p:tgtEl>
                                          <p:spTgt spid="5"/>
                                        </p:tgtEl>
                                        <p:attrNameLst>
                                          <p:attrName>style.rotation</p:attrName>
                                        </p:attrNameLst>
                                      </p:cBhvr>
                                      <p:tavLst>
                                        <p:tav tm="0">
                                          <p:val>
                                            <p:fltVal val="90"/>
                                          </p:val>
                                        </p:tav>
                                        <p:tav tm="100000">
                                          <p:val>
                                            <p:fltVal val="0"/>
                                          </p:val>
                                        </p:tav>
                                      </p:tavLst>
                                    </p:anim>
                                    <p:animEffect transition="in" filter="fade">
                                      <p:cBhvr>
                                        <p:cTn id="28" dur="1000"/>
                                        <p:tgtEl>
                                          <p:spTgt spid="5"/>
                                        </p:tgtEl>
                                      </p:cBhvr>
                                    </p:animEffect>
                                  </p:childTnLst>
                                </p:cTn>
                              </p:par>
                            </p:childTnLst>
                          </p:cTn>
                        </p:par>
                        <p:par>
                          <p:cTn id="29" fill="hold" nodeType="afterGroup">
                            <p:stCondLst>
                              <p:cond delay="2500"/>
                            </p:stCondLst>
                            <p:childTnLst>
                              <p:par>
                                <p:cTn id="30" presetID="18" presetClass="entr" presetSubtype="12" fill="hold" nodeType="afterEffect">
                                  <p:stCondLst>
                                    <p:cond delay="0"/>
                                  </p:stCondLst>
                                  <p:childTnLst>
                                    <p:set>
                                      <p:cBhvr>
                                        <p:cTn id="31" dur="1" fill="hold">
                                          <p:stCondLst>
                                            <p:cond delay="0"/>
                                          </p:stCondLst>
                                        </p:cTn>
                                        <p:tgtEl>
                                          <p:spTgt spid="175119"/>
                                        </p:tgtEl>
                                        <p:attrNameLst>
                                          <p:attrName>style.visibility</p:attrName>
                                        </p:attrNameLst>
                                      </p:cBhvr>
                                      <p:to>
                                        <p:strVal val="visible"/>
                                      </p:to>
                                    </p:set>
                                    <p:animEffect transition="in" filter="strips(downLeft)">
                                      <p:cBhvr>
                                        <p:cTn id="32" dur="500"/>
                                        <p:tgtEl>
                                          <p:spTgt spid="175119"/>
                                        </p:tgtEl>
                                      </p:cBhvr>
                                    </p:animEffect>
                                  </p:childTnLst>
                                </p:cTn>
                              </p:par>
                            </p:childTnLst>
                          </p:cTn>
                        </p:par>
                        <p:par>
                          <p:cTn id="33" fill="hold" nodeType="afterGroup">
                            <p:stCondLst>
                              <p:cond delay="3000"/>
                            </p:stCondLst>
                            <p:childTnLst>
                              <p:par>
                                <p:cTn id="34" presetID="31" presetClass="entr" presetSubtype="0" fill="hold" nodeType="afterEffect">
                                  <p:stCondLst>
                                    <p:cond delay="0"/>
                                  </p:stCondLst>
                                  <p:iterate type="lt">
                                    <p:tmPct val="5000"/>
                                  </p:iterate>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childTnLst>
                          </p:cTn>
                        </p:par>
                        <p:par>
                          <p:cTn id="40" fill="hold" nodeType="afterGroup">
                            <p:stCondLst>
                              <p:cond delay="4000"/>
                            </p:stCondLst>
                            <p:childTnLst>
                              <p:par>
                                <p:cTn id="41" presetID="18" presetClass="entr" presetSubtype="9" fill="hold" nodeType="afterEffect">
                                  <p:stCondLst>
                                    <p:cond delay="0"/>
                                  </p:stCondLst>
                                  <p:childTnLst>
                                    <p:set>
                                      <p:cBhvr>
                                        <p:cTn id="42" dur="1" fill="hold">
                                          <p:stCondLst>
                                            <p:cond delay="0"/>
                                          </p:stCondLst>
                                        </p:cTn>
                                        <p:tgtEl>
                                          <p:spTgt spid="175117"/>
                                        </p:tgtEl>
                                        <p:attrNameLst>
                                          <p:attrName>style.visibility</p:attrName>
                                        </p:attrNameLst>
                                      </p:cBhvr>
                                      <p:to>
                                        <p:strVal val="visible"/>
                                      </p:to>
                                    </p:set>
                                    <p:animEffect transition="in" filter="strips(upLeft)">
                                      <p:cBhvr>
                                        <p:cTn id="43" dur="500"/>
                                        <p:tgtEl>
                                          <p:spTgt spid="175117"/>
                                        </p:tgtEl>
                                      </p:cBhvr>
                                    </p:animEffect>
                                  </p:childTnLst>
                                </p:cTn>
                              </p:par>
                            </p:childTnLst>
                          </p:cTn>
                        </p:par>
                        <p:par>
                          <p:cTn id="44" fill="hold" nodeType="afterGroup">
                            <p:stCondLst>
                              <p:cond delay="4500"/>
                            </p:stCondLst>
                            <p:childTnLst>
                              <p:par>
                                <p:cTn id="45" presetID="31" presetClass="entr" presetSubtype="0" fill="hold" nodeType="afterEffect">
                                  <p:stCondLst>
                                    <p:cond delay="0"/>
                                  </p:stCondLst>
                                  <p:iterate type="lt">
                                    <p:tmPct val="5000"/>
                                  </p:iterate>
                                  <p:childTnLst>
                                    <p:set>
                                      <p:cBhvr>
                                        <p:cTn id="46" dur="1" fill="hold">
                                          <p:stCondLst>
                                            <p:cond delay="0"/>
                                          </p:stCondLst>
                                        </p:cTn>
                                        <p:tgtEl>
                                          <p:spTgt spid="6"/>
                                        </p:tgtEl>
                                        <p:attrNameLst>
                                          <p:attrName>style.visibility</p:attrName>
                                        </p:attrNameLst>
                                      </p:cBhvr>
                                      <p:to>
                                        <p:strVal val="visible"/>
                                      </p:to>
                                    </p:set>
                                    <p:anim calcmode="lin" valueType="num">
                                      <p:cBhvr>
                                        <p:cTn id="47" dur="1000" fill="hold"/>
                                        <p:tgtEl>
                                          <p:spTgt spid="6"/>
                                        </p:tgtEl>
                                        <p:attrNameLst>
                                          <p:attrName>ppt_w</p:attrName>
                                        </p:attrNameLst>
                                      </p:cBhvr>
                                      <p:tavLst>
                                        <p:tav tm="0">
                                          <p:val>
                                            <p:fltVal val="0"/>
                                          </p:val>
                                        </p:tav>
                                        <p:tav tm="100000">
                                          <p:val>
                                            <p:strVal val="#ppt_w"/>
                                          </p:val>
                                        </p:tav>
                                      </p:tavLst>
                                    </p:anim>
                                    <p:anim calcmode="lin" valueType="num">
                                      <p:cBhvr>
                                        <p:cTn id="48" dur="1000" fill="hold"/>
                                        <p:tgtEl>
                                          <p:spTgt spid="6"/>
                                        </p:tgtEl>
                                        <p:attrNameLst>
                                          <p:attrName>ppt_h</p:attrName>
                                        </p:attrNameLst>
                                      </p:cBhvr>
                                      <p:tavLst>
                                        <p:tav tm="0">
                                          <p:val>
                                            <p:fltVal val="0"/>
                                          </p:val>
                                        </p:tav>
                                        <p:tav tm="100000">
                                          <p:val>
                                            <p:strVal val="#ppt_h"/>
                                          </p:val>
                                        </p:tav>
                                      </p:tavLst>
                                    </p:anim>
                                    <p:anim calcmode="lin" valueType="num">
                                      <p:cBhvr>
                                        <p:cTn id="49" dur="1000" fill="hold"/>
                                        <p:tgtEl>
                                          <p:spTgt spid="6"/>
                                        </p:tgtEl>
                                        <p:attrNameLst>
                                          <p:attrName>style.rotation</p:attrName>
                                        </p:attrNameLst>
                                      </p:cBhvr>
                                      <p:tavLst>
                                        <p:tav tm="0">
                                          <p:val>
                                            <p:fltVal val="90"/>
                                          </p:val>
                                        </p:tav>
                                        <p:tav tm="100000">
                                          <p:val>
                                            <p:fltVal val="0"/>
                                          </p:val>
                                        </p:tav>
                                      </p:tavLst>
                                    </p:anim>
                                    <p:animEffect transition="in" filter="fade">
                                      <p:cBhvr>
                                        <p:cTn id="50" dur="1000"/>
                                        <p:tgtEl>
                                          <p:spTgt spid="6"/>
                                        </p:tgtEl>
                                      </p:cBhvr>
                                    </p:animEffect>
                                  </p:childTnLst>
                                </p:cTn>
                              </p:par>
                            </p:childTnLst>
                          </p:cTn>
                        </p:par>
                        <p:par>
                          <p:cTn id="51" fill="hold" nodeType="afterGroup">
                            <p:stCondLst>
                              <p:cond delay="5500"/>
                            </p:stCondLst>
                            <p:childTnLst>
                              <p:par>
                                <p:cTn id="52" presetID="18" presetClass="entr" presetSubtype="3" fill="hold" nodeType="afterEffect">
                                  <p:stCondLst>
                                    <p:cond delay="0"/>
                                  </p:stCondLst>
                                  <p:childTnLst>
                                    <p:set>
                                      <p:cBhvr>
                                        <p:cTn id="53" dur="1" fill="hold">
                                          <p:stCondLst>
                                            <p:cond delay="0"/>
                                          </p:stCondLst>
                                        </p:cTn>
                                        <p:tgtEl>
                                          <p:spTgt spid="175118"/>
                                        </p:tgtEl>
                                        <p:attrNameLst>
                                          <p:attrName>style.visibility</p:attrName>
                                        </p:attrNameLst>
                                      </p:cBhvr>
                                      <p:to>
                                        <p:strVal val="visible"/>
                                      </p:to>
                                    </p:set>
                                    <p:animEffect transition="in" filter="strips(upRight)">
                                      <p:cBhvr>
                                        <p:cTn id="54" dur="500"/>
                                        <p:tgtEl>
                                          <p:spTgt spid="175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AutoShape 9"/>
          <p:cNvSpPr>
            <a:spLocks noChangeArrowheads="1"/>
          </p:cNvSpPr>
          <p:nvPr/>
        </p:nvSpPr>
        <p:spPr bwMode="auto">
          <a:xfrm>
            <a:off x="762000" y="762000"/>
            <a:ext cx="5105400" cy="609600"/>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kumimoji="1" lang="it-IT" altLang="en-US" sz="2400" b="0">
              <a:latin typeface="Times New Roman" panose="02020603050405020304" pitchFamily="18" charset="0"/>
            </a:endParaRPr>
          </a:p>
        </p:txBody>
      </p:sp>
      <p:sp>
        <p:nvSpPr>
          <p:cNvPr id="5" name="Text Placeholder 4"/>
          <p:cNvSpPr>
            <a:spLocks noGrp="1"/>
          </p:cNvSpPr>
          <p:nvPr>
            <p:ph type="body" sz="quarter" idx="12"/>
          </p:nvPr>
        </p:nvSpPr>
        <p:spPr/>
        <p:txBody>
          <a:bodyPr/>
          <a:lstStyle/>
          <a:p>
            <a:endParaRPr lang="en-US"/>
          </a:p>
        </p:txBody>
      </p:sp>
      <p:sp>
        <p:nvSpPr>
          <p:cNvPr id="82949" name="Rectangle 10"/>
          <p:cNvSpPr>
            <a:spLocks noGrp="1" noChangeArrowheads="1"/>
          </p:cNvSpPr>
          <p:nvPr>
            <p:ph type="title"/>
          </p:nvPr>
        </p:nvSpPr>
        <p:spPr>
          <a:xfrm>
            <a:off x="227013" y="418353"/>
            <a:ext cx="7202487" cy="535863"/>
          </a:xfrm>
        </p:spPr>
        <p:txBody>
          <a:bodyPr/>
          <a:lstStyle/>
          <a:p>
            <a:pPr eaLnBrk="1" hangingPunct="1"/>
            <a:r>
              <a:rPr lang="en-US" altLang="en-US" sz="3200" dirty="0" smtClean="0"/>
              <a:t>Organizational Culture: </a:t>
            </a:r>
            <a:r>
              <a:rPr lang="en-US" altLang="en-US" sz="3200" dirty="0" smtClean="0"/>
              <a:t/>
            </a:r>
            <a:br>
              <a:rPr lang="en-US" altLang="en-US" sz="3200" dirty="0" smtClean="0"/>
            </a:br>
            <a:r>
              <a:rPr lang="en-US" altLang="en-US" sz="3200" dirty="0" smtClean="0"/>
              <a:t>W</a:t>
            </a:r>
            <a:r>
              <a:rPr lang="en-US" altLang="en-US" sz="3200" dirty="0" smtClean="0"/>
              <a:t>hy </a:t>
            </a:r>
            <a:r>
              <a:rPr lang="en-US" altLang="en-US" sz="3200" dirty="0" smtClean="0"/>
              <a:t>does it matter?</a:t>
            </a:r>
          </a:p>
        </p:txBody>
      </p:sp>
      <p:grpSp>
        <p:nvGrpSpPr>
          <p:cNvPr id="4" name="Group 3"/>
          <p:cNvGrpSpPr/>
          <p:nvPr/>
        </p:nvGrpSpPr>
        <p:grpSpPr>
          <a:xfrm>
            <a:off x="5023644" y="1323352"/>
            <a:ext cx="3716338" cy="4559300"/>
            <a:chOff x="3194050" y="2195513"/>
            <a:chExt cx="3716338" cy="4559300"/>
          </a:xfrm>
        </p:grpSpPr>
        <p:sp>
          <p:nvSpPr>
            <p:cNvPr id="82950" name="CasellaDiTesto 29"/>
            <p:cNvSpPr txBox="1">
              <a:spLocks noChangeArrowheads="1"/>
            </p:cNvSpPr>
            <p:nvPr/>
          </p:nvSpPr>
          <p:spPr bwMode="auto">
            <a:xfrm>
              <a:off x="3194050" y="5554663"/>
              <a:ext cx="3716338" cy="1200150"/>
            </a:xfrm>
            <a:prstGeom prst="rect">
              <a:avLst/>
            </a:prstGeom>
            <a:noFill/>
            <a:ln w="9525">
              <a:solidFill>
                <a:srgbClr val="2C7C9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400">
                  <a:latin typeface="Times New Roman" panose="02020603050405020304" pitchFamily="18" charset="0"/>
                </a:rPr>
                <a:t>Shared Tacit assumptions</a:t>
              </a:r>
            </a:p>
            <a:p>
              <a:pPr algn="ctr" eaLnBrk="1" hangingPunct="1">
                <a:spcBef>
                  <a:spcPct val="0"/>
                </a:spcBef>
                <a:buClrTx/>
                <a:buSzTx/>
                <a:buFontTx/>
                <a:buNone/>
              </a:pPr>
              <a:r>
                <a:rPr lang="en-US" altLang="en-US" sz="1600" b="0">
                  <a:latin typeface="Times New Roman" panose="02020603050405020304" pitchFamily="18" charset="0"/>
                </a:rPr>
                <a:t>Unconscious, taken-for-granted beliefs, perceptions, thoughts, and feelings: the way we do things around here</a:t>
              </a:r>
              <a:r>
                <a:rPr lang="ja-JP" altLang="en-US" sz="1600" b="0">
                  <a:latin typeface="Times New Roman" panose="02020603050405020304" pitchFamily="18" charset="0"/>
                </a:rPr>
                <a:t>”</a:t>
              </a:r>
              <a:endParaRPr lang="en-US" altLang="en-US" sz="1600" b="0">
                <a:latin typeface="Times New Roman" panose="02020603050405020304" pitchFamily="18" charset="0"/>
              </a:endParaRPr>
            </a:p>
          </p:txBody>
        </p:sp>
        <p:sp>
          <p:nvSpPr>
            <p:cNvPr id="82951" name="CasellaDiTesto 30"/>
            <p:cNvSpPr txBox="1">
              <a:spLocks noChangeArrowheads="1"/>
            </p:cNvSpPr>
            <p:nvPr/>
          </p:nvSpPr>
          <p:spPr bwMode="auto">
            <a:xfrm>
              <a:off x="3194050" y="3867150"/>
              <a:ext cx="3716338" cy="954088"/>
            </a:xfrm>
            <a:prstGeom prst="rect">
              <a:avLst/>
            </a:prstGeom>
            <a:noFill/>
            <a:ln w="9525">
              <a:solidFill>
                <a:srgbClr val="2C7C9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400">
                  <a:latin typeface="Times New Roman" panose="02020603050405020304" pitchFamily="18" charset="0"/>
                </a:rPr>
                <a:t>Exposed Values</a:t>
              </a:r>
            </a:p>
            <a:p>
              <a:pPr algn="ctr" eaLnBrk="1" hangingPunct="1">
                <a:spcBef>
                  <a:spcPct val="0"/>
                </a:spcBef>
                <a:buClrTx/>
                <a:buSzTx/>
                <a:buFontTx/>
                <a:buNone/>
              </a:pPr>
              <a:r>
                <a:rPr lang="en-US" altLang="en-US" sz="1600" b="0">
                  <a:latin typeface="Times New Roman" panose="02020603050405020304" pitchFamily="18" charset="0"/>
                </a:rPr>
                <a:t>The declared organization</a:t>
              </a:r>
              <a:r>
                <a:rPr lang="ja-JP" altLang="en-US" sz="1600" b="0">
                  <a:latin typeface="Times New Roman" panose="02020603050405020304" pitchFamily="18" charset="0"/>
                </a:rPr>
                <a:t>’</a:t>
              </a:r>
              <a:r>
                <a:rPr lang="en-US" altLang="ja-JP" sz="1600" b="0">
                  <a:latin typeface="Times New Roman" panose="02020603050405020304" pitchFamily="18" charset="0"/>
                </a:rPr>
                <a:t>s strategies, goals and philosophies</a:t>
              </a:r>
              <a:endParaRPr lang="en-US" altLang="en-US" sz="1600" b="0">
                <a:latin typeface="Times New Roman" panose="02020603050405020304" pitchFamily="18" charset="0"/>
              </a:endParaRPr>
            </a:p>
          </p:txBody>
        </p:sp>
        <p:sp>
          <p:nvSpPr>
            <p:cNvPr id="82952" name="CasellaDiTesto 31"/>
            <p:cNvSpPr txBox="1">
              <a:spLocks noChangeArrowheads="1"/>
            </p:cNvSpPr>
            <p:nvPr/>
          </p:nvSpPr>
          <p:spPr bwMode="auto">
            <a:xfrm>
              <a:off x="3194050" y="2195513"/>
              <a:ext cx="3716338" cy="954087"/>
            </a:xfrm>
            <a:prstGeom prst="rect">
              <a:avLst/>
            </a:prstGeom>
            <a:noFill/>
            <a:ln w="9525">
              <a:solidFill>
                <a:srgbClr val="2C7C9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400" dirty="0">
                  <a:latin typeface="Times New Roman" panose="02020603050405020304" pitchFamily="18" charset="0"/>
                </a:rPr>
                <a:t>Artifact</a:t>
              </a:r>
            </a:p>
            <a:p>
              <a:pPr algn="ctr" eaLnBrk="1" hangingPunct="1">
                <a:spcBef>
                  <a:spcPct val="0"/>
                </a:spcBef>
                <a:buClrTx/>
                <a:buSzTx/>
                <a:buFontTx/>
                <a:buNone/>
              </a:pPr>
              <a:r>
                <a:rPr lang="en-US" altLang="en-US" sz="1600" b="0" dirty="0">
                  <a:latin typeface="Times New Roman" panose="02020603050405020304" pitchFamily="18" charset="0"/>
                </a:rPr>
                <a:t>Visible organizational structures and processes</a:t>
              </a:r>
            </a:p>
          </p:txBody>
        </p:sp>
        <p:sp>
          <p:nvSpPr>
            <p:cNvPr id="82953" name="Freccia bidirezionale orizzontale 32"/>
            <p:cNvSpPr>
              <a:spLocks noChangeArrowheads="1"/>
            </p:cNvSpPr>
            <p:nvPr/>
          </p:nvSpPr>
          <p:spPr bwMode="auto">
            <a:xfrm rot="-5400000">
              <a:off x="4777581" y="5033170"/>
              <a:ext cx="549275" cy="334962"/>
            </a:xfrm>
            <a:prstGeom prst="leftRightArrow">
              <a:avLst>
                <a:gd name="adj1" fmla="val 50000"/>
                <a:gd name="adj2" fmla="val 50045"/>
              </a:avLst>
            </a:prstGeom>
            <a:solidFill>
              <a:schemeClr val="accent1"/>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it-IT" altLang="en-US" sz="2400">
                <a:latin typeface="Times New Roman" panose="02020603050405020304" pitchFamily="18" charset="0"/>
              </a:endParaRPr>
            </a:p>
          </p:txBody>
        </p:sp>
        <p:sp>
          <p:nvSpPr>
            <p:cNvPr id="82954" name="Freccia bidirezionale orizzontale 33"/>
            <p:cNvSpPr>
              <a:spLocks noChangeArrowheads="1"/>
            </p:cNvSpPr>
            <p:nvPr/>
          </p:nvSpPr>
          <p:spPr bwMode="auto">
            <a:xfrm rot="-5400000">
              <a:off x="4777581" y="3364707"/>
              <a:ext cx="549275" cy="334962"/>
            </a:xfrm>
            <a:prstGeom prst="leftRightArrow">
              <a:avLst>
                <a:gd name="adj1" fmla="val 50000"/>
                <a:gd name="adj2" fmla="val 50045"/>
              </a:avLst>
            </a:prstGeom>
            <a:solidFill>
              <a:schemeClr val="accent1"/>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it-IT" altLang="en-US" sz="2400">
                <a:latin typeface="Times New Roman" panose="02020603050405020304" pitchFamily="18" charset="0"/>
              </a:endParaRPr>
            </a:p>
          </p:txBody>
        </p:sp>
      </p:grpSp>
      <p:sp>
        <p:nvSpPr>
          <p:cNvPr id="82955" name="CasellaDiTesto 14"/>
          <p:cNvSpPr txBox="1">
            <a:spLocks noChangeArrowheads="1"/>
          </p:cNvSpPr>
          <p:nvPr/>
        </p:nvSpPr>
        <p:spPr bwMode="auto">
          <a:xfrm>
            <a:off x="301625" y="1792940"/>
            <a:ext cx="362631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2400" dirty="0">
                <a:solidFill>
                  <a:srgbClr val="B30000"/>
                </a:solidFill>
              </a:rPr>
              <a:t>Culture can be observed </a:t>
            </a:r>
            <a:endParaRPr lang="en-US" altLang="en-US" sz="2400" dirty="0" smtClean="0">
              <a:solidFill>
                <a:srgbClr val="B30000"/>
              </a:solidFill>
            </a:endParaRPr>
          </a:p>
          <a:p>
            <a:pPr eaLnBrk="1" hangingPunct="1">
              <a:spcBef>
                <a:spcPct val="0"/>
              </a:spcBef>
              <a:buClrTx/>
              <a:buSzTx/>
              <a:buFontTx/>
              <a:buNone/>
            </a:pPr>
            <a:r>
              <a:rPr lang="en-US" altLang="en-US" sz="2400" dirty="0" smtClean="0">
                <a:solidFill>
                  <a:srgbClr val="B30000"/>
                </a:solidFill>
              </a:rPr>
              <a:t>at </a:t>
            </a:r>
            <a:r>
              <a:rPr lang="en-US" altLang="en-US" sz="2400" dirty="0">
                <a:solidFill>
                  <a:srgbClr val="B30000"/>
                </a:solidFill>
              </a:rPr>
              <a:t>several levels</a:t>
            </a:r>
          </a:p>
          <a:p>
            <a:pPr eaLnBrk="1" hangingPunct="1">
              <a:spcBef>
                <a:spcPct val="0"/>
              </a:spcBef>
              <a:buClrTx/>
              <a:buSzTx/>
              <a:buFontTx/>
              <a:buNone/>
            </a:pPr>
            <a:endParaRPr lang="it-IT" altLang="en-US" sz="2400" dirty="0">
              <a:latin typeface="Times New Roman" panose="02020603050405020304" pitchFamily="18" charset="0"/>
            </a:endParaRPr>
          </a:p>
        </p:txBody>
      </p:sp>
    </p:spTree>
    <p:extLst>
      <p:ext uri="{BB962C8B-B14F-4D97-AF65-F5344CB8AC3E}">
        <p14:creationId xmlns:p14="http://schemas.microsoft.com/office/powerpoint/2010/main" val="23466702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a:lnSpc>
                <a:spcPct val="90000"/>
              </a:lnSpc>
            </a:pPr>
            <a:r>
              <a:rPr lang="en-US" altLang="en-US" sz="2400" dirty="0"/>
              <a:t>Subcultures: organizations can be differentiated with respect to the culture of different organizational units</a:t>
            </a:r>
          </a:p>
          <a:p>
            <a:pPr>
              <a:lnSpc>
                <a:spcPct val="90000"/>
              </a:lnSpc>
            </a:pPr>
            <a:r>
              <a:rPr lang="en-US" altLang="en-US" sz="2400" dirty="0"/>
              <a:t>A sense of </a:t>
            </a:r>
            <a:r>
              <a:rPr lang="ja-JP" altLang="en-US" sz="2400" dirty="0"/>
              <a:t>“</a:t>
            </a:r>
            <a:r>
              <a:rPr lang="en-US" altLang="ja-JP" sz="2400" dirty="0"/>
              <a:t>separateness</a:t>
            </a:r>
            <a:r>
              <a:rPr lang="ja-JP" altLang="en-US" sz="2400" dirty="0"/>
              <a:t>”</a:t>
            </a:r>
            <a:r>
              <a:rPr lang="en-US" altLang="ja-JP" sz="2400" dirty="0"/>
              <a:t> can create a counter culture</a:t>
            </a:r>
            <a:endParaRPr lang="en-US" altLang="en-US" sz="2400" dirty="0"/>
          </a:p>
          <a:p>
            <a:endParaRPr lang="en-US" sz="2400" dirty="0"/>
          </a:p>
        </p:txBody>
      </p:sp>
      <p:sp>
        <p:nvSpPr>
          <p:cNvPr id="84994" name="Rectangle 2"/>
          <p:cNvSpPr>
            <a:spLocks noGrp="1" noChangeArrowheads="1"/>
          </p:cNvSpPr>
          <p:nvPr>
            <p:ph type="title"/>
          </p:nvPr>
        </p:nvSpPr>
        <p:spPr/>
        <p:txBody>
          <a:bodyPr/>
          <a:lstStyle/>
          <a:p>
            <a:pPr eaLnBrk="1" hangingPunct="1"/>
            <a:r>
              <a:rPr lang="en-US" altLang="en-US" dirty="0" smtClean="0"/>
              <a:t>Differentiation of Culture</a:t>
            </a:r>
          </a:p>
        </p:txBody>
      </p:sp>
    </p:spTree>
    <p:extLst>
      <p:ext uri="{BB962C8B-B14F-4D97-AF65-F5344CB8AC3E}">
        <p14:creationId xmlns:p14="http://schemas.microsoft.com/office/powerpoint/2010/main" val="19193616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6" name="Rectangle 10"/>
          <p:cNvSpPr>
            <a:spLocks noGrp="1" noChangeArrowheads="1"/>
          </p:cNvSpPr>
          <p:nvPr>
            <p:ph type="title"/>
          </p:nvPr>
        </p:nvSpPr>
        <p:spPr/>
        <p:txBody>
          <a:bodyPr/>
          <a:lstStyle/>
          <a:p>
            <a:pPr eaLnBrk="1" hangingPunct="1"/>
            <a:r>
              <a:rPr lang="en-US" altLang="en-US" sz="3200" dirty="0" smtClean="0"/>
              <a:t>Organizational Culture</a:t>
            </a:r>
          </a:p>
        </p:txBody>
      </p:sp>
      <p:grpSp>
        <p:nvGrpSpPr>
          <p:cNvPr id="3" name="Group 2"/>
          <p:cNvGrpSpPr/>
          <p:nvPr/>
        </p:nvGrpSpPr>
        <p:grpSpPr>
          <a:xfrm>
            <a:off x="85725" y="1293813"/>
            <a:ext cx="8145463" cy="4576762"/>
            <a:chOff x="85725" y="1293813"/>
            <a:chExt cx="8145463" cy="4576762"/>
          </a:xfrm>
        </p:grpSpPr>
        <p:sp useBgFill="1">
          <p:nvSpPr>
            <p:cNvPr id="87044" name="Rectangle 8"/>
            <p:cNvSpPr>
              <a:spLocks noChangeArrowheads="1"/>
            </p:cNvSpPr>
            <p:nvPr/>
          </p:nvSpPr>
          <p:spPr bwMode="auto">
            <a:xfrm>
              <a:off x="85725" y="1376363"/>
              <a:ext cx="7119938" cy="525462"/>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grpSp>
          <p:nvGrpSpPr>
            <p:cNvPr id="4" name="Group 12"/>
            <p:cNvGrpSpPr>
              <a:grpSpLocks/>
            </p:cNvGrpSpPr>
            <p:nvPr/>
          </p:nvGrpSpPr>
          <p:grpSpPr bwMode="auto">
            <a:xfrm>
              <a:off x="1452563" y="1490663"/>
              <a:ext cx="3300412" cy="2043112"/>
              <a:chOff x="1341" y="1233"/>
              <a:chExt cx="2079" cy="1287"/>
            </a:xfrm>
          </p:grpSpPr>
          <p:sp>
            <p:nvSpPr>
              <p:cNvPr id="178189" name="Rectangle 13"/>
              <p:cNvSpPr>
                <a:spLocks noChangeArrowheads="1"/>
              </p:cNvSpPr>
              <p:nvPr/>
            </p:nvSpPr>
            <p:spPr bwMode="auto">
              <a:xfrm>
                <a:off x="1341" y="1233"/>
                <a:ext cx="2079" cy="1287"/>
              </a:xfrm>
              <a:prstGeom prst="rect">
                <a:avLst/>
              </a:prstGeom>
              <a:gradFill rotWithShape="0">
                <a:gsLst>
                  <a:gs pos="0">
                    <a:schemeClr val="accent1">
                      <a:gamma/>
                      <a:tint val="43922"/>
                      <a:invGamma/>
                    </a:schemeClr>
                  </a:gs>
                  <a:gs pos="100000">
                    <a:schemeClr val="accent1"/>
                  </a:gs>
                </a:gsLst>
                <a:lin ang="5400000" scaled="1"/>
              </a:gradFill>
              <a:ln w="9525">
                <a:noFill/>
                <a:miter lim="800000"/>
                <a:headEnd/>
                <a:tailEnd/>
              </a:ln>
              <a:effectLst/>
            </p:spPr>
            <p:txBody>
              <a:bodyPr wrap="none" anchor="ctr"/>
              <a:lstStyle/>
              <a:p>
                <a:pPr eaLnBrk="1" hangingPunct="1">
                  <a:defRPr/>
                </a:pPr>
                <a:endParaRPr lang="it-IT">
                  <a:latin typeface="Times New Roman" charset="0"/>
                  <a:ea typeface="ＭＳ Ｐゴシック" charset="0"/>
                  <a:cs typeface="ＭＳ Ｐゴシック" charset="0"/>
                </a:endParaRPr>
              </a:p>
            </p:txBody>
          </p:sp>
          <p:sp>
            <p:nvSpPr>
              <p:cNvPr id="87074" name="Text Box 14"/>
              <p:cNvSpPr txBox="1">
                <a:spLocks noChangeArrowheads="1"/>
              </p:cNvSpPr>
              <p:nvPr/>
            </p:nvSpPr>
            <p:spPr bwMode="auto">
              <a:xfrm>
                <a:off x="2088" y="1450"/>
                <a:ext cx="4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u="sng"/>
                  <a:t>Clan</a:t>
                </a:r>
              </a:p>
            </p:txBody>
          </p:sp>
        </p:grpSp>
        <p:grpSp>
          <p:nvGrpSpPr>
            <p:cNvPr id="5" name="Group 15"/>
            <p:cNvGrpSpPr>
              <a:grpSpLocks/>
            </p:cNvGrpSpPr>
            <p:nvPr/>
          </p:nvGrpSpPr>
          <p:grpSpPr bwMode="auto">
            <a:xfrm>
              <a:off x="4762500" y="1485900"/>
              <a:ext cx="3400425" cy="2043113"/>
              <a:chOff x="3426" y="1230"/>
              <a:chExt cx="2142" cy="1287"/>
            </a:xfrm>
          </p:grpSpPr>
          <p:sp>
            <p:nvSpPr>
              <p:cNvPr id="87071" name="Rectangle 16"/>
              <p:cNvSpPr>
                <a:spLocks noChangeArrowheads="1"/>
              </p:cNvSpPr>
              <p:nvPr/>
            </p:nvSpPr>
            <p:spPr bwMode="auto">
              <a:xfrm>
                <a:off x="3426" y="1230"/>
                <a:ext cx="2142" cy="1287"/>
              </a:xfrm>
              <a:prstGeom prst="rect">
                <a:avLst/>
              </a:prstGeom>
              <a:gradFill rotWithShape="0">
                <a:gsLst>
                  <a:gs pos="0">
                    <a:srgbClr val="FFF4DD"/>
                  </a:gs>
                  <a:gs pos="100000">
                    <a:srgbClr val="FEDD9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87072" name="Text Box 17"/>
              <p:cNvSpPr txBox="1">
                <a:spLocks noChangeArrowheads="1"/>
              </p:cNvSpPr>
              <p:nvPr/>
            </p:nvSpPr>
            <p:spPr bwMode="auto">
              <a:xfrm>
                <a:off x="4058" y="1450"/>
                <a:ext cx="9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u="sng"/>
                  <a:t>Adhocracy</a:t>
                </a:r>
              </a:p>
            </p:txBody>
          </p:sp>
        </p:grpSp>
        <p:grpSp>
          <p:nvGrpSpPr>
            <p:cNvPr id="6" name="Group 18"/>
            <p:cNvGrpSpPr>
              <a:grpSpLocks/>
            </p:cNvGrpSpPr>
            <p:nvPr/>
          </p:nvGrpSpPr>
          <p:grpSpPr bwMode="auto">
            <a:xfrm>
              <a:off x="4762500" y="3543300"/>
              <a:ext cx="3371850" cy="1943100"/>
              <a:chOff x="3426" y="2526"/>
              <a:chExt cx="2124" cy="1224"/>
            </a:xfrm>
          </p:grpSpPr>
          <p:sp>
            <p:nvSpPr>
              <p:cNvPr id="178195" name="Rectangle 19"/>
              <p:cNvSpPr>
                <a:spLocks noChangeArrowheads="1"/>
              </p:cNvSpPr>
              <p:nvPr/>
            </p:nvSpPr>
            <p:spPr bwMode="auto">
              <a:xfrm>
                <a:off x="3426" y="2526"/>
                <a:ext cx="2124" cy="1224"/>
              </a:xfrm>
              <a:prstGeom prst="rect">
                <a:avLst/>
              </a:prstGeom>
              <a:gradFill rotWithShape="0">
                <a:gsLst>
                  <a:gs pos="0">
                    <a:schemeClr val="accent1">
                      <a:gamma/>
                      <a:tint val="43922"/>
                      <a:invGamma/>
                    </a:schemeClr>
                  </a:gs>
                  <a:gs pos="100000">
                    <a:schemeClr val="accent1"/>
                  </a:gs>
                </a:gsLst>
                <a:lin ang="5400000" scaled="1"/>
              </a:gradFill>
              <a:ln w="9525">
                <a:noFill/>
                <a:miter lim="800000"/>
                <a:headEnd/>
                <a:tailEnd/>
              </a:ln>
              <a:effectLst/>
            </p:spPr>
            <p:txBody>
              <a:bodyPr wrap="none" anchor="ctr"/>
              <a:lstStyle/>
              <a:p>
                <a:pPr eaLnBrk="1" hangingPunct="1">
                  <a:defRPr/>
                </a:pPr>
                <a:endParaRPr lang="it-IT">
                  <a:latin typeface="Times New Roman" charset="0"/>
                  <a:ea typeface="ＭＳ Ｐゴシック" charset="0"/>
                  <a:cs typeface="ＭＳ Ｐゴシック" charset="0"/>
                </a:endParaRPr>
              </a:p>
            </p:txBody>
          </p:sp>
          <p:sp>
            <p:nvSpPr>
              <p:cNvPr id="87070" name="Text Box 20"/>
              <p:cNvSpPr txBox="1">
                <a:spLocks noChangeArrowheads="1"/>
              </p:cNvSpPr>
              <p:nvPr/>
            </p:nvSpPr>
            <p:spPr bwMode="auto">
              <a:xfrm>
                <a:off x="4214" y="2628"/>
                <a:ext cx="6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u="sng"/>
                  <a:t>Market</a:t>
                </a:r>
              </a:p>
            </p:txBody>
          </p:sp>
        </p:grpSp>
        <p:grpSp>
          <p:nvGrpSpPr>
            <p:cNvPr id="7" name="Group 21"/>
            <p:cNvGrpSpPr>
              <a:grpSpLocks/>
            </p:cNvGrpSpPr>
            <p:nvPr/>
          </p:nvGrpSpPr>
          <p:grpSpPr bwMode="auto">
            <a:xfrm>
              <a:off x="1443038" y="3538538"/>
              <a:ext cx="3314700" cy="1943100"/>
              <a:chOff x="1335" y="2523"/>
              <a:chExt cx="2088" cy="1224"/>
            </a:xfrm>
          </p:grpSpPr>
          <p:sp>
            <p:nvSpPr>
              <p:cNvPr id="87067" name="Rectangle 22"/>
              <p:cNvSpPr>
                <a:spLocks noChangeArrowheads="1"/>
              </p:cNvSpPr>
              <p:nvPr/>
            </p:nvSpPr>
            <p:spPr bwMode="auto">
              <a:xfrm>
                <a:off x="1335" y="2523"/>
                <a:ext cx="2088" cy="1224"/>
              </a:xfrm>
              <a:prstGeom prst="rect">
                <a:avLst/>
              </a:prstGeom>
              <a:gradFill rotWithShape="0">
                <a:gsLst>
                  <a:gs pos="0">
                    <a:srgbClr val="FFF4DD"/>
                  </a:gs>
                  <a:gs pos="100000">
                    <a:srgbClr val="FEDD9A"/>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87068" name="Text Box 23"/>
              <p:cNvSpPr txBox="1">
                <a:spLocks noChangeArrowheads="1"/>
              </p:cNvSpPr>
              <p:nvPr/>
            </p:nvSpPr>
            <p:spPr bwMode="auto">
              <a:xfrm>
                <a:off x="1893" y="2628"/>
                <a:ext cx="8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u="sng"/>
                  <a:t>Hierarchy</a:t>
                </a:r>
              </a:p>
            </p:txBody>
          </p:sp>
        </p:grpSp>
        <p:sp>
          <p:nvSpPr>
            <p:cNvPr id="178200" name="Text Box 24"/>
            <p:cNvSpPr txBox="1">
              <a:spLocks noChangeArrowheads="1"/>
            </p:cNvSpPr>
            <p:nvPr/>
          </p:nvSpPr>
          <p:spPr bwMode="auto">
            <a:xfrm>
              <a:off x="1597025" y="5492750"/>
              <a:ext cx="2990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800"/>
                <a:t>Internal Focus/Integration</a:t>
              </a:r>
            </a:p>
          </p:txBody>
        </p:sp>
        <p:sp>
          <p:nvSpPr>
            <p:cNvPr id="178201" name="Text Box 25"/>
            <p:cNvSpPr txBox="1">
              <a:spLocks noChangeArrowheads="1"/>
            </p:cNvSpPr>
            <p:nvPr/>
          </p:nvSpPr>
          <p:spPr bwMode="auto">
            <a:xfrm>
              <a:off x="4795838" y="5503863"/>
              <a:ext cx="3435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800"/>
                <a:t>External Focus/Differentiation</a:t>
              </a:r>
            </a:p>
          </p:txBody>
        </p:sp>
        <p:sp>
          <p:nvSpPr>
            <p:cNvPr id="178202" name="Text Box 26"/>
            <p:cNvSpPr txBox="1">
              <a:spLocks noChangeArrowheads="1"/>
            </p:cNvSpPr>
            <p:nvPr/>
          </p:nvSpPr>
          <p:spPr bwMode="auto">
            <a:xfrm rot="-5400000">
              <a:off x="42069" y="4595019"/>
              <a:ext cx="1949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800"/>
                <a:t>Stability/Control</a:t>
              </a:r>
            </a:p>
          </p:txBody>
        </p:sp>
        <p:sp>
          <p:nvSpPr>
            <p:cNvPr id="178203" name="Text Box 27"/>
            <p:cNvSpPr txBox="1">
              <a:spLocks noChangeArrowheads="1"/>
            </p:cNvSpPr>
            <p:nvPr/>
          </p:nvSpPr>
          <p:spPr bwMode="auto">
            <a:xfrm rot="-5400000">
              <a:off x="-192881" y="2320132"/>
              <a:ext cx="2419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800"/>
                <a:t>Flexibility/Discretion</a:t>
              </a:r>
            </a:p>
          </p:txBody>
        </p:sp>
        <p:sp>
          <p:nvSpPr>
            <p:cNvPr id="178204" name="Text Box 28"/>
            <p:cNvSpPr txBox="1">
              <a:spLocks noChangeArrowheads="1"/>
            </p:cNvSpPr>
            <p:nvPr/>
          </p:nvSpPr>
          <p:spPr bwMode="auto">
            <a:xfrm>
              <a:off x="4765675" y="4835525"/>
              <a:ext cx="34274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spcBef>
                  <a:spcPct val="0"/>
                </a:spcBef>
                <a:buClrTx/>
                <a:buSzTx/>
                <a:buFontTx/>
                <a:buNone/>
              </a:pPr>
              <a:r>
                <a:rPr lang="en-US" altLang="en-US" sz="1800" b="0" i="1"/>
                <a:t>Effectiveness</a:t>
              </a:r>
            </a:p>
            <a:p>
              <a:pPr algn="ctr" eaLnBrk="1" hangingPunct="1">
                <a:lnSpc>
                  <a:spcPct val="80000"/>
                </a:lnSpc>
                <a:spcBef>
                  <a:spcPct val="0"/>
                </a:spcBef>
                <a:buClrTx/>
                <a:buSzTx/>
                <a:buFontTx/>
                <a:buNone/>
              </a:pPr>
              <a:r>
                <a:rPr lang="en-US" altLang="en-US" sz="1800" b="0"/>
                <a:t>Goal Achievement and Winning</a:t>
              </a:r>
            </a:p>
          </p:txBody>
        </p:sp>
        <p:sp>
          <p:nvSpPr>
            <p:cNvPr id="178205" name="Text Box 29"/>
            <p:cNvSpPr txBox="1">
              <a:spLocks noChangeArrowheads="1"/>
            </p:cNvSpPr>
            <p:nvPr/>
          </p:nvSpPr>
          <p:spPr bwMode="auto">
            <a:xfrm>
              <a:off x="4765675" y="4221163"/>
              <a:ext cx="34274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spcBef>
                  <a:spcPct val="0"/>
                </a:spcBef>
                <a:buClrTx/>
                <a:buSzTx/>
                <a:buFontTx/>
                <a:buNone/>
              </a:pPr>
              <a:r>
                <a:rPr lang="en-US" altLang="en-US" sz="1800" b="0" i="1"/>
                <a:t>Leadership</a:t>
              </a:r>
            </a:p>
            <a:p>
              <a:pPr algn="ctr" eaLnBrk="1" hangingPunct="1">
                <a:lnSpc>
                  <a:spcPct val="80000"/>
                </a:lnSpc>
                <a:spcBef>
                  <a:spcPct val="0"/>
                </a:spcBef>
                <a:buClrTx/>
                <a:buSzTx/>
                <a:buFontTx/>
                <a:buNone/>
              </a:pPr>
              <a:r>
                <a:rPr lang="en-US" altLang="en-US" sz="1800" b="0"/>
                <a:t>Hard Drivers and Competitors</a:t>
              </a:r>
            </a:p>
          </p:txBody>
        </p:sp>
        <p:sp>
          <p:nvSpPr>
            <p:cNvPr id="178206" name="Text Box 30"/>
            <p:cNvSpPr txBox="1">
              <a:spLocks noChangeArrowheads="1"/>
            </p:cNvSpPr>
            <p:nvPr/>
          </p:nvSpPr>
          <p:spPr bwMode="auto">
            <a:xfrm>
              <a:off x="4765675" y="2906713"/>
              <a:ext cx="34274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spcBef>
                  <a:spcPct val="0"/>
                </a:spcBef>
                <a:buClrTx/>
                <a:buSzTx/>
                <a:buFontTx/>
                <a:buNone/>
              </a:pPr>
              <a:r>
                <a:rPr lang="en-US" altLang="en-US" sz="1800" b="0" i="1"/>
                <a:t>Effectiveness</a:t>
              </a:r>
            </a:p>
            <a:p>
              <a:pPr algn="ctr" eaLnBrk="1" hangingPunct="1">
                <a:lnSpc>
                  <a:spcPct val="80000"/>
                </a:lnSpc>
                <a:spcBef>
                  <a:spcPct val="0"/>
                </a:spcBef>
                <a:buClrTx/>
                <a:buSzTx/>
                <a:buFontTx/>
                <a:buNone/>
              </a:pPr>
              <a:r>
                <a:rPr lang="en-US" altLang="en-US" sz="1800" b="0"/>
                <a:t>Creativity and Innovation</a:t>
              </a:r>
            </a:p>
          </p:txBody>
        </p:sp>
        <p:sp>
          <p:nvSpPr>
            <p:cNvPr id="178207" name="Text Box 31"/>
            <p:cNvSpPr txBox="1">
              <a:spLocks noChangeArrowheads="1"/>
            </p:cNvSpPr>
            <p:nvPr/>
          </p:nvSpPr>
          <p:spPr bwMode="auto">
            <a:xfrm>
              <a:off x="1257300" y="2906713"/>
              <a:ext cx="34988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spcBef>
                  <a:spcPct val="0"/>
                </a:spcBef>
                <a:buClrTx/>
                <a:buSzTx/>
                <a:buFontTx/>
                <a:buNone/>
              </a:pPr>
              <a:r>
                <a:rPr lang="en-US" altLang="en-US" sz="1800" b="0" i="1"/>
                <a:t>Effectiveness</a:t>
              </a:r>
            </a:p>
            <a:p>
              <a:pPr algn="ctr" eaLnBrk="1" hangingPunct="1">
                <a:lnSpc>
                  <a:spcPct val="80000"/>
                </a:lnSpc>
                <a:spcBef>
                  <a:spcPct val="0"/>
                </a:spcBef>
                <a:buClrTx/>
                <a:buSzTx/>
                <a:buFontTx/>
                <a:buNone/>
              </a:pPr>
              <a:r>
                <a:rPr lang="en-US" altLang="en-US" sz="1800" b="0"/>
                <a:t>Cohesion and Morale</a:t>
              </a:r>
            </a:p>
          </p:txBody>
        </p:sp>
        <p:sp>
          <p:nvSpPr>
            <p:cNvPr id="178208" name="Text Box 32"/>
            <p:cNvSpPr txBox="1">
              <a:spLocks noChangeArrowheads="1"/>
            </p:cNvSpPr>
            <p:nvPr/>
          </p:nvSpPr>
          <p:spPr bwMode="auto">
            <a:xfrm>
              <a:off x="1257300" y="4835525"/>
              <a:ext cx="34988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spcBef>
                  <a:spcPct val="0"/>
                </a:spcBef>
                <a:buClrTx/>
                <a:buSzTx/>
                <a:buFontTx/>
                <a:buNone/>
              </a:pPr>
              <a:r>
                <a:rPr lang="en-US" altLang="en-US" sz="1800" b="0" i="1"/>
                <a:t>Effectiveness</a:t>
              </a:r>
            </a:p>
            <a:p>
              <a:pPr algn="ctr" eaLnBrk="1" hangingPunct="1">
                <a:lnSpc>
                  <a:spcPct val="80000"/>
                </a:lnSpc>
                <a:spcBef>
                  <a:spcPct val="0"/>
                </a:spcBef>
                <a:buClrTx/>
                <a:buSzTx/>
                <a:buFontTx/>
                <a:buNone/>
              </a:pPr>
              <a:r>
                <a:rPr lang="en-US" altLang="en-US" sz="1800" b="0"/>
                <a:t>Efficiency and Order</a:t>
              </a:r>
            </a:p>
          </p:txBody>
        </p:sp>
        <p:sp>
          <p:nvSpPr>
            <p:cNvPr id="178209" name="Text Box 33"/>
            <p:cNvSpPr txBox="1">
              <a:spLocks noChangeArrowheads="1"/>
            </p:cNvSpPr>
            <p:nvPr/>
          </p:nvSpPr>
          <p:spPr bwMode="auto">
            <a:xfrm>
              <a:off x="4765675" y="2330450"/>
              <a:ext cx="34274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spcBef>
                  <a:spcPct val="0"/>
                </a:spcBef>
                <a:buClrTx/>
                <a:buSzTx/>
                <a:buFontTx/>
                <a:buNone/>
              </a:pPr>
              <a:r>
                <a:rPr lang="en-US" altLang="en-US" sz="1800" b="0" i="1"/>
                <a:t>Leadership</a:t>
              </a:r>
            </a:p>
            <a:p>
              <a:pPr algn="ctr" eaLnBrk="1" hangingPunct="1">
                <a:lnSpc>
                  <a:spcPct val="80000"/>
                </a:lnSpc>
                <a:spcBef>
                  <a:spcPct val="0"/>
                </a:spcBef>
                <a:buClrTx/>
                <a:buSzTx/>
                <a:buFontTx/>
                <a:buNone/>
              </a:pPr>
              <a:r>
                <a:rPr lang="en-US" altLang="en-US" sz="1800" b="0"/>
                <a:t>Entrepreneurs and Innovators</a:t>
              </a:r>
            </a:p>
          </p:txBody>
        </p:sp>
        <p:sp>
          <p:nvSpPr>
            <p:cNvPr id="178210" name="Text Box 34"/>
            <p:cNvSpPr txBox="1">
              <a:spLocks noChangeArrowheads="1"/>
            </p:cNvSpPr>
            <p:nvPr/>
          </p:nvSpPr>
          <p:spPr bwMode="auto">
            <a:xfrm>
              <a:off x="1257300" y="4221163"/>
              <a:ext cx="34988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spcBef>
                  <a:spcPct val="0"/>
                </a:spcBef>
                <a:buClrTx/>
                <a:buSzTx/>
                <a:buFontTx/>
                <a:buNone/>
              </a:pPr>
              <a:r>
                <a:rPr lang="en-US" altLang="en-US" sz="1800" b="0" i="1"/>
                <a:t>Leadership</a:t>
              </a:r>
            </a:p>
            <a:p>
              <a:pPr algn="ctr" eaLnBrk="1" hangingPunct="1">
                <a:lnSpc>
                  <a:spcPct val="80000"/>
                </a:lnSpc>
                <a:spcBef>
                  <a:spcPct val="0"/>
                </a:spcBef>
                <a:buClrTx/>
                <a:buSzTx/>
                <a:buFontTx/>
                <a:buNone/>
              </a:pPr>
              <a:r>
                <a:rPr lang="en-US" altLang="en-US" sz="1800" b="0"/>
                <a:t>Monitors and Organizers</a:t>
              </a:r>
            </a:p>
          </p:txBody>
        </p:sp>
        <p:sp>
          <p:nvSpPr>
            <p:cNvPr id="178211" name="Text Box 35"/>
            <p:cNvSpPr txBox="1">
              <a:spLocks noChangeArrowheads="1"/>
            </p:cNvSpPr>
            <p:nvPr/>
          </p:nvSpPr>
          <p:spPr bwMode="auto">
            <a:xfrm>
              <a:off x="1257300" y="2330450"/>
              <a:ext cx="349885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spcBef>
                  <a:spcPct val="0"/>
                </a:spcBef>
                <a:buClrTx/>
                <a:buSzTx/>
                <a:buFontTx/>
                <a:buNone/>
              </a:pPr>
              <a:r>
                <a:rPr lang="en-US" altLang="en-US" sz="1800" b="0" i="1"/>
                <a:t>Leadership</a:t>
              </a:r>
            </a:p>
            <a:p>
              <a:pPr algn="ctr" eaLnBrk="1" hangingPunct="1">
                <a:lnSpc>
                  <a:spcPct val="80000"/>
                </a:lnSpc>
                <a:spcBef>
                  <a:spcPct val="0"/>
                </a:spcBef>
                <a:buClrTx/>
                <a:buSzTx/>
                <a:buFontTx/>
                <a:buNone/>
              </a:pPr>
              <a:r>
                <a:rPr lang="en-US" altLang="en-US" sz="1800" b="0"/>
                <a:t>Mentors and Coaches</a:t>
              </a:r>
            </a:p>
          </p:txBody>
        </p:sp>
        <p:grpSp>
          <p:nvGrpSpPr>
            <p:cNvPr id="8" name="Group 36"/>
            <p:cNvGrpSpPr>
              <a:grpSpLocks/>
            </p:cNvGrpSpPr>
            <p:nvPr/>
          </p:nvGrpSpPr>
          <p:grpSpPr bwMode="auto">
            <a:xfrm>
              <a:off x="1438275" y="1468438"/>
              <a:ext cx="6729413" cy="3986212"/>
              <a:chOff x="1332" y="1233"/>
              <a:chExt cx="4239" cy="2511"/>
            </a:xfrm>
          </p:grpSpPr>
          <p:sp>
            <p:nvSpPr>
              <p:cNvPr id="87064" name="Line 37"/>
              <p:cNvSpPr>
                <a:spLocks noChangeShapeType="1"/>
              </p:cNvSpPr>
              <p:nvPr/>
            </p:nvSpPr>
            <p:spPr bwMode="auto">
              <a:xfrm>
                <a:off x="3429" y="1242"/>
                <a:ext cx="0" cy="2502"/>
              </a:xfrm>
              <a:prstGeom prst="line">
                <a:avLst/>
              </a:prstGeom>
              <a:noFill/>
              <a:ln w="28575">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87065" name="Rectangle 38"/>
              <p:cNvSpPr>
                <a:spLocks noChangeArrowheads="1"/>
              </p:cNvSpPr>
              <p:nvPr/>
            </p:nvSpPr>
            <p:spPr bwMode="auto">
              <a:xfrm>
                <a:off x="1332" y="1233"/>
                <a:ext cx="4239" cy="2511"/>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87066" name="Line 39"/>
              <p:cNvSpPr>
                <a:spLocks noChangeShapeType="1"/>
              </p:cNvSpPr>
              <p:nvPr/>
            </p:nvSpPr>
            <p:spPr bwMode="auto">
              <a:xfrm>
                <a:off x="1341" y="2529"/>
                <a:ext cx="4230" cy="0"/>
              </a:xfrm>
              <a:prstGeom prst="line">
                <a:avLst/>
              </a:prstGeom>
              <a:noFill/>
              <a:ln w="28575">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en-US"/>
              </a:p>
            </p:txBody>
          </p:sp>
        </p:grpSp>
      </p:grpSp>
    </p:spTree>
    <p:extLst>
      <p:ext uri="{BB962C8B-B14F-4D97-AF65-F5344CB8AC3E}">
        <p14:creationId xmlns:p14="http://schemas.microsoft.com/office/powerpoint/2010/main" val="9824077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sp>
        <p:nvSpPr>
          <p:cNvPr id="89090" name="Rectangle 2"/>
          <p:cNvSpPr>
            <a:spLocks noGrp="1" noChangeArrowheads="1"/>
          </p:cNvSpPr>
          <p:nvPr>
            <p:ph type="title"/>
          </p:nvPr>
        </p:nvSpPr>
        <p:spPr>
          <a:xfrm>
            <a:off x="227012" y="418353"/>
            <a:ext cx="7583487" cy="535863"/>
          </a:xfrm>
        </p:spPr>
        <p:txBody>
          <a:bodyPr/>
          <a:lstStyle/>
          <a:p>
            <a:pPr eaLnBrk="1" hangingPunct="1"/>
            <a:r>
              <a:rPr lang="en-US" altLang="en-US" dirty="0" smtClean="0"/>
              <a:t>Case study: DEC is dead, long live DEC</a:t>
            </a:r>
          </a:p>
        </p:txBody>
      </p:sp>
      <p:sp>
        <p:nvSpPr>
          <p:cNvPr id="89091" name="Rectangle 3"/>
          <p:cNvSpPr>
            <a:spLocks noGrp="1" noChangeArrowheads="1"/>
          </p:cNvSpPr>
          <p:nvPr>
            <p:ph idx="4294967295"/>
          </p:nvPr>
        </p:nvSpPr>
        <p:spPr>
          <a:xfrm>
            <a:off x="606425" y="1736102"/>
            <a:ext cx="5656263" cy="3733800"/>
          </a:xfrm>
        </p:spPr>
        <p:txBody>
          <a:bodyPr/>
          <a:lstStyle/>
          <a:p>
            <a:pPr eaLnBrk="1" hangingPunct="1"/>
            <a:r>
              <a:rPr lang="en-US" altLang="en-US" sz="2400" dirty="0" smtClean="0"/>
              <a:t>A cultural explanation of why a leading company fails</a:t>
            </a:r>
          </a:p>
          <a:p>
            <a:pPr lvl="1" eaLnBrk="1" hangingPunct="1"/>
            <a:r>
              <a:rPr lang="en-US" altLang="en-US" sz="2000" dirty="0" smtClean="0"/>
              <a:t>What is organizational culture?</a:t>
            </a:r>
          </a:p>
          <a:p>
            <a:pPr lvl="1" eaLnBrk="1" hangingPunct="1"/>
            <a:r>
              <a:rPr lang="en-US" altLang="en-US" sz="2000" dirty="0" smtClean="0"/>
              <a:t>Summarize DEC cultural DNA</a:t>
            </a:r>
          </a:p>
          <a:p>
            <a:pPr lvl="1" eaLnBrk="1" hangingPunct="1"/>
            <a:r>
              <a:rPr lang="en-US" altLang="en-US" sz="2000" dirty="0" smtClean="0"/>
              <a:t>Summarize the major changes the computer industry was undergoing during the DEC</a:t>
            </a:r>
            <a:r>
              <a:rPr lang="ja-JP" altLang="en-US" sz="2000" dirty="0" smtClean="0"/>
              <a:t>’</a:t>
            </a:r>
            <a:r>
              <a:rPr lang="en-US" altLang="ja-JP" sz="2000" dirty="0" smtClean="0"/>
              <a:t>s history</a:t>
            </a:r>
          </a:p>
          <a:p>
            <a:pPr lvl="1" eaLnBrk="1" hangingPunct="1"/>
            <a:r>
              <a:rPr lang="en-US" altLang="en-US" sz="2000" dirty="0" smtClean="0"/>
              <a:t>Can you identify some of the causes of DEC inability to catch up with the industry evolution among the company cultural genes?</a:t>
            </a:r>
          </a:p>
        </p:txBody>
      </p:sp>
      <p:pic>
        <p:nvPicPr>
          <p:cNvPr id="89092" name="Picture 4" descr="logo300dpiB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0"/>
            <a:ext cx="11430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Immagin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42100" y="2474913"/>
            <a:ext cx="2209800"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38247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131763" y="561228"/>
            <a:ext cx="8691562" cy="5675540"/>
          </a:xfrm>
        </p:spPr>
        <p:txBody>
          <a:bodyPr/>
          <a:lstStyle/>
          <a:p>
            <a:pPr>
              <a:spcAft>
                <a:spcPts val="600"/>
              </a:spcAft>
            </a:pPr>
            <a:r>
              <a:rPr lang="en-US" dirty="0" smtClean="0"/>
              <a:t>Work </a:t>
            </a:r>
            <a:r>
              <a:rPr lang="en-US" dirty="0"/>
              <a:t>with other groups to decide on specific companies to research - so we have variety (for example, 1 tech (like google/</a:t>
            </a:r>
            <a:r>
              <a:rPr lang="en-US" dirty="0" err="1"/>
              <a:t>paypal</a:t>
            </a:r>
            <a:r>
              <a:rPr lang="en-US" dirty="0"/>
              <a:t>/yahoo </a:t>
            </a:r>
            <a:r>
              <a:rPr lang="en-US" dirty="0" err="1"/>
              <a:t>etc</a:t>
            </a:r>
            <a:r>
              <a:rPr lang="en-US" dirty="0"/>
              <a:t>), 1 bank, 1 oil business, 1 manufacturing, 1 retailer (</a:t>
            </a:r>
            <a:r>
              <a:rPr lang="en-US" dirty="0" err="1"/>
              <a:t>walmart</a:t>
            </a:r>
            <a:r>
              <a:rPr lang="en-US" dirty="0"/>
              <a:t>, Zara), 1 hybrid (tech + retail) like Amazon), 1 electronics (</a:t>
            </a:r>
            <a:r>
              <a:rPr lang="en-US" dirty="0" err="1"/>
              <a:t>sony</a:t>
            </a:r>
            <a:r>
              <a:rPr lang="en-US" dirty="0"/>
              <a:t>/</a:t>
            </a:r>
            <a:r>
              <a:rPr lang="en-US" dirty="0" err="1"/>
              <a:t>samsung</a:t>
            </a:r>
            <a:r>
              <a:rPr lang="en-US" dirty="0"/>
              <a:t>). </a:t>
            </a:r>
          </a:p>
          <a:p>
            <a:pPr>
              <a:spcAft>
                <a:spcPts val="600"/>
              </a:spcAft>
            </a:pPr>
            <a:r>
              <a:rPr lang="en-US" b="1" u="sng" dirty="0"/>
              <a:t>Slides should include:</a:t>
            </a:r>
            <a:endParaRPr lang="en-US" dirty="0"/>
          </a:p>
          <a:p>
            <a:pPr>
              <a:spcAft>
                <a:spcPts val="600"/>
              </a:spcAft>
            </a:pPr>
            <a:r>
              <a:rPr lang="en-US" dirty="0"/>
              <a:t>1  Graphical representation of the company</a:t>
            </a:r>
          </a:p>
          <a:p>
            <a:pPr>
              <a:spcAft>
                <a:spcPts val="600"/>
              </a:spcAft>
            </a:pPr>
            <a:r>
              <a:rPr lang="en-US" dirty="0"/>
              <a:t>2  Your thoughts as to why they have this structure (there is not a wrong answer and you may research it)</a:t>
            </a:r>
          </a:p>
          <a:p>
            <a:pPr>
              <a:spcAft>
                <a:spcPts val="600"/>
              </a:spcAft>
            </a:pPr>
            <a:r>
              <a:rPr lang="en-US" dirty="0"/>
              <a:t>3. Is this the right structure?</a:t>
            </a:r>
          </a:p>
          <a:p>
            <a:pPr>
              <a:spcAft>
                <a:spcPts val="600"/>
              </a:spcAft>
            </a:pPr>
            <a:r>
              <a:rPr lang="en-US" dirty="0"/>
              <a:t>If you have time to do more than one in your area (say tech).</a:t>
            </a:r>
          </a:p>
          <a:p>
            <a:pPr>
              <a:spcAft>
                <a:spcPts val="600"/>
              </a:spcAft>
            </a:pPr>
            <a:r>
              <a:rPr lang="en-US" dirty="0"/>
              <a:t>Slides to be posted as group to Assignments before 7pm.</a:t>
            </a:r>
          </a:p>
          <a:p>
            <a:pPr>
              <a:spcAft>
                <a:spcPts val="600"/>
              </a:spcAft>
            </a:pPr>
            <a:r>
              <a:rPr lang="en-US" dirty="0"/>
              <a:t>This is for discussion purposes and team collaboration.</a:t>
            </a:r>
          </a:p>
          <a:p>
            <a:pPr>
              <a:spcAft>
                <a:spcPts val="600"/>
              </a:spcAft>
            </a:pPr>
            <a:r>
              <a:rPr lang="en-US" dirty="0"/>
              <a:t>Example companies:</a:t>
            </a:r>
          </a:p>
          <a:p>
            <a:pPr>
              <a:spcAft>
                <a:spcPts val="600"/>
              </a:spcAft>
            </a:pPr>
            <a:r>
              <a:rPr lang="en-US" dirty="0"/>
              <a:t>Exxon-Mobil</a:t>
            </a:r>
          </a:p>
          <a:p>
            <a:pPr>
              <a:spcAft>
                <a:spcPts val="600"/>
              </a:spcAft>
            </a:pPr>
            <a:r>
              <a:rPr lang="en-US" dirty="0" smtClean="0"/>
              <a:t>Google					Facebook</a:t>
            </a:r>
            <a:endParaRPr lang="en-US" dirty="0"/>
          </a:p>
          <a:p>
            <a:pPr>
              <a:spcAft>
                <a:spcPts val="600"/>
              </a:spcAft>
            </a:pPr>
            <a:r>
              <a:rPr lang="en-US" dirty="0"/>
              <a:t>Dow </a:t>
            </a:r>
            <a:r>
              <a:rPr lang="en-US" dirty="0" smtClean="0"/>
              <a:t>Chemical				3M</a:t>
            </a:r>
            <a:endParaRPr lang="en-US" dirty="0"/>
          </a:p>
          <a:p>
            <a:pPr>
              <a:spcAft>
                <a:spcPts val="600"/>
              </a:spcAft>
            </a:pPr>
            <a:r>
              <a:rPr lang="en-US" dirty="0"/>
              <a:t>General </a:t>
            </a:r>
            <a:r>
              <a:rPr lang="en-US" dirty="0" smtClean="0"/>
              <a:t>Electric				IBM</a:t>
            </a:r>
            <a:endParaRPr lang="en-US" dirty="0"/>
          </a:p>
          <a:p>
            <a:pPr>
              <a:spcAft>
                <a:spcPts val="600"/>
              </a:spcAft>
            </a:pPr>
            <a:r>
              <a:rPr lang="en-US" dirty="0"/>
              <a:t>Bank (any)</a:t>
            </a:r>
          </a:p>
          <a:p>
            <a:pPr>
              <a:spcAft>
                <a:spcPts val="600"/>
              </a:spcAft>
            </a:pPr>
            <a:endParaRPr lang="en-US" dirty="0"/>
          </a:p>
        </p:txBody>
      </p:sp>
    </p:spTree>
    <p:extLst>
      <p:ext uri="{BB962C8B-B14F-4D97-AF65-F5344CB8AC3E}">
        <p14:creationId xmlns:p14="http://schemas.microsoft.com/office/powerpoint/2010/main" val="18461819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8236" y="2257425"/>
            <a:ext cx="3394188" cy="702115"/>
          </a:xfrm>
          <a:prstGeom prst="rect">
            <a:avLst/>
          </a:prstGeom>
        </p:spPr>
        <p:txBody>
          <a:bodyPr vert="horz" wrap="square" lIns="0" tIns="9525" rIns="0" bIns="0" rtlCol="0">
            <a:spAutoFit/>
          </a:bodyPr>
          <a:lstStyle/>
          <a:p>
            <a:pPr marL="9525">
              <a:spcBef>
                <a:spcPts val="75"/>
              </a:spcBef>
            </a:pPr>
            <a:r>
              <a:rPr spc="-4" dirty="0"/>
              <a:t>Business</a:t>
            </a:r>
            <a:r>
              <a:rPr spc="-38" dirty="0"/>
              <a:t> </a:t>
            </a:r>
            <a:r>
              <a:rPr spc="-30" dirty="0"/>
              <a:t>Policy</a:t>
            </a:r>
          </a:p>
        </p:txBody>
      </p:sp>
      <p:sp>
        <p:nvSpPr>
          <p:cNvPr id="3" name="object 3"/>
          <p:cNvSpPr txBox="1"/>
          <p:nvPr/>
        </p:nvSpPr>
        <p:spPr>
          <a:xfrm>
            <a:off x="2247900" y="3368402"/>
            <a:ext cx="1904524" cy="710740"/>
          </a:xfrm>
          <a:prstGeom prst="rect">
            <a:avLst/>
          </a:prstGeom>
        </p:spPr>
        <p:txBody>
          <a:bodyPr vert="horz" wrap="square" lIns="0" tIns="9049" rIns="0" bIns="0" rtlCol="0">
            <a:spAutoFit/>
          </a:bodyPr>
          <a:lstStyle/>
          <a:p>
            <a:pPr marL="9525" marR="3810" algn="ctr">
              <a:lnSpc>
                <a:spcPct val="119000"/>
              </a:lnSpc>
              <a:spcBef>
                <a:spcPts val="71"/>
              </a:spcBef>
            </a:pPr>
            <a:r>
              <a:rPr sz="1275" spc="-4" dirty="0">
                <a:latin typeface="Tw Cen MT"/>
                <a:cs typeface="Tw Cen MT"/>
              </a:rPr>
              <a:t>University </a:t>
            </a:r>
            <a:r>
              <a:rPr sz="1275" dirty="0">
                <a:latin typeface="Tw Cen MT"/>
                <a:cs typeface="Tw Cen MT"/>
              </a:rPr>
              <a:t>of Guelph-Humber  </a:t>
            </a:r>
            <a:r>
              <a:rPr sz="1275" spc="-4" dirty="0">
                <a:latin typeface="Tw Cen MT"/>
                <a:cs typeface="Tw Cen MT"/>
              </a:rPr>
              <a:t>BADM</a:t>
            </a:r>
            <a:r>
              <a:rPr sz="1275" spc="-30" dirty="0">
                <a:latin typeface="Tw Cen MT"/>
                <a:cs typeface="Tw Cen MT"/>
              </a:rPr>
              <a:t> </a:t>
            </a:r>
            <a:r>
              <a:rPr sz="1275" spc="-4" dirty="0">
                <a:latin typeface="Tw Cen MT"/>
                <a:cs typeface="Tw Cen MT"/>
              </a:rPr>
              <a:t>4000</a:t>
            </a:r>
            <a:endParaRPr sz="1275">
              <a:latin typeface="Tw Cen MT"/>
              <a:cs typeface="Tw Cen MT"/>
            </a:endParaRPr>
          </a:p>
          <a:p>
            <a:pPr algn="ctr">
              <a:spcBef>
                <a:spcPts val="289"/>
              </a:spcBef>
            </a:pPr>
            <a:r>
              <a:rPr sz="1275" dirty="0">
                <a:latin typeface="Tw Cen MT"/>
                <a:cs typeface="Tw Cen MT"/>
              </a:rPr>
              <a:t>Charles</a:t>
            </a:r>
            <a:r>
              <a:rPr sz="1275" spc="-26" dirty="0">
                <a:latin typeface="Tw Cen MT"/>
                <a:cs typeface="Tw Cen MT"/>
              </a:rPr>
              <a:t> </a:t>
            </a:r>
            <a:r>
              <a:rPr sz="1275" spc="-8" dirty="0">
                <a:latin typeface="Tw Cen MT"/>
                <a:cs typeface="Tw Cen MT"/>
              </a:rPr>
              <a:t>Janthur</a:t>
            </a:r>
            <a:endParaRPr sz="1275">
              <a:latin typeface="Tw Cen MT"/>
              <a:cs typeface="Tw Cen MT"/>
            </a:endParaRPr>
          </a:p>
        </p:txBody>
      </p:sp>
      <p:sp>
        <p:nvSpPr>
          <p:cNvPr id="4" name="object 4"/>
          <p:cNvSpPr txBox="1"/>
          <p:nvPr/>
        </p:nvSpPr>
        <p:spPr>
          <a:xfrm>
            <a:off x="152019" y="4541139"/>
            <a:ext cx="1348740" cy="894540"/>
          </a:xfrm>
          <a:prstGeom prst="rect">
            <a:avLst/>
          </a:prstGeom>
          <a:solidFill>
            <a:srgbClr val="000000"/>
          </a:solidFill>
          <a:ln w="39624">
            <a:solidFill>
              <a:srgbClr val="7E7E7E"/>
            </a:solidFill>
          </a:ln>
        </p:spPr>
        <p:txBody>
          <a:bodyPr vert="horz" wrap="square" lIns="0" tIns="0" rIns="0" bIns="0" rtlCol="0">
            <a:spAutoFit/>
          </a:bodyPr>
          <a:lstStyle/>
          <a:p>
            <a:pPr>
              <a:lnSpc>
                <a:spcPct val="100000"/>
              </a:lnSpc>
            </a:pPr>
            <a:endParaRPr sz="1425">
              <a:latin typeface="Times New Roman"/>
              <a:cs typeface="Times New Roman"/>
            </a:endParaRPr>
          </a:p>
          <a:p>
            <a:pPr>
              <a:spcBef>
                <a:spcPts val="34"/>
              </a:spcBef>
            </a:pPr>
            <a:endParaRPr sz="1688">
              <a:latin typeface="Times New Roman"/>
              <a:cs typeface="Times New Roman"/>
            </a:endParaRPr>
          </a:p>
          <a:p>
            <a:pPr marL="434340" marR="431483" indent="57150"/>
            <a:r>
              <a:rPr sz="1350" b="1" spc="-4" dirty="0">
                <a:solidFill>
                  <a:srgbClr val="E01D38"/>
                </a:solidFill>
                <a:latin typeface="Tw Cen MT"/>
                <a:cs typeface="Tw Cen MT"/>
              </a:rPr>
              <a:t>Mark  </a:t>
            </a:r>
            <a:r>
              <a:rPr sz="1350" b="1" dirty="0">
                <a:solidFill>
                  <a:srgbClr val="E01D38"/>
                </a:solidFill>
                <a:latin typeface="Tw Cen MT"/>
                <a:cs typeface="Tw Cen MT"/>
              </a:rPr>
              <a:t>B</a:t>
            </a:r>
            <a:r>
              <a:rPr sz="1350" b="1" spc="-11" dirty="0">
                <a:solidFill>
                  <a:srgbClr val="E01D38"/>
                </a:solidFill>
                <a:latin typeface="Tw Cen MT"/>
                <a:cs typeface="Tw Cen MT"/>
              </a:rPr>
              <a:t>il</a:t>
            </a:r>
            <a:r>
              <a:rPr sz="1350" b="1" dirty="0">
                <a:solidFill>
                  <a:srgbClr val="E01D38"/>
                </a:solidFill>
                <a:latin typeface="Tw Cen MT"/>
                <a:cs typeface="Tw Cen MT"/>
              </a:rPr>
              <a:t>he</a:t>
            </a:r>
            <a:r>
              <a:rPr sz="1350" b="1" spc="-11" dirty="0">
                <a:solidFill>
                  <a:srgbClr val="E01D38"/>
                </a:solidFill>
                <a:latin typeface="Tw Cen MT"/>
                <a:cs typeface="Tw Cen MT"/>
              </a:rPr>
              <a:t>t</a:t>
            </a:r>
            <a:r>
              <a:rPr sz="1350" b="1" dirty="0">
                <a:solidFill>
                  <a:srgbClr val="E01D38"/>
                </a:solidFill>
                <a:latin typeface="Tw Cen MT"/>
                <a:cs typeface="Tw Cen MT"/>
              </a:rPr>
              <a:t>e</a:t>
            </a:r>
            <a:endParaRPr sz="1350">
              <a:latin typeface="Tw Cen MT"/>
              <a:cs typeface="Tw Cen MT"/>
            </a:endParaRPr>
          </a:p>
        </p:txBody>
      </p:sp>
      <p:sp>
        <p:nvSpPr>
          <p:cNvPr id="5" name="object 5"/>
          <p:cNvSpPr txBox="1"/>
          <p:nvPr/>
        </p:nvSpPr>
        <p:spPr>
          <a:xfrm>
            <a:off x="1651634" y="4541139"/>
            <a:ext cx="1346835" cy="894540"/>
          </a:xfrm>
          <a:prstGeom prst="rect">
            <a:avLst/>
          </a:prstGeom>
          <a:solidFill>
            <a:srgbClr val="000000"/>
          </a:solidFill>
          <a:ln w="39624">
            <a:solidFill>
              <a:srgbClr val="7E7E7E"/>
            </a:solidFill>
          </a:ln>
        </p:spPr>
        <p:txBody>
          <a:bodyPr vert="horz" wrap="square" lIns="0" tIns="0" rIns="0" bIns="0" rtlCol="0">
            <a:spAutoFit/>
          </a:bodyPr>
          <a:lstStyle/>
          <a:p>
            <a:pPr>
              <a:lnSpc>
                <a:spcPct val="100000"/>
              </a:lnSpc>
            </a:pPr>
            <a:endParaRPr sz="1425">
              <a:latin typeface="Times New Roman"/>
              <a:cs typeface="Times New Roman"/>
            </a:endParaRPr>
          </a:p>
          <a:p>
            <a:pPr>
              <a:spcBef>
                <a:spcPts val="34"/>
              </a:spcBef>
            </a:pPr>
            <a:endParaRPr sz="1688">
              <a:latin typeface="Times New Roman"/>
              <a:cs typeface="Times New Roman"/>
            </a:endParaRPr>
          </a:p>
          <a:p>
            <a:pPr marL="355759" marR="353378" indent="29528"/>
            <a:r>
              <a:rPr sz="1350" b="1" spc="-11" dirty="0">
                <a:solidFill>
                  <a:srgbClr val="E01D38"/>
                </a:solidFill>
                <a:latin typeface="Tw Cen MT"/>
                <a:cs typeface="Tw Cen MT"/>
              </a:rPr>
              <a:t>Timothy  </a:t>
            </a:r>
            <a:r>
              <a:rPr sz="1350" b="1" dirty="0">
                <a:solidFill>
                  <a:srgbClr val="E01D38"/>
                </a:solidFill>
                <a:latin typeface="Tw Cen MT"/>
                <a:cs typeface="Tw Cen MT"/>
              </a:rPr>
              <a:t>B</a:t>
            </a:r>
            <a:r>
              <a:rPr sz="1350" b="1" spc="-11" dirty="0">
                <a:solidFill>
                  <a:srgbClr val="E01D38"/>
                </a:solidFill>
                <a:latin typeface="Tw Cen MT"/>
                <a:cs typeface="Tw Cen MT"/>
              </a:rPr>
              <a:t>ril</a:t>
            </a:r>
            <a:r>
              <a:rPr sz="1350" b="1" dirty="0">
                <a:solidFill>
                  <a:srgbClr val="E01D38"/>
                </a:solidFill>
                <a:latin typeface="Tw Cen MT"/>
                <a:cs typeface="Tw Cen MT"/>
              </a:rPr>
              <a:t>h</a:t>
            </a:r>
            <a:r>
              <a:rPr sz="1350" b="1" spc="4" dirty="0">
                <a:solidFill>
                  <a:srgbClr val="E01D38"/>
                </a:solidFill>
                <a:latin typeface="Tw Cen MT"/>
                <a:cs typeface="Tw Cen MT"/>
              </a:rPr>
              <a:t>a</a:t>
            </a:r>
            <a:r>
              <a:rPr sz="1350" b="1" dirty="0">
                <a:solidFill>
                  <a:srgbClr val="E01D38"/>
                </a:solidFill>
                <a:latin typeface="Tw Cen MT"/>
                <a:cs typeface="Tw Cen MT"/>
              </a:rPr>
              <a:t>n</a:t>
            </a:r>
            <a:r>
              <a:rPr sz="1350" b="1" spc="-11" dirty="0">
                <a:solidFill>
                  <a:srgbClr val="E01D38"/>
                </a:solidFill>
                <a:latin typeface="Tw Cen MT"/>
                <a:cs typeface="Tw Cen MT"/>
              </a:rPr>
              <a:t>t</a:t>
            </a:r>
            <a:r>
              <a:rPr sz="1350" b="1" dirty="0">
                <a:solidFill>
                  <a:srgbClr val="E01D38"/>
                </a:solidFill>
                <a:latin typeface="Tw Cen MT"/>
                <a:cs typeface="Tw Cen MT"/>
              </a:rPr>
              <a:t>e</a:t>
            </a:r>
            <a:endParaRPr sz="1350">
              <a:latin typeface="Tw Cen MT"/>
              <a:cs typeface="Tw Cen MT"/>
            </a:endParaRPr>
          </a:p>
        </p:txBody>
      </p:sp>
      <p:sp>
        <p:nvSpPr>
          <p:cNvPr id="6" name="object 6"/>
          <p:cNvSpPr txBox="1"/>
          <p:nvPr/>
        </p:nvSpPr>
        <p:spPr>
          <a:xfrm>
            <a:off x="3151250" y="4541139"/>
            <a:ext cx="1346835" cy="894540"/>
          </a:xfrm>
          <a:prstGeom prst="rect">
            <a:avLst/>
          </a:prstGeom>
          <a:solidFill>
            <a:srgbClr val="000000"/>
          </a:solidFill>
          <a:ln w="39624">
            <a:solidFill>
              <a:srgbClr val="7E7E7E"/>
            </a:solidFill>
          </a:ln>
        </p:spPr>
        <p:txBody>
          <a:bodyPr vert="horz" wrap="square" lIns="0" tIns="0" rIns="0" bIns="0" rtlCol="0">
            <a:spAutoFit/>
          </a:bodyPr>
          <a:lstStyle/>
          <a:p>
            <a:pPr>
              <a:lnSpc>
                <a:spcPct val="100000"/>
              </a:lnSpc>
            </a:pPr>
            <a:endParaRPr sz="1425">
              <a:latin typeface="Times New Roman"/>
              <a:cs typeface="Times New Roman"/>
            </a:endParaRPr>
          </a:p>
          <a:p>
            <a:pPr>
              <a:spcBef>
                <a:spcPts val="34"/>
              </a:spcBef>
            </a:pPr>
            <a:endParaRPr sz="1688">
              <a:latin typeface="Times New Roman"/>
              <a:cs typeface="Times New Roman"/>
            </a:endParaRPr>
          </a:p>
          <a:p>
            <a:pPr marL="346234" marR="344329" indent="13335"/>
            <a:r>
              <a:rPr sz="1350" b="1" spc="-4" dirty="0">
                <a:solidFill>
                  <a:srgbClr val="E01D38"/>
                </a:solidFill>
                <a:latin typeface="Tw Cen MT"/>
                <a:cs typeface="Tw Cen MT"/>
              </a:rPr>
              <a:t>Narinder  </a:t>
            </a:r>
            <a:r>
              <a:rPr sz="1350" b="1" dirty="0">
                <a:solidFill>
                  <a:srgbClr val="E01D38"/>
                </a:solidFill>
                <a:latin typeface="Tw Cen MT"/>
                <a:cs typeface="Tw Cen MT"/>
              </a:rPr>
              <a:t>Dh</a:t>
            </a:r>
            <a:r>
              <a:rPr sz="1350" b="1" spc="4" dirty="0">
                <a:solidFill>
                  <a:srgbClr val="E01D38"/>
                </a:solidFill>
                <a:latin typeface="Tw Cen MT"/>
                <a:cs typeface="Tw Cen MT"/>
              </a:rPr>
              <a:t>a</a:t>
            </a:r>
            <a:r>
              <a:rPr sz="1350" b="1" spc="-11" dirty="0">
                <a:solidFill>
                  <a:srgbClr val="E01D38"/>
                </a:solidFill>
                <a:latin typeface="Tw Cen MT"/>
                <a:cs typeface="Tw Cen MT"/>
              </a:rPr>
              <a:t>li</a:t>
            </a:r>
            <a:r>
              <a:rPr sz="1350" b="1" spc="-8" dirty="0">
                <a:solidFill>
                  <a:srgbClr val="E01D38"/>
                </a:solidFill>
                <a:latin typeface="Tw Cen MT"/>
                <a:cs typeface="Tw Cen MT"/>
              </a:rPr>
              <a:t>w</a:t>
            </a:r>
            <a:r>
              <a:rPr sz="1350" b="1" dirty="0">
                <a:solidFill>
                  <a:srgbClr val="E01D38"/>
                </a:solidFill>
                <a:latin typeface="Tw Cen MT"/>
                <a:cs typeface="Tw Cen MT"/>
              </a:rPr>
              <a:t>al</a:t>
            </a:r>
            <a:endParaRPr sz="1350">
              <a:latin typeface="Tw Cen MT"/>
              <a:cs typeface="Tw Cen MT"/>
            </a:endParaRPr>
          </a:p>
        </p:txBody>
      </p:sp>
      <p:sp>
        <p:nvSpPr>
          <p:cNvPr id="7" name="object 7"/>
          <p:cNvSpPr txBox="1"/>
          <p:nvPr/>
        </p:nvSpPr>
        <p:spPr>
          <a:xfrm>
            <a:off x="4648581" y="4541139"/>
            <a:ext cx="1346835" cy="894540"/>
          </a:xfrm>
          <a:prstGeom prst="rect">
            <a:avLst/>
          </a:prstGeom>
          <a:solidFill>
            <a:srgbClr val="000000"/>
          </a:solidFill>
          <a:ln w="39623">
            <a:solidFill>
              <a:srgbClr val="7E7E7E"/>
            </a:solidFill>
          </a:ln>
        </p:spPr>
        <p:txBody>
          <a:bodyPr vert="horz" wrap="square" lIns="0" tIns="0" rIns="0" bIns="0" rtlCol="0">
            <a:spAutoFit/>
          </a:bodyPr>
          <a:lstStyle/>
          <a:p>
            <a:pPr>
              <a:lnSpc>
                <a:spcPct val="100000"/>
              </a:lnSpc>
            </a:pPr>
            <a:endParaRPr sz="1425">
              <a:latin typeface="Times New Roman"/>
              <a:cs typeface="Times New Roman"/>
            </a:endParaRPr>
          </a:p>
          <a:p>
            <a:pPr>
              <a:spcBef>
                <a:spcPts val="34"/>
              </a:spcBef>
            </a:pPr>
            <a:endParaRPr sz="1688">
              <a:latin typeface="Times New Roman"/>
              <a:cs typeface="Times New Roman"/>
            </a:endParaRPr>
          </a:p>
          <a:p>
            <a:pPr marL="301943" marR="298133" indent="57150"/>
            <a:r>
              <a:rPr sz="1350" b="1" spc="-4" dirty="0">
                <a:solidFill>
                  <a:srgbClr val="E01D38"/>
                </a:solidFill>
                <a:latin typeface="Tw Cen MT"/>
                <a:cs typeface="Tw Cen MT"/>
              </a:rPr>
              <a:t>Savanna  </a:t>
            </a:r>
            <a:r>
              <a:rPr sz="1350" b="1" dirty="0">
                <a:solidFill>
                  <a:srgbClr val="E01D38"/>
                </a:solidFill>
                <a:latin typeface="Tw Cen MT"/>
                <a:cs typeface="Tw Cen MT"/>
              </a:rPr>
              <a:t>Fe</a:t>
            </a:r>
            <a:r>
              <a:rPr sz="1350" b="1" spc="4" dirty="0">
                <a:solidFill>
                  <a:srgbClr val="E01D38"/>
                </a:solidFill>
                <a:latin typeface="Tw Cen MT"/>
                <a:cs typeface="Tw Cen MT"/>
              </a:rPr>
              <a:t>r</a:t>
            </a:r>
            <a:r>
              <a:rPr sz="1350" b="1" dirty="0">
                <a:solidFill>
                  <a:srgbClr val="E01D38"/>
                </a:solidFill>
                <a:latin typeface="Tw Cen MT"/>
                <a:cs typeface="Tw Cen MT"/>
              </a:rPr>
              <a:t>n</a:t>
            </a:r>
            <a:r>
              <a:rPr sz="1350" b="1" spc="4" dirty="0">
                <a:solidFill>
                  <a:srgbClr val="E01D38"/>
                </a:solidFill>
                <a:latin typeface="Tw Cen MT"/>
                <a:cs typeface="Tw Cen MT"/>
              </a:rPr>
              <a:t>a</a:t>
            </a:r>
            <a:r>
              <a:rPr sz="1350" b="1" dirty="0">
                <a:solidFill>
                  <a:srgbClr val="E01D38"/>
                </a:solidFill>
                <a:latin typeface="Tw Cen MT"/>
                <a:cs typeface="Tw Cen MT"/>
              </a:rPr>
              <a:t>ndes</a:t>
            </a:r>
            <a:endParaRPr sz="1350">
              <a:latin typeface="Tw Cen MT"/>
              <a:cs typeface="Tw Cen MT"/>
            </a:endParaRPr>
          </a:p>
        </p:txBody>
      </p:sp>
      <p:sp>
        <p:nvSpPr>
          <p:cNvPr id="8" name="object 8"/>
          <p:cNvSpPr txBox="1"/>
          <p:nvPr/>
        </p:nvSpPr>
        <p:spPr>
          <a:xfrm>
            <a:off x="6148196" y="4541139"/>
            <a:ext cx="1346835" cy="894540"/>
          </a:xfrm>
          <a:prstGeom prst="rect">
            <a:avLst/>
          </a:prstGeom>
          <a:solidFill>
            <a:srgbClr val="000000"/>
          </a:solidFill>
          <a:ln w="39623">
            <a:solidFill>
              <a:srgbClr val="7E7E7E"/>
            </a:solidFill>
          </a:ln>
        </p:spPr>
        <p:txBody>
          <a:bodyPr vert="horz" wrap="square" lIns="0" tIns="0" rIns="0" bIns="0" rtlCol="0">
            <a:spAutoFit/>
          </a:bodyPr>
          <a:lstStyle/>
          <a:p>
            <a:pPr>
              <a:lnSpc>
                <a:spcPct val="100000"/>
              </a:lnSpc>
            </a:pPr>
            <a:endParaRPr sz="1425">
              <a:latin typeface="Times New Roman"/>
              <a:cs typeface="Times New Roman"/>
            </a:endParaRPr>
          </a:p>
          <a:p>
            <a:pPr>
              <a:spcBef>
                <a:spcPts val="34"/>
              </a:spcBef>
            </a:pPr>
            <a:endParaRPr sz="1688">
              <a:latin typeface="Times New Roman"/>
              <a:cs typeface="Times New Roman"/>
            </a:endParaRPr>
          </a:p>
          <a:p>
            <a:pPr marL="349568" marR="310991" indent="-34290"/>
            <a:r>
              <a:rPr sz="1350" b="1" spc="11" dirty="0">
                <a:solidFill>
                  <a:srgbClr val="E01D38"/>
                </a:solidFill>
                <a:latin typeface="Tw Cen MT"/>
                <a:cs typeface="Tw Cen MT"/>
              </a:rPr>
              <a:t>J</a:t>
            </a:r>
            <a:r>
              <a:rPr sz="1350" b="1" dirty="0">
                <a:solidFill>
                  <a:srgbClr val="E01D38"/>
                </a:solidFill>
                <a:latin typeface="Tw Cen MT"/>
                <a:cs typeface="Tw Cen MT"/>
              </a:rPr>
              <a:t>e</a:t>
            </a:r>
            <a:r>
              <a:rPr sz="1350" b="1" spc="-11" dirty="0">
                <a:solidFill>
                  <a:srgbClr val="E01D38"/>
                </a:solidFill>
                <a:latin typeface="Tw Cen MT"/>
                <a:cs typeface="Tw Cen MT"/>
              </a:rPr>
              <a:t>li</a:t>
            </a:r>
            <a:r>
              <a:rPr sz="1350" b="1" dirty="0">
                <a:solidFill>
                  <a:srgbClr val="E01D38"/>
                </a:solidFill>
                <a:latin typeface="Tw Cen MT"/>
                <a:cs typeface="Tw Cen MT"/>
              </a:rPr>
              <a:t>sa</a:t>
            </a:r>
            <a:r>
              <a:rPr sz="1350" b="1" spc="-15" dirty="0">
                <a:solidFill>
                  <a:srgbClr val="E01D38"/>
                </a:solidFill>
                <a:latin typeface="Tw Cen MT"/>
                <a:cs typeface="Tw Cen MT"/>
              </a:rPr>
              <a:t>v</a:t>
            </a:r>
            <a:r>
              <a:rPr sz="1350" b="1" dirty="0">
                <a:solidFill>
                  <a:srgbClr val="E01D38"/>
                </a:solidFill>
                <a:latin typeface="Tw Cen MT"/>
                <a:cs typeface="Tw Cen MT"/>
              </a:rPr>
              <a:t>e</a:t>
            </a:r>
            <a:r>
              <a:rPr sz="1350" b="1" spc="-11" dirty="0">
                <a:solidFill>
                  <a:srgbClr val="E01D38"/>
                </a:solidFill>
                <a:latin typeface="Tw Cen MT"/>
                <a:cs typeface="Tw Cen MT"/>
              </a:rPr>
              <a:t>t</a:t>
            </a:r>
            <a:r>
              <a:rPr sz="1350" b="1" dirty="0">
                <a:solidFill>
                  <a:srgbClr val="E01D38"/>
                </a:solidFill>
                <a:latin typeface="Tw Cen MT"/>
                <a:cs typeface="Tw Cen MT"/>
              </a:rPr>
              <a:t>a  </a:t>
            </a:r>
            <a:r>
              <a:rPr sz="1350" b="1" spc="-11" dirty="0">
                <a:solidFill>
                  <a:srgbClr val="E01D38"/>
                </a:solidFill>
                <a:latin typeface="Tw Cen MT"/>
                <a:cs typeface="Tw Cen MT"/>
              </a:rPr>
              <a:t>Knezevic</a:t>
            </a:r>
            <a:endParaRPr sz="1350">
              <a:latin typeface="Tw Cen MT"/>
              <a:cs typeface="Tw Cen MT"/>
            </a:endParaRPr>
          </a:p>
        </p:txBody>
      </p:sp>
      <p:sp>
        <p:nvSpPr>
          <p:cNvPr id="9" name="object 9"/>
          <p:cNvSpPr txBox="1"/>
          <p:nvPr/>
        </p:nvSpPr>
        <p:spPr>
          <a:xfrm>
            <a:off x="7645526" y="4541139"/>
            <a:ext cx="1348740" cy="894540"/>
          </a:xfrm>
          <a:prstGeom prst="rect">
            <a:avLst/>
          </a:prstGeom>
          <a:solidFill>
            <a:srgbClr val="000000"/>
          </a:solidFill>
          <a:ln w="39623">
            <a:solidFill>
              <a:srgbClr val="7E7E7E"/>
            </a:solidFill>
          </a:ln>
        </p:spPr>
        <p:txBody>
          <a:bodyPr vert="horz" wrap="square" lIns="0" tIns="0" rIns="0" bIns="0" rtlCol="0">
            <a:spAutoFit/>
          </a:bodyPr>
          <a:lstStyle/>
          <a:p>
            <a:pPr>
              <a:lnSpc>
                <a:spcPct val="100000"/>
              </a:lnSpc>
            </a:pPr>
            <a:endParaRPr sz="1425">
              <a:latin typeface="Times New Roman"/>
              <a:cs typeface="Times New Roman"/>
            </a:endParaRPr>
          </a:p>
          <a:p>
            <a:pPr>
              <a:spcBef>
                <a:spcPts val="34"/>
              </a:spcBef>
            </a:pPr>
            <a:endParaRPr sz="1688">
              <a:latin typeface="Times New Roman"/>
              <a:cs typeface="Times New Roman"/>
            </a:endParaRPr>
          </a:p>
          <a:p>
            <a:pPr marL="367188" marR="363379" indent="93345"/>
            <a:r>
              <a:rPr sz="1350" b="1" spc="-4" dirty="0">
                <a:solidFill>
                  <a:srgbClr val="E01D38"/>
                </a:solidFill>
                <a:latin typeface="Tw Cen MT"/>
                <a:cs typeface="Tw Cen MT"/>
              </a:rPr>
              <a:t>Karen  </a:t>
            </a:r>
            <a:r>
              <a:rPr sz="1350" b="1" spc="-8" dirty="0">
                <a:solidFill>
                  <a:srgbClr val="E01D38"/>
                </a:solidFill>
                <a:latin typeface="Tw Cen MT"/>
                <a:cs typeface="Tw Cen MT"/>
              </a:rPr>
              <a:t>M</a:t>
            </a:r>
            <a:r>
              <a:rPr sz="1350" b="1" dirty="0">
                <a:solidFill>
                  <a:srgbClr val="E01D38"/>
                </a:solidFill>
                <a:latin typeface="Tw Cen MT"/>
                <a:cs typeface="Tw Cen MT"/>
              </a:rPr>
              <a:t>a</a:t>
            </a:r>
            <a:r>
              <a:rPr sz="1350" b="1" spc="-8" dirty="0">
                <a:solidFill>
                  <a:srgbClr val="E01D38"/>
                </a:solidFill>
                <a:latin typeface="Tw Cen MT"/>
                <a:cs typeface="Tw Cen MT"/>
              </a:rPr>
              <a:t>cw</a:t>
            </a:r>
            <a:r>
              <a:rPr sz="1350" b="1" dirty="0">
                <a:solidFill>
                  <a:srgbClr val="E01D38"/>
                </a:solidFill>
                <a:latin typeface="Tw Cen MT"/>
                <a:cs typeface="Tw Cen MT"/>
              </a:rPr>
              <a:t>an</a:t>
            </a:r>
            <a:endParaRPr sz="1350">
              <a:latin typeface="Tw Cen MT"/>
              <a:cs typeface="Tw Cen MT"/>
            </a:endParaRPr>
          </a:p>
        </p:txBody>
      </p:sp>
      <p:sp>
        <p:nvSpPr>
          <p:cNvPr id="10" name="object 10"/>
          <p:cNvSpPr/>
          <p:nvPr/>
        </p:nvSpPr>
        <p:spPr>
          <a:xfrm>
            <a:off x="4573142" y="1114425"/>
            <a:ext cx="0" cy="1143000"/>
          </a:xfrm>
          <a:custGeom>
            <a:avLst/>
            <a:gdLst/>
            <a:ahLst/>
            <a:cxnLst/>
            <a:rect l="l" t="t" r="r" b="b"/>
            <a:pathLst>
              <a:path h="1524000">
                <a:moveTo>
                  <a:pt x="0" y="1524000"/>
                </a:moveTo>
                <a:lnTo>
                  <a:pt x="0" y="0"/>
                </a:lnTo>
              </a:path>
            </a:pathLst>
          </a:custGeom>
          <a:ln w="39624">
            <a:solidFill>
              <a:srgbClr val="7E7E7E"/>
            </a:solidFill>
          </a:ln>
        </p:spPr>
        <p:txBody>
          <a:bodyPr wrap="square" lIns="0" tIns="0" rIns="0" bIns="0" rtlCol="0"/>
          <a:lstStyle/>
          <a:p>
            <a:endParaRPr sz="1350"/>
          </a:p>
        </p:txBody>
      </p:sp>
      <p:sp>
        <p:nvSpPr>
          <p:cNvPr id="11" name="object 11"/>
          <p:cNvSpPr/>
          <p:nvPr/>
        </p:nvSpPr>
        <p:spPr>
          <a:xfrm>
            <a:off x="1371600" y="1517904"/>
            <a:ext cx="2542032" cy="331470"/>
          </a:xfrm>
          <a:prstGeom prst="rect">
            <a:avLst/>
          </a:prstGeom>
          <a:blipFill>
            <a:blip r:embed="rId2" cstate="print"/>
            <a:stretch>
              <a:fillRect/>
            </a:stretch>
          </a:blipFill>
        </p:spPr>
        <p:txBody>
          <a:bodyPr wrap="square" lIns="0" tIns="0" rIns="0" bIns="0" rtlCol="0"/>
          <a:lstStyle/>
          <a:p>
            <a:endParaRPr sz="1350"/>
          </a:p>
        </p:txBody>
      </p:sp>
      <p:sp>
        <p:nvSpPr>
          <p:cNvPr id="12" name="object 12"/>
          <p:cNvSpPr/>
          <p:nvPr/>
        </p:nvSpPr>
        <p:spPr>
          <a:xfrm>
            <a:off x="5200650" y="1259587"/>
            <a:ext cx="2208276" cy="850391"/>
          </a:xfrm>
          <a:prstGeom prst="rect">
            <a:avLst/>
          </a:prstGeom>
          <a:blipFill>
            <a:blip r:embed="rId3" cstate="print"/>
            <a:stretch>
              <a:fillRect/>
            </a:stretch>
          </a:blipFill>
        </p:spPr>
        <p:txBody>
          <a:bodyPr wrap="square" lIns="0" tIns="0" rIns="0" bIns="0" rtlCol="0"/>
          <a:lstStyle/>
          <a:p>
            <a:endParaRPr sz="1350"/>
          </a:p>
        </p:txBody>
      </p:sp>
      <p:sp>
        <p:nvSpPr>
          <p:cNvPr id="13" name="object 13"/>
          <p:cNvSpPr txBox="1"/>
          <p:nvPr/>
        </p:nvSpPr>
        <p:spPr>
          <a:xfrm>
            <a:off x="5128926" y="3358930"/>
            <a:ext cx="1630204" cy="697466"/>
          </a:xfrm>
          <a:prstGeom prst="rect">
            <a:avLst/>
          </a:prstGeom>
        </p:spPr>
        <p:txBody>
          <a:bodyPr vert="horz" wrap="square" lIns="0" tIns="78581" rIns="0" bIns="0" rtlCol="0">
            <a:spAutoFit/>
          </a:bodyPr>
          <a:lstStyle/>
          <a:p>
            <a:pPr algn="ctr">
              <a:spcBef>
                <a:spcPts val="619"/>
              </a:spcBef>
            </a:pPr>
            <a:r>
              <a:rPr spc="-4" dirty="0">
                <a:latin typeface="Tw Cen MT"/>
                <a:cs typeface="Tw Cen MT"/>
              </a:rPr>
              <a:t>Presentation</a:t>
            </a:r>
            <a:r>
              <a:rPr spc="-26" dirty="0">
                <a:latin typeface="Tw Cen MT"/>
                <a:cs typeface="Tw Cen MT"/>
              </a:rPr>
              <a:t> </a:t>
            </a:r>
            <a:r>
              <a:rPr spc="-8" dirty="0">
                <a:latin typeface="Tw Cen MT"/>
                <a:cs typeface="Tw Cen MT"/>
              </a:rPr>
              <a:t>Date</a:t>
            </a:r>
            <a:endParaRPr>
              <a:latin typeface="Tw Cen MT"/>
              <a:cs typeface="Tw Cen MT"/>
            </a:endParaRPr>
          </a:p>
          <a:p>
            <a:pPr marL="2858" algn="ctr">
              <a:spcBef>
                <a:spcPts val="540"/>
              </a:spcBef>
            </a:pPr>
            <a:r>
              <a:rPr spc="-4" dirty="0">
                <a:latin typeface="Tw Cen MT"/>
                <a:cs typeface="Tw Cen MT"/>
              </a:rPr>
              <a:t>July 27,</a:t>
            </a:r>
            <a:r>
              <a:rPr spc="-11" dirty="0">
                <a:latin typeface="Tw Cen MT"/>
                <a:cs typeface="Tw Cen MT"/>
              </a:rPr>
              <a:t> </a:t>
            </a:r>
            <a:r>
              <a:rPr spc="-4" dirty="0">
                <a:latin typeface="Tw Cen MT"/>
                <a:cs typeface="Tw Cen MT"/>
              </a:rPr>
              <a:t>2015</a:t>
            </a:r>
            <a:endParaRPr>
              <a:latin typeface="Tw Cen MT"/>
              <a:cs typeface="Tw Cen MT"/>
            </a:endParaRPr>
          </a:p>
        </p:txBody>
      </p:sp>
    </p:spTree>
    <p:extLst>
      <p:ext uri="{BB962C8B-B14F-4D97-AF65-F5344CB8AC3E}">
        <p14:creationId xmlns:p14="http://schemas.microsoft.com/office/powerpoint/2010/main" val="32299095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36048" y="1797558"/>
            <a:ext cx="5338961" cy="341833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857250"/>
            <a:ext cx="9144000" cy="746760"/>
          </a:xfrm>
          <a:custGeom>
            <a:avLst/>
            <a:gdLst/>
            <a:ahLst/>
            <a:cxnLst/>
            <a:rect l="l" t="t" r="r" b="b"/>
            <a:pathLst>
              <a:path w="9144000" h="746760">
                <a:moveTo>
                  <a:pt x="0" y="746760"/>
                </a:moveTo>
                <a:lnTo>
                  <a:pt x="9144000" y="746760"/>
                </a:lnTo>
                <a:lnTo>
                  <a:pt x="9144000" y="0"/>
                </a:lnTo>
                <a:lnTo>
                  <a:pt x="0" y="0"/>
                </a:lnTo>
                <a:lnTo>
                  <a:pt x="0" y="746760"/>
                </a:lnTo>
                <a:close/>
              </a:path>
            </a:pathLst>
          </a:custGeom>
          <a:solidFill>
            <a:srgbClr val="E95713"/>
          </a:solidFill>
        </p:spPr>
        <p:txBody>
          <a:bodyPr wrap="square" lIns="0" tIns="0" rIns="0" bIns="0" rtlCol="0"/>
          <a:lstStyle/>
          <a:p>
            <a:endParaRPr/>
          </a:p>
        </p:txBody>
      </p:sp>
      <p:sp>
        <p:nvSpPr>
          <p:cNvPr id="4" name="object 4"/>
          <p:cNvSpPr/>
          <p:nvPr/>
        </p:nvSpPr>
        <p:spPr>
          <a:xfrm>
            <a:off x="0" y="857250"/>
            <a:ext cx="9144000" cy="746760"/>
          </a:xfrm>
          <a:custGeom>
            <a:avLst/>
            <a:gdLst/>
            <a:ahLst/>
            <a:cxnLst/>
            <a:rect l="l" t="t" r="r" b="b"/>
            <a:pathLst>
              <a:path w="9144000" h="746760">
                <a:moveTo>
                  <a:pt x="0" y="746760"/>
                </a:moveTo>
                <a:lnTo>
                  <a:pt x="9144000" y="746760"/>
                </a:lnTo>
                <a:lnTo>
                  <a:pt x="9144000" y="0"/>
                </a:lnTo>
              </a:path>
            </a:pathLst>
          </a:custGeom>
          <a:ln w="9144">
            <a:solidFill>
              <a:srgbClr val="E95713"/>
            </a:solidFill>
          </a:ln>
        </p:spPr>
        <p:txBody>
          <a:bodyPr wrap="square" lIns="0" tIns="0" rIns="0" bIns="0" rtlCol="0"/>
          <a:lstStyle/>
          <a:p>
            <a:endParaRPr/>
          </a:p>
        </p:txBody>
      </p:sp>
      <p:sp>
        <p:nvSpPr>
          <p:cNvPr id="5" name="object 5"/>
          <p:cNvSpPr/>
          <p:nvPr/>
        </p:nvSpPr>
        <p:spPr>
          <a:xfrm>
            <a:off x="0" y="857250"/>
            <a:ext cx="0" cy="746760"/>
          </a:xfrm>
          <a:custGeom>
            <a:avLst/>
            <a:gdLst/>
            <a:ahLst/>
            <a:cxnLst/>
            <a:rect l="l" t="t" r="r" b="b"/>
            <a:pathLst>
              <a:path h="746760">
                <a:moveTo>
                  <a:pt x="0" y="0"/>
                </a:moveTo>
                <a:lnTo>
                  <a:pt x="0" y="746760"/>
                </a:lnTo>
              </a:path>
            </a:pathLst>
          </a:custGeom>
          <a:ln w="9144">
            <a:solidFill>
              <a:srgbClr val="E95713"/>
            </a:solidFill>
          </a:ln>
        </p:spPr>
        <p:txBody>
          <a:bodyPr wrap="square" lIns="0" tIns="0" rIns="0" bIns="0" rtlCol="0"/>
          <a:lstStyle/>
          <a:p>
            <a:endParaRPr/>
          </a:p>
        </p:txBody>
      </p:sp>
      <p:sp>
        <p:nvSpPr>
          <p:cNvPr id="6" name="object 6"/>
          <p:cNvSpPr txBox="1">
            <a:spLocks noGrp="1"/>
          </p:cNvSpPr>
          <p:nvPr>
            <p:ph type="title"/>
          </p:nvPr>
        </p:nvSpPr>
        <p:spPr>
          <a:xfrm>
            <a:off x="1675893" y="1070052"/>
            <a:ext cx="3173095" cy="258404"/>
          </a:xfrm>
          <a:prstGeom prst="rect">
            <a:avLst/>
          </a:prstGeom>
        </p:spPr>
        <p:txBody>
          <a:bodyPr vert="horz" wrap="square" lIns="0" tIns="12065" rIns="0" bIns="0" rtlCol="0">
            <a:spAutoFit/>
          </a:bodyPr>
          <a:lstStyle/>
          <a:p>
            <a:pPr marL="12700">
              <a:spcBef>
                <a:spcPts val="95"/>
              </a:spcBef>
            </a:pPr>
            <a:r>
              <a:rPr sz="1600" b="1" spc="-15" dirty="0">
                <a:latin typeface="Arial"/>
                <a:cs typeface="Arial"/>
              </a:rPr>
              <a:t>ORGANIZATIONAL</a:t>
            </a:r>
            <a:r>
              <a:rPr sz="1600" b="1" spc="30" dirty="0">
                <a:latin typeface="Arial"/>
                <a:cs typeface="Arial"/>
              </a:rPr>
              <a:t> </a:t>
            </a:r>
            <a:r>
              <a:rPr sz="1600" b="1" dirty="0">
                <a:latin typeface="Arial"/>
                <a:cs typeface="Arial"/>
              </a:rPr>
              <a:t>STRUCTURE</a:t>
            </a:r>
            <a:endParaRPr sz="1600">
              <a:latin typeface="Arial"/>
              <a:cs typeface="Arial"/>
            </a:endParaRPr>
          </a:p>
        </p:txBody>
      </p:sp>
      <p:sp>
        <p:nvSpPr>
          <p:cNvPr id="7" name="object 7"/>
          <p:cNvSpPr/>
          <p:nvPr/>
        </p:nvSpPr>
        <p:spPr>
          <a:xfrm>
            <a:off x="384047" y="1050798"/>
            <a:ext cx="941832" cy="335279"/>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4922266" y="4757878"/>
            <a:ext cx="854075" cy="119905"/>
          </a:xfrm>
          <a:prstGeom prst="rect">
            <a:avLst/>
          </a:prstGeom>
        </p:spPr>
        <p:txBody>
          <a:bodyPr vert="horz" wrap="square" lIns="0" tIns="12065" rIns="0" bIns="0" rtlCol="0">
            <a:spAutoFit/>
          </a:bodyPr>
          <a:lstStyle/>
          <a:p>
            <a:pPr marL="12700">
              <a:spcBef>
                <a:spcPts val="95"/>
              </a:spcBef>
            </a:pPr>
            <a:r>
              <a:rPr sz="700" b="1" spc="-10" dirty="0">
                <a:latin typeface="Arial"/>
                <a:cs typeface="Arial"/>
              </a:rPr>
              <a:t>Digital </a:t>
            </a:r>
            <a:r>
              <a:rPr sz="700" b="1" spc="-5" dirty="0">
                <a:latin typeface="Arial"/>
                <a:cs typeface="Arial"/>
              </a:rPr>
              <a:t>Chief</a:t>
            </a:r>
            <a:r>
              <a:rPr sz="700" b="1" spc="35" dirty="0">
                <a:latin typeface="Arial"/>
                <a:cs typeface="Arial"/>
              </a:rPr>
              <a:t> </a:t>
            </a:r>
            <a:r>
              <a:rPr sz="700" b="1" spc="-10" dirty="0">
                <a:latin typeface="Arial"/>
                <a:cs typeface="Arial"/>
              </a:rPr>
              <a:t>Officer</a:t>
            </a:r>
            <a:endParaRPr sz="700">
              <a:latin typeface="Arial"/>
              <a:cs typeface="Arial"/>
            </a:endParaRPr>
          </a:p>
        </p:txBody>
      </p:sp>
      <p:sp>
        <p:nvSpPr>
          <p:cNvPr id="9" name="object 9"/>
          <p:cNvSpPr txBox="1"/>
          <p:nvPr/>
        </p:nvSpPr>
        <p:spPr>
          <a:xfrm>
            <a:off x="1163218" y="5290667"/>
            <a:ext cx="6814820" cy="566822"/>
          </a:xfrm>
          <a:prstGeom prst="rect">
            <a:avLst/>
          </a:prstGeom>
        </p:spPr>
        <p:txBody>
          <a:bodyPr vert="horz" wrap="square" lIns="0" tIns="12700" rIns="0" bIns="0" rtlCol="0">
            <a:spAutoFit/>
          </a:bodyPr>
          <a:lstStyle/>
          <a:p>
            <a:pPr marL="12065" marR="5080" algn="ctr">
              <a:spcBef>
                <a:spcPts val="100"/>
              </a:spcBef>
            </a:pPr>
            <a:r>
              <a:rPr sz="1200" i="1" spc="-10" dirty="0">
                <a:latin typeface="Arial"/>
                <a:cs typeface="Arial"/>
              </a:rPr>
              <a:t>"It’s </a:t>
            </a:r>
            <a:r>
              <a:rPr sz="1200" i="1" dirty="0">
                <a:latin typeface="Arial"/>
                <a:cs typeface="Arial"/>
              </a:rPr>
              <a:t>a </a:t>
            </a:r>
            <a:r>
              <a:rPr sz="1200" i="1" spc="-10" dirty="0">
                <a:latin typeface="Arial"/>
                <a:cs typeface="Arial"/>
              </a:rPr>
              <a:t>mix. </a:t>
            </a:r>
            <a:r>
              <a:rPr sz="1200" i="1" spc="-5" dirty="0">
                <a:latin typeface="Arial"/>
                <a:cs typeface="Arial"/>
              </a:rPr>
              <a:t>Traditional hierarchic </a:t>
            </a:r>
            <a:r>
              <a:rPr sz="1200" i="1" dirty="0">
                <a:latin typeface="Arial"/>
                <a:cs typeface="Arial"/>
              </a:rPr>
              <a:t>top-down </a:t>
            </a:r>
            <a:r>
              <a:rPr sz="1200" i="1" spc="-5" dirty="0">
                <a:latin typeface="Arial"/>
                <a:cs typeface="Arial"/>
              </a:rPr>
              <a:t>is archaic, </a:t>
            </a:r>
            <a:r>
              <a:rPr sz="1200" i="1" spc="-10" dirty="0">
                <a:latin typeface="Arial"/>
                <a:cs typeface="Arial"/>
              </a:rPr>
              <a:t>it’s </a:t>
            </a:r>
            <a:r>
              <a:rPr sz="1200" i="1" spc="-5" dirty="0">
                <a:latin typeface="Arial"/>
                <a:cs typeface="Arial"/>
              </a:rPr>
              <a:t>just </a:t>
            </a:r>
            <a:r>
              <a:rPr sz="1200" i="1" dirty="0">
                <a:latin typeface="Arial"/>
                <a:cs typeface="Arial"/>
              </a:rPr>
              <a:t>not </a:t>
            </a:r>
            <a:r>
              <a:rPr sz="1200" i="1" spc="-5" dirty="0">
                <a:latin typeface="Arial"/>
                <a:cs typeface="Arial"/>
              </a:rPr>
              <a:t>real. </a:t>
            </a:r>
            <a:r>
              <a:rPr sz="1200" i="1" dirty="0">
                <a:latin typeface="Arial"/>
                <a:cs typeface="Arial"/>
              </a:rPr>
              <a:t>On the other side, </a:t>
            </a:r>
            <a:r>
              <a:rPr sz="1200" i="1" spc="-5" dirty="0">
                <a:latin typeface="Arial"/>
                <a:cs typeface="Arial"/>
              </a:rPr>
              <a:t>everything is  not bubble-up. That ratio, top-down to bubble-up, will shift based on situations. </a:t>
            </a:r>
            <a:r>
              <a:rPr sz="1200" i="1" spc="-10" dirty="0">
                <a:latin typeface="Arial"/>
                <a:cs typeface="Arial"/>
              </a:rPr>
              <a:t>I’m </a:t>
            </a:r>
            <a:r>
              <a:rPr sz="1200" i="1" spc="-5" dirty="0">
                <a:latin typeface="Arial"/>
                <a:cs typeface="Arial"/>
              </a:rPr>
              <a:t>a big believer that  there’s </a:t>
            </a:r>
            <a:r>
              <a:rPr sz="1200" i="1" dirty="0">
                <a:latin typeface="Arial"/>
                <a:cs typeface="Arial"/>
              </a:rPr>
              <a:t>no </a:t>
            </a:r>
            <a:r>
              <a:rPr sz="1200" i="1" spc="-5" dirty="0">
                <a:latin typeface="Arial"/>
                <a:cs typeface="Arial"/>
              </a:rPr>
              <a:t>one single approach." </a:t>
            </a:r>
            <a:r>
              <a:rPr sz="1200" i="1" dirty="0">
                <a:latin typeface="Arial"/>
                <a:cs typeface="Arial"/>
              </a:rPr>
              <a:t>- </a:t>
            </a:r>
            <a:r>
              <a:rPr sz="1200" i="1" spc="-5" dirty="0">
                <a:latin typeface="Arial"/>
                <a:cs typeface="Arial"/>
              </a:rPr>
              <a:t>Mark </a:t>
            </a:r>
            <a:r>
              <a:rPr sz="1200" i="1" dirty="0">
                <a:latin typeface="Arial"/>
                <a:cs typeface="Arial"/>
              </a:rPr>
              <a:t>Parker,</a:t>
            </a:r>
            <a:r>
              <a:rPr sz="1200" i="1" spc="-70" dirty="0">
                <a:latin typeface="Arial"/>
                <a:cs typeface="Arial"/>
              </a:rPr>
              <a:t> </a:t>
            </a:r>
            <a:r>
              <a:rPr sz="1200" i="1" dirty="0">
                <a:latin typeface="Arial"/>
                <a:cs typeface="Arial"/>
              </a:rPr>
              <a:t>CEO</a:t>
            </a:r>
            <a:endParaRPr sz="1200">
              <a:latin typeface="Arial"/>
              <a:cs typeface="Arial"/>
            </a:endParaRPr>
          </a:p>
        </p:txBody>
      </p:sp>
    </p:spTree>
    <p:extLst>
      <p:ext uri="{BB962C8B-B14F-4D97-AF65-F5344CB8AC3E}">
        <p14:creationId xmlns:p14="http://schemas.microsoft.com/office/powerpoint/2010/main" val="31257400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endParaRPr lang="en-US"/>
          </a:p>
        </p:txBody>
      </p:sp>
      <p:sp>
        <p:nvSpPr>
          <p:cNvPr id="15362" name="Title 1"/>
          <p:cNvSpPr>
            <a:spLocks noGrp="1"/>
          </p:cNvSpPr>
          <p:nvPr>
            <p:ph type="title"/>
          </p:nvPr>
        </p:nvSpPr>
        <p:spPr/>
        <p:txBody>
          <a:bodyPr/>
          <a:lstStyle/>
          <a:p>
            <a:pPr eaLnBrk="1" hangingPunct="1"/>
            <a:r>
              <a:rPr lang="en-US" altLang="en-US"/>
              <a:t>Organizational Structure</a:t>
            </a:r>
          </a:p>
        </p:txBody>
      </p:sp>
      <p:pic>
        <p:nvPicPr>
          <p:cNvPr id="4" name="Content Placeholder 3"/>
          <p:cNvPicPr>
            <a:picLocks noGrp="1" noChangeAspect="1"/>
          </p:cNvPicPr>
          <p:nvPr>
            <p:ph idx="4294967295"/>
          </p:nvPr>
        </p:nvPicPr>
        <p:blipFill>
          <a:blip r:embed="rId2"/>
          <a:stretch>
            <a:fillRect/>
          </a:stretch>
        </p:blipFill>
        <p:spPr>
          <a:xfrm>
            <a:off x="227013" y="1584190"/>
            <a:ext cx="7131050" cy="4284663"/>
          </a:xfrm>
          <a:prstGeom prst="rect">
            <a:avLst/>
          </a:prstGeom>
        </p:spPr>
      </p:pic>
      <p:sp>
        <p:nvSpPr>
          <p:cNvPr id="15363" name="Slide Number Placeholder 5"/>
          <p:cNvSpPr txBox="1">
            <a:spLocks/>
          </p:cNvSpPr>
          <p:nvPr/>
        </p:nvSpPr>
        <p:spPr bwMode="auto">
          <a:xfrm>
            <a:off x="8802688" y="6569075"/>
            <a:ext cx="45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ts val="2000"/>
              </a:spcBef>
              <a:buClr>
                <a:schemeClr val="accent1"/>
              </a:buClr>
              <a:buFont typeface="Wingdings 2" panose="05020102010507070707" pitchFamily="18" charset="2"/>
              <a:buChar char=""/>
              <a:defRPr sz="2000">
                <a:solidFill>
                  <a:srgbClr val="595959"/>
                </a:solidFill>
                <a:latin typeface="Century Gothic" panose="020B0502020202020204" pitchFamily="34" charset="0"/>
              </a:defRPr>
            </a:lvl1pPr>
            <a:lvl2pPr marL="742950" indent="-28575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defRPr>
            </a:lvl2pPr>
            <a:lvl3pPr marL="11430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defRPr>
            </a:lvl3pPr>
            <a:lvl4pPr marL="1600200" indent="-228600">
              <a:spcBef>
                <a:spcPts val="600"/>
              </a:spcBef>
              <a:buClr>
                <a:srgbClr val="51640B"/>
              </a:buClr>
              <a:buFont typeface="Wingdings 2" panose="05020102010507070707" pitchFamily="18" charset="2"/>
              <a:buChar char=""/>
              <a:defRPr>
                <a:solidFill>
                  <a:srgbClr val="595959"/>
                </a:solidFill>
                <a:latin typeface="Century Gothic" panose="020B0502020202020204" pitchFamily="34" charset="0"/>
              </a:defRPr>
            </a:lvl4pPr>
            <a:lvl5pPr marL="2057400" indent="-228600">
              <a:spcBef>
                <a:spcPts val="600"/>
              </a:spcBef>
              <a:buClr>
                <a:schemeClr val="accent1"/>
              </a:buClr>
              <a:buFont typeface="Wingdings 2" panose="05020102010507070707" pitchFamily="18" charset="2"/>
              <a:buChar char=""/>
              <a:defRPr>
                <a:solidFill>
                  <a:srgbClr val="595959"/>
                </a:solidFill>
                <a:latin typeface="Century Gothic" panose="020B0502020202020204" pitchFamily="34" charset="0"/>
              </a:defRPr>
            </a:lvl5pPr>
            <a:lvl6pPr marL="25146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6pPr>
            <a:lvl7pPr marL="29718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7pPr>
            <a:lvl8pPr marL="34290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8pPr>
            <a:lvl9pPr marL="3886200" indent="-228600" eaLnBrk="0" fontAlgn="base" hangingPunct="0">
              <a:spcBef>
                <a:spcPts val="600"/>
              </a:spcBef>
              <a:spcAft>
                <a:spcPct val="0"/>
              </a:spcAft>
              <a:buClr>
                <a:schemeClr val="accent1"/>
              </a:buClr>
              <a:buFont typeface="Wingdings 2" panose="05020102010507070707" pitchFamily="18" charset="2"/>
              <a:buChar char=""/>
              <a:defRPr>
                <a:solidFill>
                  <a:srgbClr val="595959"/>
                </a:solidFill>
                <a:latin typeface="Century Gothic" panose="020B0502020202020204" pitchFamily="34" charset="0"/>
              </a:defRPr>
            </a:lvl9pPr>
          </a:lstStyle>
          <a:p>
            <a:pPr algn="ctr" eaLnBrk="1" hangingPunct="1">
              <a:spcBef>
                <a:spcPct val="0"/>
              </a:spcBef>
              <a:buClrTx/>
              <a:buFontTx/>
              <a:buNone/>
            </a:pPr>
            <a:fld id="{584A601B-FDBF-403B-9462-161E5FD53788}" type="slidenum">
              <a:rPr lang="en-US" altLang="en-US" sz="800">
                <a:latin typeface="Times New Roman" panose="02020603050405020304" pitchFamily="18" charset="0"/>
              </a:rPr>
              <a:pPr algn="ctr" eaLnBrk="1" hangingPunct="1">
                <a:spcBef>
                  <a:spcPct val="0"/>
                </a:spcBef>
                <a:buClrTx/>
                <a:buFontTx/>
                <a:buNone/>
              </a:pPr>
              <a:t>5</a:t>
            </a:fld>
            <a:endParaRPr lang="en-US" altLang="en-US" sz="800">
              <a:latin typeface="Times New Roman" panose="02020603050405020304" pitchFamily="18" charset="0"/>
            </a:endParaRPr>
          </a:p>
        </p:txBody>
      </p:sp>
    </p:spTree>
    <p:extLst>
      <p:ext uri="{BB962C8B-B14F-4D97-AF65-F5344CB8AC3E}">
        <p14:creationId xmlns:p14="http://schemas.microsoft.com/office/powerpoint/2010/main" val="23305834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idx="4294967295"/>
          </p:nvPr>
        </p:nvSpPr>
        <p:spPr>
          <a:xfrm>
            <a:off x="685800" y="2451735"/>
            <a:ext cx="7772400" cy="923330"/>
          </a:xfrm>
        </p:spPr>
        <p:txBody>
          <a:bodyPr/>
          <a:lstStyle/>
          <a:p>
            <a:endParaRPr lang="en-US"/>
          </a:p>
        </p:txBody>
      </p:sp>
      <p:sp>
        <p:nvSpPr>
          <p:cNvPr id="14" name="Subtitle 13"/>
          <p:cNvSpPr>
            <a:spLocks noGrp="1"/>
          </p:cNvSpPr>
          <p:nvPr>
            <p:ph type="subTitle" idx="4294967295"/>
          </p:nvPr>
        </p:nvSpPr>
        <p:spPr>
          <a:xfrm>
            <a:off x="1371600" y="3737610"/>
            <a:ext cx="6400800" cy="307777"/>
          </a:xfrm>
        </p:spPr>
        <p:txBody>
          <a:bodyPr/>
          <a:lstStyle/>
          <a:p>
            <a:endParaRPr lang="en-US"/>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1429469"/>
            <a:ext cx="8918369" cy="4204802"/>
          </a:xfrm>
          <a:prstGeom prst="rect">
            <a:avLst/>
          </a:prstGeom>
        </p:spPr>
      </p:pic>
    </p:spTree>
    <p:extLst>
      <p:ext uri="{BB962C8B-B14F-4D97-AF65-F5344CB8AC3E}">
        <p14:creationId xmlns:p14="http://schemas.microsoft.com/office/powerpoint/2010/main" val="1845012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200" y="971550"/>
            <a:ext cx="8636000" cy="4857750"/>
          </a:xfrm>
          <a:prstGeom prst="rect">
            <a:avLst/>
          </a:prstGeom>
        </p:spPr>
      </p:pic>
    </p:spTree>
    <p:extLst>
      <p:ext uri="{BB962C8B-B14F-4D97-AF65-F5344CB8AC3E}">
        <p14:creationId xmlns:p14="http://schemas.microsoft.com/office/powerpoint/2010/main" val="10475393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 y="971550"/>
            <a:ext cx="8636000" cy="4857750"/>
          </a:xfrm>
          <a:prstGeom prst="rect">
            <a:avLst/>
          </a:prstGeom>
        </p:spPr>
      </p:pic>
    </p:spTree>
    <p:extLst>
      <p:ext uri="{BB962C8B-B14F-4D97-AF65-F5344CB8AC3E}">
        <p14:creationId xmlns:p14="http://schemas.microsoft.com/office/powerpoint/2010/main" val="38661764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 y="971551"/>
            <a:ext cx="8636000" cy="4857749"/>
          </a:xfrm>
          <a:prstGeom prst="rect">
            <a:avLst/>
          </a:prstGeom>
        </p:spPr>
      </p:pic>
    </p:spTree>
    <p:extLst>
      <p:ext uri="{BB962C8B-B14F-4D97-AF65-F5344CB8AC3E}">
        <p14:creationId xmlns:p14="http://schemas.microsoft.com/office/powerpoint/2010/main" val="15989369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 y="971551"/>
            <a:ext cx="8636000" cy="4857749"/>
          </a:xfrm>
          <a:prstGeom prst="rect">
            <a:avLst/>
          </a:prstGeom>
        </p:spPr>
      </p:pic>
    </p:spTree>
    <p:extLst>
      <p:ext uri="{BB962C8B-B14F-4D97-AF65-F5344CB8AC3E}">
        <p14:creationId xmlns:p14="http://schemas.microsoft.com/office/powerpoint/2010/main" val="10466222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1" y="971551"/>
            <a:ext cx="8635998" cy="4857749"/>
          </a:xfrm>
          <a:prstGeom prst="rect">
            <a:avLst/>
          </a:prstGeom>
        </p:spPr>
      </p:pic>
    </p:spTree>
    <p:extLst>
      <p:ext uri="{BB962C8B-B14F-4D97-AF65-F5344CB8AC3E}">
        <p14:creationId xmlns:p14="http://schemas.microsoft.com/office/powerpoint/2010/main" val="25336296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1" y="971551"/>
            <a:ext cx="8635998" cy="4857749"/>
          </a:xfrm>
          <a:prstGeom prst="rect">
            <a:avLst/>
          </a:prstGeom>
        </p:spPr>
      </p:pic>
    </p:spTree>
    <p:extLst>
      <p:ext uri="{BB962C8B-B14F-4D97-AF65-F5344CB8AC3E}">
        <p14:creationId xmlns:p14="http://schemas.microsoft.com/office/powerpoint/2010/main" val="187548723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1" y="971551"/>
            <a:ext cx="8635998" cy="4857749"/>
          </a:xfrm>
          <a:prstGeom prst="rect">
            <a:avLst/>
          </a:prstGeom>
        </p:spPr>
      </p:pic>
    </p:spTree>
    <p:extLst>
      <p:ext uri="{BB962C8B-B14F-4D97-AF65-F5344CB8AC3E}">
        <p14:creationId xmlns:p14="http://schemas.microsoft.com/office/powerpoint/2010/main" val="7346599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1" y="971551"/>
            <a:ext cx="8635998" cy="4857749"/>
          </a:xfrm>
          <a:prstGeom prst="rect">
            <a:avLst/>
          </a:prstGeom>
        </p:spPr>
      </p:pic>
    </p:spTree>
    <p:extLst>
      <p:ext uri="{BB962C8B-B14F-4D97-AF65-F5344CB8AC3E}">
        <p14:creationId xmlns:p14="http://schemas.microsoft.com/office/powerpoint/2010/main" val="14190232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1" y="971551"/>
            <a:ext cx="8635998" cy="4857749"/>
          </a:xfrm>
          <a:prstGeom prst="rect">
            <a:avLst/>
          </a:prstGeom>
        </p:spPr>
      </p:pic>
    </p:spTree>
    <p:extLst>
      <p:ext uri="{BB962C8B-B14F-4D97-AF65-F5344CB8AC3E}">
        <p14:creationId xmlns:p14="http://schemas.microsoft.com/office/powerpoint/2010/main" val="25263779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743075"/>
            <a:ext cx="8691562" cy="4350820"/>
          </a:xfrm>
        </p:spPr>
        <p:txBody>
          <a:bodyPr/>
          <a:lstStyle/>
          <a:p>
            <a:r>
              <a:rPr lang="en-US" altLang="en-US" sz="2000" dirty="0">
                <a:solidFill>
                  <a:srgbClr val="B30000"/>
                </a:solidFill>
              </a:rPr>
              <a:t>Organizational structure</a:t>
            </a:r>
          </a:p>
          <a:p>
            <a:pPr lvl="1"/>
            <a:r>
              <a:rPr lang="en-US" altLang="en-US" sz="2000" dirty="0"/>
              <a:t>The formal system of work roles and authority relationships that govern how associates and managers interact with one another</a:t>
            </a:r>
          </a:p>
          <a:p>
            <a:endParaRPr lang="en-US" sz="2000" dirty="0"/>
          </a:p>
        </p:txBody>
      </p:sp>
      <p:sp>
        <p:nvSpPr>
          <p:cNvPr id="21506" name="Rectangle 2"/>
          <p:cNvSpPr>
            <a:spLocks noGrp="1" noChangeArrowheads="1"/>
          </p:cNvSpPr>
          <p:nvPr>
            <p:ph type="title"/>
          </p:nvPr>
        </p:nvSpPr>
        <p:spPr/>
        <p:txBody>
          <a:bodyPr/>
          <a:lstStyle/>
          <a:p>
            <a:pPr algn="l" eaLnBrk="1" hangingPunct="1"/>
            <a:r>
              <a:rPr lang="en-US" altLang="en-US" sz="4000" dirty="0" smtClean="0"/>
              <a:t>Organizational Structure and Culture</a:t>
            </a:r>
          </a:p>
        </p:txBody>
      </p:sp>
      <p:sp>
        <p:nvSpPr>
          <p:cNvPr id="21508" name="Text Box 4"/>
          <p:cNvSpPr txBox="1">
            <a:spLocks noChangeArrowheads="1"/>
          </p:cNvSpPr>
          <p:nvPr/>
        </p:nvSpPr>
        <p:spPr bwMode="auto">
          <a:xfrm>
            <a:off x="762794" y="5962650"/>
            <a:ext cx="7620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1000"/>
              <a:t>This presentation contains multiple references and pictures adaptation from the recommended textbook: Hitt, M.A., C.C. Miller, and A. Colella. (2009). </a:t>
            </a:r>
            <a:r>
              <a:rPr lang="en-US" altLang="en-US" sz="1000" i="1"/>
              <a:t>Organizational Behavior: A Strategic Approach. </a:t>
            </a:r>
            <a:r>
              <a:rPr lang="en-US" altLang="en-US" sz="1000"/>
              <a:t>Hoboken, NJ: Wiley &amp; Sons. </a:t>
            </a:r>
            <a:endParaRPr lang="en-US" altLang="en-US" sz="2400">
              <a:latin typeface="Times New Roman" panose="02020603050405020304" pitchFamily="18" charset="0"/>
            </a:endParaRPr>
          </a:p>
        </p:txBody>
      </p:sp>
    </p:spTree>
    <p:extLst>
      <p:ext uri="{BB962C8B-B14F-4D97-AF65-F5344CB8AC3E}">
        <p14:creationId xmlns:p14="http://schemas.microsoft.com/office/powerpoint/2010/main" val="6525592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1" y="971551"/>
            <a:ext cx="8635998" cy="4857749"/>
          </a:xfrm>
          <a:prstGeom prst="rect">
            <a:avLst/>
          </a:prstGeom>
        </p:spPr>
      </p:pic>
    </p:spTree>
    <p:extLst>
      <p:ext uri="{BB962C8B-B14F-4D97-AF65-F5344CB8AC3E}">
        <p14:creationId xmlns:p14="http://schemas.microsoft.com/office/powerpoint/2010/main" val="24880596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1" y="971551"/>
            <a:ext cx="8635998" cy="4857749"/>
          </a:xfrm>
          <a:prstGeom prst="rect">
            <a:avLst/>
          </a:prstGeom>
        </p:spPr>
      </p:pic>
    </p:spTree>
    <p:extLst>
      <p:ext uri="{BB962C8B-B14F-4D97-AF65-F5344CB8AC3E}">
        <p14:creationId xmlns:p14="http://schemas.microsoft.com/office/powerpoint/2010/main" val="41277439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1" y="971551"/>
            <a:ext cx="8635998" cy="4857749"/>
          </a:xfrm>
          <a:prstGeom prst="rect">
            <a:avLst/>
          </a:prstGeom>
        </p:spPr>
      </p:pic>
    </p:spTree>
    <p:extLst>
      <p:ext uri="{BB962C8B-B14F-4D97-AF65-F5344CB8AC3E}">
        <p14:creationId xmlns:p14="http://schemas.microsoft.com/office/powerpoint/2010/main" val="7851635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1" y="971551"/>
            <a:ext cx="8635998" cy="4857749"/>
          </a:xfrm>
          <a:prstGeom prst="rect">
            <a:avLst/>
          </a:prstGeom>
        </p:spPr>
      </p:pic>
    </p:spTree>
    <p:extLst>
      <p:ext uri="{BB962C8B-B14F-4D97-AF65-F5344CB8AC3E}">
        <p14:creationId xmlns:p14="http://schemas.microsoft.com/office/powerpoint/2010/main" val="26260614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1" y="971551"/>
            <a:ext cx="8635998" cy="4857749"/>
          </a:xfrm>
          <a:prstGeom prst="rect">
            <a:avLst/>
          </a:prstGeom>
        </p:spPr>
      </p:pic>
    </p:spTree>
    <p:extLst>
      <p:ext uri="{BB962C8B-B14F-4D97-AF65-F5344CB8AC3E}">
        <p14:creationId xmlns:p14="http://schemas.microsoft.com/office/powerpoint/2010/main" val="17123620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1" y="971551"/>
            <a:ext cx="8635998" cy="4857749"/>
          </a:xfrm>
          <a:prstGeom prst="rect">
            <a:avLst/>
          </a:prstGeom>
        </p:spPr>
      </p:pic>
    </p:spTree>
    <p:extLst>
      <p:ext uri="{BB962C8B-B14F-4D97-AF65-F5344CB8AC3E}">
        <p14:creationId xmlns:p14="http://schemas.microsoft.com/office/powerpoint/2010/main" val="35790457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1" y="971551"/>
            <a:ext cx="8635998" cy="4857749"/>
          </a:xfrm>
          <a:prstGeom prst="rect">
            <a:avLst/>
          </a:prstGeom>
        </p:spPr>
      </p:pic>
    </p:spTree>
    <p:extLst>
      <p:ext uri="{BB962C8B-B14F-4D97-AF65-F5344CB8AC3E}">
        <p14:creationId xmlns:p14="http://schemas.microsoft.com/office/powerpoint/2010/main" val="3642986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1" y="971551"/>
            <a:ext cx="8635998" cy="4857749"/>
          </a:xfrm>
          <a:prstGeom prst="rect">
            <a:avLst/>
          </a:prstGeom>
        </p:spPr>
      </p:pic>
    </p:spTree>
    <p:extLst>
      <p:ext uri="{BB962C8B-B14F-4D97-AF65-F5344CB8AC3E}">
        <p14:creationId xmlns:p14="http://schemas.microsoft.com/office/powerpoint/2010/main" val="28593346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1" y="971551"/>
            <a:ext cx="8635998" cy="4857749"/>
          </a:xfrm>
          <a:prstGeom prst="rect">
            <a:avLst/>
          </a:prstGeom>
        </p:spPr>
      </p:pic>
    </p:spTree>
    <p:extLst>
      <p:ext uri="{BB962C8B-B14F-4D97-AF65-F5344CB8AC3E}">
        <p14:creationId xmlns:p14="http://schemas.microsoft.com/office/powerpoint/2010/main" val="2449626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1" y="971551"/>
            <a:ext cx="8635998" cy="4857749"/>
          </a:xfrm>
          <a:prstGeom prst="rect">
            <a:avLst/>
          </a:prstGeom>
        </p:spPr>
      </p:pic>
    </p:spTree>
    <p:extLst>
      <p:ext uri="{BB962C8B-B14F-4D97-AF65-F5344CB8AC3E}">
        <p14:creationId xmlns:p14="http://schemas.microsoft.com/office/powerpoint/2010/main" val="5989834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914525"/>
            <a:ext cx="8691562" cy="4179370"/>
          </a:xfrm>
        </p:spPr>
        <p:txBody>
          <a:bodyPr/>
          <a:lstStyle/>
          <a:p>
            <a:r>
              <a:rPr lang="en-US" altLang="en-US" sz="2000" dirty="0">
                <a:solidFill>
                  <a:srgbClr val="B30000"/>
                </a:solidFill>
              </a:rPr>
              <a:t>Height</a:t>
            </a:r>
          </a:p>
          <a:p>
            <a:pPr lvl="1"/>
            <a:r>
              <a:rPr lang="en-US" altLang="en-US" sz="2000" dirty="0">
                <a:solidFill>
                  <a:srgbClr val="000000"/>
                </a:solidFill>
              </a:rPr>
              <a:t>The number of hierarchical levels in an organization, from the CEO to the lower-level associates</a:t>
            </a:r>
            <a:endParaRPr lang="en-US" altLang="en-US" sz="2000" dirty="0"/>
          </a:p>
          <a:p>
            <a:r>
              <a:rPr lang="en-US" altLang="en-US" sz="2000" dirty="0">
                <a:solidFill>
                  <a:srgbClr val="B30000"/>
                </a:solidFill>
              </a:rPr>
              <a:t>Span of control</a:t>
            </a:r>
          </a:p>
          <a:p>
            <a:pPr lvl="1"/>
            <a:r>
              <a:rPr lang="en-US" altLang="en-US" sz="2000" dirty="0">
                <a:solidFill>
                  <a:srgbClr val="000000"/>
                </a:solidFill>
              </a:rPr>
              <a:t>The number of individuals a manager directly oversees</a:t>
            </a:r>
          </a:p>
          <a:p>
            <a:endParaRPr lang="en-US" sz="2000" dirty="0"/>
          </a:p>
        </p:txBody>
      </p:sp>
      <p:sp>
        <p:nvSpPr>
          <p:cNvPr id="23554" name="Rectangle 2"/>
          <p:cNvSpPr>
            <a:spLocks noGrp="1" noChangeArrowheads="1"/>
          </p:cNvSpPr>
          <p:nvPr>
            <p:ph type="title"/>
          </p:nvPr>
        </p:nvSpPr>
        <p:spPr>
          <a:xfrm>
            <a:off x="227012" y="418353"/>
            <a:ext cx="7812087" cy="535863"/>
          </a:xfrm>
        </p:spPr>
        <p:txBody>
          <a:bodyPr/>
          <a:lstStyle/>
          <a:p>
            <a:pPr eaLnBrk="1" hangingPunct="1"/>
            <a:r>
              <a:rPr lang="en-US" altLang="en-US" sz="3200" dirty="0" smtClean="0"/>
              <a:t>Elements of Organizational Structure</a:t>
            </a:r>
          </a:p>
        </p:txBody>
      </p:sp>
    </p:spTree>
    <p:extLst>
      <p:ext uri="{BB962C8B-B14F-4D97-AF65-F5344CB8AC3E}">
        <p14:creationId xmlns:p14="http://schemas.microsoft.com/office/powerpoint/2010/main" val="26977068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1" y="971551"/>
            <a:ext cx="8635998" cy="4857749"/>
          </a:xfrm>
          <a:prstGeom prst="rect">
            <a:avLst/>
          </a:prstGeom>
        </p:spPr>
      </p:pic>
    </p:spTree>
    <p:extLst>
      <p:ext uri="{BB962C8B-B14F-4D97-AF65-F5344CB8AC3E}">
        <p14:creationId xmlns:p14="http://schemas.microsoft.com/office/powerpoint/2010/main" val="195255829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1" y="971551"/>
            <a:ext cx="8635998" cy="4857749"/>
          </a:xfrm>
          <a:prstGeom prst="rect">
            <a:avLst/>
          </a:prstGeom>
        </p:spPr>
      </p:pic>
    </p:spTree>
    <p:extLst>
      <p:ext uri="{BB962C8B-B14F-4D97-AF65-F5344CB8AC3E}">
        <p14:creationId xmlns:p14="http://schemas.microsoft.com/office/powerpoint/2010/main" val="306748809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933" y="1168489"/>
            <a:ext cx="6677025" cy="516969"/>
          </a:xfrm>
          <a:prstGeom prst="rect">
            <a:avLst/>
          </a:prstGeom>
        </p:spPr>
        <p:txBody>
          <a:bodyPr vert="horz" wrap="square" lIns="0" tIns="9049" rIns="0" bIns="0" rtlCol="0">
            <a:spAutoFit/>
          </a:bodyPr>
          <a:lstStyle/>
          <a:p>
            <a:pPr marL="9525">
              <a:spcBef>
                <a:spcPts val="71"/>
              </a:spcBef>
            </a:pPr>
            <a:r>
              <a:rPr sz="3300" spc="-4" dirty="0">
                <a:solidFill>
                  <a:srgbClr val="E01D38"/>
                </a:solidFill>
              </a:rPr>
              <a:t>PROBLEM 2 – </a:t>
            </a:r>
            <a:r>
              <a:rPr sz="3300" spc="-19" dirty="0">
                <a:solidFill>
                  <a:srgbClr val="E01D38"/>
                </a:solidFill>
              </a:rPr>
              <a:t>CORPORATE</a:t>
            </a:r>
            <a:r>
              <a:rPr sz="3300" spc="-38" dirty="0">
                <a:solidFill>
                  <a:srgbClr val="E01D38"/>
                </a:solidFill>
              </a:rPr>
              <a:t> </a:t>
            </a:r>
            <a:r>
              <a:rPr sz="3300" spc="-4" dirty="0">
                <a:solidFill>
                  <a:srgbClr val="E01D38"/>
                </a:solidFill>
              </a:rPr>
              <a:t>LEADERSHIP</a:t>
            </a:r>
            <a:endParaRPr sz="3300"/>
          </a:p>
        </p:txBody>
      </p:sp>
      <p:sp>
        <p:nvSpPr>
          <p:cNvPr id="3" name="object 3"/>
          <p:cNvSpPr/>
          <p:nvPr/>
        </p:nvSpPr>
        <p:spPr>
          <a:xfrm>
            <a:off x="856106" y="2376297"/>
            <a:ext cx="2798445" cy="2796064"/>
          </a:xfrm>
          <a:custGeom>
            <a:avLst/>
            <a:gdLst/>
            <a:ahLst/>
            <a:cxnLst/>
            <a:rect l="l" t="t" r="r" b="b"/>
            <a:pathLst>
              <a:path w="3731260" h="3728085">
                <a:moveTo>
                  <a:pt x="0" y="1863852"/>
                </a:moveTo>
                <a:lnTo>
                  <a:pt x="609" y="1815747"/>
                </a:lnTo>
                <a:lnTo>
                  <a:pt x="2427" y="1767942"/>
                </a:lnTo>
                <a:lnTo>
                  <a:pt x="5439" y="1720451"/>
                </a:lnTo>
                <a:lnTo>
                  <a:pt x="9630" y="1673290"/>
                </a:lnTo>
                <a:lnTo>
                  <a:pt x="14986" y="1626473"/>
                </a:lnTo>
                <a:lnTo>
                  <a:pt x="21493" y="1580015"/>
                </a:lnTo>
                <a:lnTo>
                  <a:pt x="29134" y="1533930"/>
                </a:lnTo>
                <a:lnTo>
                  <a:pt x="37897" y="1488232"/>
                </a:lnTo>
                <a:lnTo>
                  <a:pt x="47766" y="1442938"/>
                </a:lnTo>
                <a:lnTo>
                  <a:pt x="58726" y="1398060"/>
                </a:lnTo>
                <a:lnTo>
                  <a:pt x="70763" y="1353614"/>
                </a:lnTo>
                <a:lnTo>
                  <a:pt x="83863" y="1309615"/>
                </a:lnTo>
                <a:lnTo>
                  <a:pt x="98010" y="1266076"/>
                </a:lnTo>
                <a:lnTo>
                  <a:pt x="113189" y="1223014"/>
                </a:lnTo>
                <a:lnTo>
                  <a:pt x="129388" y="1180441"/>
                </a:lnTo>
                <a:lnTo>
                  <a:pt x="146589" y="1138374"/>
                </a:lnTo>
                <a:lnTo>
                  <a:pt x="164780" y="1096826"/>
                </a:lnTo>
                <a:lnTo>
                  <a:pt x="183945" y="1055813"/>
                </a:lnTo>
                <a:lnTo>
                  <a:pt x="204070" y="1015348"/>
                </a:lnTo>
                <a:lnTo>
                  <a:pt x="225139" y="975448"/>
                </a:lnTo>
                <a:lnTo>
                  <a:pt x="247139" y="936125"/>
                </a:lnTo>
                <a:lnTo>
                  <a:pt x="270055" y="897395"/>
                </a:lnTo>
                <a:lnTo>
                  <a:pt x="293872" y="859273"/>
                </a:lnTo>
                <a:lnTo>
                  <a:pt x="318575" y="821773"/>
                </a:lnTo>
                <a:lnTo>
                  <a:pt x="344150" y="784909"/>
                </a:lnTo>
                <a:lnTo>
                  <a:pt x="370582" y="748697"/>
                </a:lnTo>
                <a:lnTo>
                  <a:pt x="397857" y="713151"/>
                </a:lnTo>
                <a:lnTo>
                  <a:pt x="425959" y="678286"/>
                </a:lnTo>
                <a:lnTo>
                  <a:pt x="454875" y="644116"/>
                </a:lnTo>
                <a:lnTo>
                  <a:pt x="484589" y="610656"/>
                </a:lnTo>
                <a:lnTo>
                  <a:pt x="515086" y="577921"/>
                </a:lnTo>
                <a:lnTo>
                  <a:pt x="546353" y="545925"/>
                </a:lnTo>
                <a:lnTo>
                  <a:pt x="578375" y="514683"/>
                </a:lnTo>
                <a:lnTo>
                  <a:pt x="611137" y="484209"/>
                </a:lnTo>
                <a:lnTo>
                  <a:pt x="644624" y="454519"/>
                </a:lnTo>
                <a:lnTo>
                  <a:pt x="678821" y="425626"/>
                </a:lnTo>
                <a:lnTo>
                  <a:pt x="713714" y="397546"/>
                </a:lnTo>
                <a:lnTo>
                  <a:pt x="749289" y="370293"/>
                </a:lnTo>
                <a:lnTo>
                  <a:pt x="785530" y="343882"/>
                </a:lnTo>
                <a:lnTo>
                  <a:pt x="822424" y="318327"/>
                </a:lnTo>
                <a:lnTo>
                  <a:pt x="859954" y="293643"/>
                </a:lnTo>
                <a:lnTo>
                  <a:pt x="898108" y="269845"/>
                </a:lnTo>
                <a:lnTo>
                  <a:pt x="936869" y="246948"/>
                </a:lnTo>
                <a:lnTo>
                  <a:pt x="976224" y="224965"/>
                </a:lnTo>
                <a:lnTo>
                  <a:pt x="1016158" y="203912"/>
                </a:lnTo>
                <a:lnTo>
                  <a:pt x="1056656" y="183803"/>
                </a:lnTo>
                <a:lnTo>
                  <a:pt x="1097703" y="164653"/>
                </a:lnTo>
                <a:lnTo>
                  <a:pt x="1139285" y="146476"/>
                </a:lnTo>
                <a:lnTo>
                  <a:pt x="1181387" y="129288"/>
                </a:lnTo>
                <a:lnTo>
                  <a:pt x="1223995" y="113102"/>
                </a:lnTo>
                <a:lnTo>
                  <a:pt x="1267093" y="97934"/>
                </a:lnTo>
                <a:lnTo>
                  <a:pt x="1310668" y="83798"/>
                </a:lnTo>
                <a:lnTo>
                  <a:pt x="1354704" y="70709"/>
                </a:lnTo>
                <a:lnTo>
                  <a:pt x="1399187" y="58681"/>
                </a:lnTo>
                <a:lnTo>
                  <a:pt x="1444103" y="47729"/>
                </a:lnTo>
                <a:lnTo>
                  <a:pt x="1489436" y="37868"/>
                </a:lnTo>
                <a:lnTo>
                  <a:pt x="1535172" y="29112"/>
                </a:lnTo>
                <a:lnTo>
                  <a:pt x="1581296" y="21476"/>
                </a:lnTo>
                <a:lnTo>
                  <a:pt x="1627794" y="14975"/>
                </a:lnTo>
                <a:lnTo>
                  <a:pt x="1674651" y="9623"/>
                </a:lnTo>
                <a:lnTo>
                  <a:pt x="1721852" y="5435"/>
                </a:lnTo>
                <a:lnTo>
                  <a:pt x="1769383" y="2425"/>
                </a:lnTo>
                <a:lnTo>
                  <a:pt x="1817229" y="608"/>
                </a:lnTo>
                <a:lnTo>
                  <a:pt x="1865376" y="0"/>
                </a:lnTo>
                <a:lnTo>
                  <a:pt x="1913522" y="608"/>
                </a:lnTo>
                <a:lnTo>
                  <a:pt x="1961368" y="2425"/>
                </a:lnTo>
                <a:lnTo>
                  <a:pt x="2008899" y="5435"/>
                </a:lnTo>
                <a:lnTo>
                  <a:pt x="2056100" y="9623"/>
                </a:lnTo>
                <a:lnTo>
                  <a:pt x="2102957" y="14975"/>
                </a:lnTo>
                <a:lnTo>
                  <a:pt x="2149455" y="21476"/>
                </a:lnTo>
                <a:lnTo>
                  <a:pt x="2195579" y="29112"/>
                </a:lnTo>
                <a:lnTo>
                  <a:pt x="2241315" y="37868"/>
                </a:lnTo>
                <a:lnTo>
                  <a:pt x="2286648" y="47729"/>
                </a:lnTo>
                <a:lnTo>
                  <a:pt x="2331564" y="58681"/>
                </a:lnTo>
                <a:lnTo>
                  <a:pt x="2376047" y="70709"/>
                </a:lnTo>
                <a:lnTo>
                  <a:pt x="2420083" y="83798"/>
                </a:lnTo>
                <a:lnTo>
                  <a:pt x="2463658" y="97934"/>
                </a:lnTo>
                <a:lnTo>
                  <a:pt x="2506756" y="113102"/>
                </a:lnTo>
                <a:lnTo>
                  <a:pt x="2549364" y="129288"/>
                </a:lnTo>
                <a:lnTo>
                  <a:pt x="2591466" y="146476"/>
                </a:lnTo>
                <a:lnTo>
                  <a:pt x="2633048" y="164653"/>
                </a:lnTo>
                <a:lnTo>
                  <a:pt x="2674095" y="183803"/>
                </a:lnTo>
                <a:lnTo>
                  <a:pt x="2714593" y="203912"/>
                </a:lnTo>
                <a:lnTo>
                  <a:pt x="2754527" y="224965"/>
                </a:lnTo>
                <a:lnTo>
                  <a:pt x="2793882" y="246948"/>
                </a:lnTo>
                <a:lnTo>
                  <a:pt x="2832643" y="269845"/>
                </a:lnTo>
                <a:lnTo>
                  <a:pt x="2870797" y="293643"/>
                </a:lnTo>
                <a:lnTo>
                  <a:pt x="2908327" y="318327"/>
                </a:lnTo>
                <a:lnTo>
                  <a:pt x="2945221" y="343882"/>
                </a:lnTo>
                <a:lnTo>
                  <a:pt x="2981462" y="370293"/>
                </a:lnTo>
                <a:lnTo>
                  <a:pt x="3017037" y="397546"/>
                </a:lnTo>
                <a:lnTo>
                  <a:pt x="3051930" y="425626"/>
                </a:lnTo>
                <a:lnTo>
                  <a:pt x="3086127" y="454519"/>
                </a:lnTo>
                <a:lnTo>
                  <a:pt x="3119614" y="484209"/>
                </a:lnTo>
                <a:lnTo>
                  <a:pt x="3152376" y="514683"/>
                </a:lnTo>
                <a:lnTo>
                  <a:pt x="3184398" y="545925"/>
                </a:lnTo>
                <a:lnTo>
                  <a:pt x="3215665" y="577921"/>
                </a:lnTo>
                <a:lnTo>
                  <a:pt x="3246162" y="610656"/>
                </a:lnTo>
                <a:lnTo>
                  <a:pt x="3275876" y="644116"/>
                </a:lnTo>
                <a:lnTo>
                  <a:pt x="3304792" y="678286"/>
                </a:lnTo>
                <a:lnTo>
                  <a:pt x="3332894" y="713151"/>
                </a:lnTo>
                <a:lnTo>
                  <a:pt x="3360169" y="748697"/>
                </a:lnTo>
                <a:lnTo>
                  <a:pt x="3386601" y="784909"/>
                </a:lnTo>
                <a:lnTo>
                  <a:pt x="3412176" y="821773"/>
                </a:lnTo>
                <a:lnTo>
                  <a:pt x="3436879" y="859273"/>
                </a:lnTo>
                <a:lnTo>
                  <a:pt x="3460696" y="897395"/>
                </a:lnTo>
                <a:lnTo>
                  <a:pt x="3483612" y="936125"/>
                </a:lnTo>
                <a:lnTo>
                  <a:pt x="3505612" y="975448"/>
                </a:lnTo>
                <a:lnTo>
                  <a:pt x="3526681" y="1015348"/>
                </a:lnTo>
                <a:lnTo>
                  <a:pt x="3546806" y="1055813"/>
                </a:lnTo>
                <a:lnTo>
                  <a:pt x="3565971" y="1096826"/>
                </a:lnTo>
                <a:lnTo>
                  <a:pt x="3584162" y="1138374"/>
                </a:lnTo>
                <a:lnTo>
                  <a:pt x="3601363" y="1180441"/>
                </a:lnTo>
                <a:lnTo>
                  <a:pt x="3617562" y="1223014"/>
                </a:lnTo>
                <a:lnTo>
                  <a:pt x="3632741" y="1266076"/>
                </a:lnTo>
                <a:lnTo>
                  <a:pt x="3646888" y="1309615"/>
                </a:lnTo>
                <a:lnTo>
                  <a:pt x="3659988" y="1353614"/>
                </a:lnTo>
                <a:lnTo>
                  <a:pt x="3672025" y="1398060"/>
                </a:lnTo>
                <a:lnTo>
                  <a:pt x="3682985" y="1442938"/>
                </a:lnTo>
                <a:lnTo>
                  <a:pt x="3692854" y="1488232"/>
                </a:lnTo>
                <a:lnTo>
                  <a:pt x="3701617" y="1533930"/>
                </a:lnTo>
                <a:lnTo>
                  <a:pt x="3709258" y="1580015"/>
                </a:lnTo>
                <a:lnTo>
                  <a:pt x="3715765" y="1626473"/>
                </a:lnTo>
                <a:lnTo>
                  <a:pt x="3721121" y="1673290"/>
                </a:lnTo>
                <a:lnTo>
                  <a:pt x="3725312" y="1720451"/>
                </a:lnTo>
                <a:lnTo>
                  <a:pt x="3728324" y="1767942"/>
                </a:lnTo>
                <a:lnTo>
                  <a:pt x="3730142" y="1815747"/>
                </a:lnTo>
                <a:lnTo>
                  <a:pt x="3730752" y="1863852"/>
                </a:lnTo>
                <a:lnTo>
                  <a:pt x="3730142" y="1911956"/>
                </a:lnTo>
                <a:lnTo>
                  <a:pt x="3728324" y="1959761"/>
                </a:lnTo>
                <a:lnTo>
                  <a:pt x="3725312" y="2007252"/>
                </a:lnTo>
                <a:lnTo>
                  <a:pt x="3721121" y="2054413"/>
                </a:lnTo>
                <a:lnTo>
                  <a:pt x="3715765" y="2101230"/>
                </a:lnTo>
                <a:lnTo>
                  <a:pt x="3709258" y="2147688"/>
                </a:lnTo>
                <a:lnTo>
                  <a:pt x="3701617" y="2193773"/>
                </a:lnTo>
                <a:lnTo>
                  <a:pt x="3692854" y="2239471"/>
                </a:lnTo>
                <a:lnTo>
                  <a:pt x="3682985" y="2284765"/>
                </a:lnTo>
                <a:lnTo>
                  <a:pt x="3672025" y="2329643"/>
                </a:lnTo>
                <a:lnTo>
                  <a:pt x="3659988" y="2374089"/>
                </a:lnTo>
                <a:lnTo>
                  <a:pt x="3646888" y="2418088"/>
                </a:lnTo>
                <a:lnTo>
                  <a:pt x="3632741" y="2461627"/>
                </a:lnTo>
                <a:lnTo>
                  <a:pt x="3617562" y="2504689"/>
                </a:lnTo>
                <a:lnTo>
                  <a:pt x="3601363" y="2547262"/>
                </a:lnTo>
                <a:lnTo>
                  <a:pt x="3584162" y="2589329"/>
                </a:lnTo>
                <a:lnTo>
                  <a:pt x="3565971" y="2630877"/>
                </a:lnTo>
                <a:lnTo>
                  <a:pt x="3546806" y="2671890"/>
                </a:lnTo>
                <a:lnTo>
                  <a:pt x="3526681" y="2712355"/>
                </a:lnTo>
                <a:lnTo>
                  <a:pt x="3505612" y="2752255"/>
                </a:lnTo>
                <a:lnTo>
                  <a:pt x="3483612" y="2791578"/>
                </a:lnTo>
                <a:lnTo>
                  <a:pt x="3460696" y="2830308"/>
                </a:lnTo>
                <a:lnTo>
                  <a:pt x="3436879" y="2868430"/>
                </a:lnTo>
                <a:lnTo>
                  <a:pt x="3412176" y="2905930"/>
                </a:lnTo>
                <a:lnTo>
                  <a:pt x="3386601" y="2942794"/>
                </a:lnTo>
                <a:lnTo>
                  <a:pt x="3360169" y="2979006"/>
                </a:lnTo>
                <a:lnTo>
                  <a:pt x="3332894" y="3014552"/>
                </a:lnTo>
                <a:lnTo>
                  <a:pt x="3304792" y="3049417"/>
                </a:lnTo>
                <a:lnTo>
                  <a:pt x="3275876" y="3083587"/>
                </a:lnTo>
                <a:lnTo>
                  <a:pt x="3246162" y="3117047"/>
                </a:lnTo>
                <a:lnTo>
                  <a:pt x="3215665" y="3149782"/>
                </a:lnTo>
                <a:lnTo>
                  <a:pt x="3184398" y="3181778"/>
                </a:lnTo>
                <a:lnTo>
                  <a:pt x="3152376" y="3213020"/>
                </a:lnTo>
                <a:lnTo>
                  <a:pt x="3119614" y="3243494"/>
                </a:lnTo>
                <a:lnTo>
                  <a:pt x="3086127" y="3273184"/>
                </a:lnTo>
                <a:lnTo>
                  <a:pt x="3051930" y="3302077"/>
                </a:lnTo>
                <a:lnTo>
                  <a:pt x="3017037" y="3330157"/>
                </a:lnTo>
                <a:lnTo>
                  <a:pt x="2981462" y="3357410"/>
                </a:lnTo>
                <a:lnTo>
                  <a:pt x="2945221" y="3383821"/>
                </a:lnTo>
                <a:lnTo>
                  <a:pt x="2908327" y="3409376"/>
                </a:lnTo>
                <a:lnTo>
                  <a:pt x="2870797" y="3434060"/>
                </a:lnTo>
                <a:lnTo>
                  <a:pt x="2832643" y="3457858"/>
                </a:lnTo>
                <a:lnTo>
                  <a:pt x="2793882" y="3480755"/>
                </a:lnTo>
                <a:lnTo>
                  <a:pt x="2754527" y="3502738"/>
                </a:lnTo>
                <a:lnTo>
                  <a:pt x="2714593" y="3523791"/>
                </a:lnTo>
                <a:lnTo>
                  <a:pt x="2674095" y="3543900"/>
                </a:lnTo>
                <a:lnTo>
                  <a:pt x="2633048" y="3563050"/>
                </a:lnTo>
                <a:lnTo>
                  <a:pt x="2591466" y="3581227"/>
                </a:lnTo>
                <a:lnTo>
                  <a:pt x="2549364" y="3598415"/>
                </a:lnTo>
                <a:lnTo>
                  <a:pt x="2506756" y="3614601"/>
                </a:lnTo>
                <a:lnTo>
                  <a:pt x="2463658" y="3629769"/>
                </a:lnTo>
                <a:lnTo>
                  <a:pt x="2420083" y="3643905"/>
                </a:lnTo>
                <a:lnTo>
                  <a:pt x="2376047" y="3656994"/>
                </a:lnTo>
                <a:lnTo>
                  <a:pt x="2331564" y="3669022"/>
                </a:lnTo>
                <a:lnTo>
                  <a:pt x="2286648" y="3679974"/>
                </a:lnTo>
                <a:lnTo>
                  <a:pt x="2241315" y="3689835"/>
                </a:lnTo>
                <a:lnTo>
                  <a:pt x="2195579" y="3698591"/>
                </a:lnTo>
                <a:lnTo>
                  <a:pt x="2149455" y="3706227"/>
                </a:lnTo>
                <a:lnTo>
                  <a:pt x="2102957" y="3712728"/>
                </a:lnTo>
                <a:lnTo>
                  <a:pt x="2056100" y="3718080"/>
                </a:lnTo>
                <a:lnTo>
                  <a:pt x="2008899" y="3722268"/>
                </a:lnTo>
                <a:lnTo>
                  <a:pt x="1961368" y="3725278"/>
                </a:lnTo>
                <a:lnTo>
                  <a:pt x="1913522" y="3727095"/>
                </a:lnTo>
                <a:lnTo>
                  <a:pt x="1865376" y="3727704"/>
                </a:lnTo>
                <a:lnTo>
                  <a:pt x="1817229" y="3727095"/>
                </a:lnTo>
                <a:lnTo>
                  <a:pt x="1769383" y="3725278"/>
                </a:lnTo>
                <a:lnTo>
                  <a:pt x="1721852" y="3722268"/>
                </a:lnTo>
                <a:lnTo>
                  <a:pt x="1674651" y="3718080"/>
                </a:lnTo>
                <a:lnTo>
                  <a:pt x="1627794" y="3712728"/>
                </a:lnTo>
                <a:lnTo>
                  <a:pt x="1581296" y="3706227"/>
                </a:lnTo>
                <a:lnTo>
                  <a:pt x="1535172" y="3698591"/>
                </a:lnTo>
                <a:lnTo>
                  <a:pt x="1489436" y="3689835"/>
                </a:lnTo>
                <a:lnTo>
                  <a:pt x="1444103" y="3679974"/>
                </a:lnTo>
                <a:lnTo>
                  <a:pt x="1399187" y="3669022"/>
                </a:lnTo>
                <a:lnTo>
                  <a:pt x="1354704" y="3656994"/>
                </a:lnTo>
                <a:lnTo>
                  <a:pt x="1310668" y="3643905"/>
                </a:lnTo>
                <a:lnTo>
                  <a:pt x="1267093" y="3629769"/>
                </a:lnTo>
                <a:lnTo>
                  <a:pt x="1223995" y="3614601"/>
                </a:lnTo>
                <a:lnTo>
                  <a:pt x="1181387" y="3598415"/>
                </a:lnTo>
                <a:lnTo>
                  <a:pt x="1139285" y="3581227"/>
                </a:lnTo>
                <a:lnTo>
                  <a:pt x="1097703" y="3563050"/>
                </a:lnTo>
                <a:lnTo>
                  <a:pt x="1056656" y="3543900"/>
                </a:lnTo>
                <a:lnTo>
                  <a:pt x="1016158" y="3523791"/>
                </a:lnTo>
                <a:lnTo>
                  <a:pt x="976224" y="3502738"/>
                </a:lnTo>
                <a:lnTo>
                  <a:pt x="936869" y="3480755"/>
                </a:lnTo>
                <a:lnTo>
                  <a:pt x="898108" y="3457858"/>
                </a:lnTo>
                <a:lnTo>
                  <a:pt x="859954" y="3434060"/>
                </a:lnTo>
                <a:lnTo>
                  <a:pt x="822424" y="3409376"/>
                </a:lnTo>
                <a:lnTo>
                  <a:pt x="785530" y="3383821"/>
                </a:lnTo>
                <a:lnTo>
                  <a:pt x="749289" y="3357410"/>
                </a:lnTo>
                <a:lnTo>
                  <a:pt x="713714" y="3330157"/>
                </a:lnTo>
                <a:lnTo>
                  <a:pt x="678821" y="3302077"/>
                </a:lnTo>
                <a:lnTo>
                  <a:pt x="644624" y="3273184"/>
                </a:lnTo>
                <a:lnTo>
                  <a:pt x="611137" y="3243494"/>
                </a:lnTo>
                <a:lnTo>
                  <a:pt x="578375" y="3213020"/>
                </a:lnTo>
                <a:lnTo>
                  <a:pt x="546353" y="3181778"/>
                </a:lnTo>
                <a:lnTo>
                  <a:pt x="515086" y="3149782"/>
                </a:lnTo>
                <a:lnTo>
                  <a:pt x="484589" y="3117047"/>
                </a:lnTo>
                <a:lnTo>
                  <a:pt x="454875" y="3083587"/>
                </a:lnTo>
                <a:lnTo>
                  <a:pt x="425959" y="3049417"/>
                </a:lnTo>
                <a:lnTo>
                  <a:pt x="397857" y="3014552"/>
                </a:lnTo>
                <a:lnTo>
                  <a:pt x="370582" y="2979006"/>
                </a:lnTo>
                <a:lnTo>
                  <a:pt x="344150" y="2942794"/>
                </a:lnTo>
                <a:lnTo>
                  <a:pt x="318575" y="2905930"/>
                </a:lnTo>
                <a:lnTo>
                  <a:pt x="293872" y="2868430"/>
                </a:lnTo>
                <a:lnTo>
                  <a:pt x="270055" y="2830308"/>
                </a:lnTo>
                <a:lnTo>
                  <a:pt x="247139" y="2791578"/>
                </a:lnTo>
                <a:lnTo>
                  <a:pt x="225139" y="2752255"/>
                </a:lnTo>
                <a:lnTo>
                  <a:pt x="204070" y="2712355"/>
                </a:lnTo>
                <a:lnTo>
                  <a:pt x="183945" y="2671890"/>
                </a:lnTo>
                <a:lnTo>
                  <a:pt x="164780" y="2630877"/>
                </a:lnTo>
                <a:lnTo>
                  <a:pt x="146589" y="2589329"/>
                </a:lnTo>
                <a:lnTo>
                  <a:pt x="129388" y="2547262"/>
                </a:lnTo>
                <a:lnTo>
                  <a:pt x="113189" y="2504689"/>
                </a:lnTo>
                <a:lnTo>
                  <a:pt x="98010" y="2461627"/>
                </a:lnTo>
                <a:lnTo>
                  <a:pt x="83863" y="2418088"/>
                </a:lnTo>
                <a:lnTo>
                  <a:pt x="70763" y="2374089"/>
                </a:lnTo>
                <a:lnTo>
                  <a:pt x="58726" y="2329643"/>
                </a:lnTo>
                <a:lnTo>
                  <a:pt x="47766" y="2284765"/>
                </a:lnTo>
                <a:lnTo>
                  <a:pt x="37897" y="2239471"/>
                </a:lnTo>
                <a:lnTo>
                  <a:pt x="29134" y="2193773"/>
                </a:lnTo>
                <a:lnTo>
                  <a:pt x="21493" y="2147688"/>
                </a:lnTo>
                <a:lnTo>
                  <a:pt x="14986" y="2101230"/>
                </a:lnTo>
                <a:lnTo>
                  <a:pt x="9630" y="2054413"/>
                </a:lnTo>
                <a:lnTo>
                  <a:pt x="5439" y="2007252"/>
                </a:lnTo>
                <a:lnTo>
                  <a:pt x="2427" y="1959761"/>
                </a:lnTo>
                <a:lnTo>
                  <a:pt x="609" y="1911956"/>
                </a:lnTo>
                <a:lnTo>
                  <a:pt x="0" y="1863852"/>
                </a:lnTo>
                <a:close/>
              </a:path>
            </a:pathLst>
          </a:custGeom>
          <a:ln w="76200">
            <a:solidFill>
              <a:srgbClr val="E01D38"/>
            </a:solidFill>
          </a:ln>
        </p:spPr>
        <p:txBody>
          <a:bodyPr wrap="square" lIns="0" tIns="0" rIns="0" bIns="0" rtlCol="0"/>
          <a:lstStyle/>
          <a:p>
            <a:endParaRPr sz="1350"/>
          </a:p>
        </p:txBody>
      </p:sp>
      <p:sp>
        <p:nvSpPr>
          <p:cNvPr id="4" name="object 4"/>
          <p:cNvSpPr/>
          <p:nvPr/>
        </p:nvSpPr>
        <p:spPr>
          <a:xfrm>
            <a:off x="628650" y="2125980"/>
            <a:ext cx="640080" cy="3294221"/>
          </a:xfrm>
          <a:custGeom>
            <a:avLst/>
            <a:gdLst/>
            <a:ahLst/>
            <a:cxnLst/>
            <a:rect l="l" t="t" r="r" b="b"/>
            <a:pathLst>
              <a:path w="853439" h="4392295">
                <a:moveTo>
                  <a:pt x="0" y="4392168"/>
                </a:moveTo>
                <a:lnTo>
                  <a:pt x="853439" y="4392168"/>
                </a:lnTo>
                <a:lnTo>
                  <a:pt x="853439" y="0"/>
                </a:lnTo>
                <a:lnTo>
                  <a:pt x="0" y="0"/>
                </a:lnTo>
                <a:lnTo>
                  <a:pt x="0" y="4392168"/>
                </a:lnTo>
                <a:close/>
              </a:path>
            </a:pathLst>
          </a:custGeom>
          <a:solidFill>
            <a:srgbClr val="FFFFFF"/>
          </a:solidFill>
        </p:spPr>
        <p:txBody>
          <a:bodyPr wrap="square" lIns="0" tIns="0" rIns="0" bIns="0" rtlCol="0"/>
          <a:lstStyle/>
          <a:p>
            <a:endParaRPr sz="1350"/>
          </a:p>
        </p:txBody>
      </p:sp>
      <p:sp>
        <p:nvSpPr>
          <p:cNvPr id="5" name="object 5"/>
          <p:cNvSpPr txBox="1"/>
          <p:nvPr/>
        </p:nvSpPr>
        <p:spPr>
          <a:xfrm>
            <a:off x="612286" y="2538743"/>
            <a:ext cx="615553" cy="2472690"/>
          </a:xfrm>
          <a:prstGeom prst="rect">
            <a:avLst/>
          </a:prstGeom>
        </p:spPr>
        <p:txBody>
          <a:bodyPr vert="vert270" wrap="square" lIns="0" tIns="0" rIns="0" bIns="0" rtlCol="0">
            <a:spAutoFit/>
          </a:bodyPr>
          <a:lstStyle/>
          <a:p>
            <a:pPr marL="9525">
              <a:lnSpc>
                <a:spcPts val="4830"/>
              </a:lnSpc>
            </a:pPr>
            <a:r>
              <a:rPr sz="4500" b="1" dirty="0">
                <a:solidFill>
                  <a:srgbClr val="44536A"/>
                </a:solidFill>
                <a:latin typeface="Tw Cen MT"/>
                <a:cs typeface="Tw Cen MT"/>
              </a:rPr>
              <a:t>KEY</a:t>
            </a:r>
            <a:r>
              <a:rPr sz="4500" b="1" spc="-64" dirty="0">
                <a:solidFill>
                  <a:srgbClr val="44536A"/>
                </a:solidFill>
                <a:latin typeface="Tw Cen MT"/>
                <a:cs typeface="Tw Cen MT"/>
              </a:rPr>
              <a:t> </a:t>
            </a:r>
            <a:r>
              <a:rPr sz="4500" b="1" dirty="0">
                <a:solidFill>
                  <a:srgbClr val="44536A"/>
                </a:solidFill>
                <a:latin typeface="Tw Cen MT"/>
                <a:cs typeface="Tw Cen MT"/>
              </a:rPr>
              <a:t>ISSUE</a:t>
            </a:r>
            <a:endParaRPr sz="4500">
              <a:latin typeface="Tw Cen MT"/>
              <a:cs typeface="Tw Cen MT"/>
            </a:endParaRPr>
          </a:p>
        </p:txBody>
      </p:sp>
      <p:sp>
        <p:nvSpPr>
          <p:cNvPr id="6" name="object 6"/>
          <p:cNvSpPr txBox="1"/>
          <p:nvPr/>
        </p:nvSpPr>
        <p:spPr>
          <a:xfrm>
            <a:off x="4572000" y="2125980"/>
            <a:ext cx="3943350" cy="413575"/>
          </a:xfrm>
          <a:prstGeom prst="rect">
            <a:avLst/>
          </a:prstGeom>
          <a:solidFill>
            <a:srgbClr val="E01D38"/>
          </a:solidFill>
        </p:spPr>
        <p:txBody>
          <a:bodyPr vert="horz" wrap="square" lIns="0" tIns="89535" rIns="0" bIns="0" rtlCol="0">
            <a:spAutoFit/>
          </a:bodyPr>
          <a:lstStyle/>
          <a:p>
            <a:pPr marL="888683">
              <a:spcBef>
                <a:spcPts val="705"/>
              </a:spcBef>
            </a:pPr>
            <a:r>
              <a:rPr sz="2100" dirty="0">
                <a:solidFill>
                  <a:srgbClr val="FFFFFF"/>
                </a:solidFill>
                <a:latin typeface="Tw Cen MT"/>
                <a:cs typeface="Tw Cen MT"/>
              </a:rPr>
              <a:t>PROBLEM</a:t>
            </a:r>
            <a:r>
              <a:rPr sz="2100" spc="-53" dirty="0">
                <a:solidFill>
                  <a:srgbClr val="FFFFFF"/>
                </a:solidFill>
                <a:latin typeface="Tw Cen MT"/>
                <a:cs typeface="Tw Cen MT"/>
              </a:rPr>
              <a:t> </a:t>
            </a:r>
            <a:r>
              <a:rPr sz="2100" spc="-15" dirty="0">
                <a:solidFill>
                  <a:srgbClr val="FFFFFF"/>
                </a:solidFill>
                <a:latin typeface="Tw Cen MT"/>
                <a:cs typeface="Tw Cen MT"/>
              </a:rPr>
              <a:t>ANALYSIS</a:t>
            </a:r>
            <a:endParaRPr sz="2100">
              <a:latin typeface="Tw Cen MT"/>
              <a:cs typeface="Tw Cen MT"/>
            </a:endParaRPr>
          </a:p>
        </p:txBody>
      </p:sp>
      <p:sp>
        <p:nvSpPr>
          <p:cNvPr id="7" name="object 7"/>
          <p:cNvSpPr/>
          <p:nvPr/>
        </p:nvSpPr>
        <p:spPr>
          <a:xfrm>
            <a:off x="3626739" y="2408300"/>
            <a:ext cx="946785" cy="0"/>
          </a:xfrm>
          <a:custGeom>
            <a:avLst/>
            <a:gdLst/>
            <a:ahLst/>
            <a:cxnLst/>
            <a:rect l="l" t="t" r="r" b="b"/>
            <a:pathLst>
              <a:path w="1262379">
                <a:moveTo>
                  <a:pt x="0" y="0"/>
                </a:moveTo>
                <a:lnTo>
                  <a:pt x="1262126" y="0"/>
                </a:lnTo>
              </a:path>
            </a:pathLst>
          </a:custGeom>
          <a:ln w="39624">
            <a:solidFill>
              <a:srgbClr val="E01D38"/>
            </a:solidFill>
          </a:ln>
        </p:spPr>
        <p:txBody>
          <a:bodyPr wrap="square" lIns="0" tIns="0" rIns="0" bIns="0" rtlCol="0"/>
          <a:lstStyle/>
          <a:p>
            <a:endParaRPr sz="1350"/>
          </a:p>
        </p:txBody>
      </p:sp>
      <p:sp>
        <p:nvSpPr>
          <p:cNvPr id="8" name="object 8"/>
          <p:cNvSpPr/>
          <p:nvPr/>
        </p:nvSpPr>
        <p:spPr>
          <a:xfrm>
            <a:off x="3244977" y="2401443"/>
            <a:ext cx="401479" cy="384334"/>
          </a:xfrm>
          <a:custGeom>
            <a:avLst/>
            <a:gdLst/>
            <a:ahLst/>
            <a:cxnLst/>
            <a:rect l="l" t="t" r="r" b="b"/>
            <a:pathLst>
              <a:path w="535304" h="512444">
                <a:moveTo>
                  <a:pt x="0" y="512190"/>
                </a:moveTo>
                <a:lnTo>
                  <a:pt x="534797" y="0"/>
                </a:lnTo>
              </a:path>
            </a:pathLst>
          </a:custGeom>
          <a:ln w="39624">
            <a:solidFill>
              <a:srgbClr val="E01D38"/>
            </a:solidFill>
          </a:ln>
        </p:spPr>
        <p:txBody>
          <a:bodyPr wrap="square" lIns="0" tIns="0" rIns="0" bIns="0" rtlCol="0"/>
          <a:lstStyle/>
          <a:p>
            <a:endParaRPr sz="1350"/>
          </a:p>
        </p:txBody>
      </p:sp>
      <p:sp>
        <p:nvSpPr>
          <p:cNvPr id="9" name="object 9"/>
          <p:cNvSpPr txBox="1"/>
          <p:nvPr/>
        </p:nvSpPr>
        <p:spPr>
          <a:xfrm>
            <a:off x="4632198" y="2734818"/>
            <a:ext cx="3676174" cy="2455383"/>
          </a:xfrm>
          <a:prstGeom prst="rect">
            <a:avLst/>
          </a:prstGeom>
        </p:spPr>
        <p:txBody>
          <a:bodyPr vert="horz" wrap="square" lIns="0" tIns="10001" rIns="0" bIns="0" rtlCol="0">
            <a:spAutoFit/>
          </a:bodyPr>
          <a:lstStyle/>
          <a:p>
            <a:pPr marL="180975" indent="-171450">
              <a:lnSpc>
                <a:spcPts val="2269"/>
              </a:lnSpc>
              <a:spcBef>
                <a:spcPts val="79"/>
              </a:spcBef>
              <a:buClr>
                <a:srgbClr val="E01D38"/>
              </a:buClr>
              <a:buFont typeface="Arial"/>
              <a:buChar char="•"/>
              <a:tabLst>
                <a:tab pos="180975" algn="l"/>
              </a:tabLst>
            </a:pPr>
            <a:r>
              <a:rPr sz="2100" spc="-4" dirty="0">
                <a:latin typeface="Tw Cen MT"/>
                <a:cs typeface="Tw Cen MT"/>
              </a:rPr>
              <a:t>Overdependence </a:t>
            </a:r>
            <a:r>
              <a:rPr sz="2100" dirty="0">
                <a:latin typeface="Tw Cen MT"/>
                <a:cs typeface="Tw Cen MT"/>
              </a:rPr>
              <a:t>on CEO</a:t>
            </a:r>
            <a:r>
              <a:rPr sz="2100" spc="-83" dirty="0">
                <a:latin typeface="Tw Cen MT"/>
                <a:cs typeface="Tw Cen MT"/>
              </a:rPr>
              <a:t> </a:t>
            </a:r>
            <a:r>
              <a:rPr sz="2100" dirty="0">
                <a:latin typeface="Tw Cen MT"/>
                <a:cs typeface="Tw Cen MT"/>
              </a:rPr>
              <a:t>Elon</a:t>
            </a:r>
            <a:endParaRPr sz="2100">
              <a:latin typeface="Tw Cen MT"/>
              <a:cs typeface="Tw Cen MT"/>
            </a:endParaRPr>
          </a:p>
          <a:p>
            <a:pPr marL="180975">
              <a:lnSpc>
                <a:spcPts val="2269"/>
              </a:lnSpc>
            </a:pPr>
            <a:r>
              <a:rPr sz="2100" dirty="0">
                <a:latin typeface="Tw Cen MT"/>
                <a:cs typeface="Tw Cen MT"/>
              </a:rPr>
              <a:t>Musk </a:t>
            </a:r>
            <a:r>
              <a:rPr sz="2100" spc="-11" dirty="0">
                <a:latin typeface="Tw Cen MT"/>
                <a:cs typeface="Tw Cen MT"/>
              </a:rPr>
              <a:t>for </a:t>
            </a:r>
            <a:r>
              <a:rPr sz="2100" dirty="0">
                <a:latin typeface="Tw Cen MT"/>
                <a:cs typeface="Tw Cen MT"/>
              </a:rPr>
              <a:t>strategic</a:t>
            </a:r>
            <a:r>
              <a:rPr sz="2100" spc="-53" dirty="0">
                <a:latin typeface="Tw Cen MT"/>
                <a:cs typeface="Tw Cen MT"/>
              </a:rPr>
              <a:t> </a:t>
            </a:r>
            <a:r>
              <a:rPr sz="2100" dirty="0">
                <a:latin typeface="Tw Cen MT"/>
                <a:cs typeface="Tw Cen MT"/>
              </a:rPr>
              <a:t>direction</a:t>
            </a:r>
            <a:endParaRPr sz="2100">
              <a:latin typeface="Tw Cen MT"/>
              <a:cs typeface="Tw Cen MT"/>
            </a:endParaRPr>
          </a:p>
          <a:p>
            <a:pPr marL="180975" marR="432911" indent="-171450">
              <a:lnSpc>
                <a:spcPct val="80000"/>
              </a:lnSpc>
              <a:spcBef>
                <a:spcPts val="758"/>
              </a:spcBef>
              <a:buClr>
                <a:srgbClr val="E01D38"/>
              </a:buClr>
              <a:buFont typeface="Arial"/>
              <a:buChar char="•"/>
              <a:tabLst>
                <a:tab pos="180975" algn="l"/>
              </a:tabLst>
            </a:pPr>
            <a:r>
              <a:rPr sz="2100" spc="-11" dirty="0">
                <a:latin typeface="Tw Cen MT"/>
                <a:cs typeface="Tw Cen MT"/>
              </a:rPr>
              <a:t>Role </a:t>
            </a:r>
            <a:r>
              <a:rPr sz="2100" dirty="0">
                <a:latin typeface="Tw Cen MT"/>
                <a:cs typeface="Tw Cen MT"/>
              </a:rPr>
              <a:t>duality within</a:t>
            </a:r>
            <a:r>
              <a:rPr sz="2100" spc="-98" dirty="0">
                <a:latin typeface="Tw Cen MT"/>
                <a:cs typeface="Tw Cen MT"/>
              </a:rPr>
              <a:t> </a:t>
            </a:r>
            <a:r>
              <a:rPr sz="2100" dirty="0">
                <a:latin typeface="Tw Cen MT"/>
                <a:cs typeface="Tw Cen MT"/>
              </a:rPr>
              <a:t>corporate  structure hindering </a:t>
            </a:r>
            <a:r>
              <a:rPr sz="2100" spc="-4" dirty="0">
                <a:latin typeface="Tw Cen MT"/>
                <a:cs typeface="Tw Cen MT"/>
              </a:rPr>
              <a:t>effective  </a:t>
            </a:r>
            <a:r>
              <a:rPr sz="2100" dirty="0">
                <a:latin typeface="Tw Cen MT"/>
                <a:cs typeface="Tw Cen MT"/>
              </a:rPr>
              <a:t>decision-making</a:t>
            </a:r>
            <a:endParaRPr sz="2100">
              <a:latin typeface="Tw Cen MT"/>
              <a:cs typeface="Tw Cen MT"/>
            </a:endParaRPr>
          </a:p>
          <a:p>
            <a:pPr marL="180975" indent="-171450">
              <a:lnSpc>
                <a:spcPts val="2269"/>
              </a:lnSpc>
              <a:spcBef>
                <a:spcPts val="236"/>
              </a:spcBef>
              <a:buClr>
                <a:srgbClr val="E01D38"/>
              </a:buClr>
              <a:buFont typeface="Arial"/>
              <a:buChar char="•"/>
              <a:tabLst>
                <a:tab pos="180975" algn="l"/>
              </a:tabLst>
            </a:pPr>
            <a:r>
              <a:rPr sz="2100" dirty="0">
                <a:latin typeface="Tw Cen MT"/>
                <a:cs typeface="Tw Cen MT"/>
              </a:rPr>
              <a:t>Need </a:t>
            </a:r>
            <a:r>
              <a:rPr sz="2100" spc="-11" dirty="0">
                <a:latin typeface="Tw Cen MT"/>
                <a:cs typeface="Tw Cen MT"/>
              </a:rPr>
              <a:t>for </a:t>
            </a:r>
            <a:r>
              <a:rPr sz="2100" dirty="0">
                <a:latin typeface="Tw Cen MT"/>
                <a:cs typeface="Tw Cen MT"/>
              </a:rPr>
              <a:t>leadership</a:t>
            </a:r>
            <a:r>
              <a:rPr sz="2100" spc="-98" dirty="0">
                <a:latin typeface="Tw Cen MT"/>
                <a:cs typeface="Tw Cen MT"/>
              </a:rPr>
              <a:t> </a:t>
            </a:r>
            <a:r>
              <a:rPr sz="2100" dirty="0">
                <a:latin typeface="Tw Cen MT"/>
                <a:cs typeface="Tw Cen MT"/>
              </a:rPr>
              <a:t>balance</a:t>
            </a:r>
            <a:endParaRPr sz="2100">
              <a:latin typeface="Tw Cen MT"/>
              <a:cs typeface="Tw Cen MT"/>
            </a:endParaRPr>
          </a:p>
          <a:p>
            <a:pPr marL="180975">
              <a:lnSpc>
                <a:spcPts val="2269"/>
              </a:lnSpc>
            </a:pPr>
            <a:r>
              <a:rPr sz="2100" spc="-4" dirty="0">
                <a:latin typeface="Tw Cen MT"/>
                <a:cs typeface="Tw Cen MT"/>
              </a:rPr>
              <a:t>between </a:t>
            </a:r>
            <a:r>
              <a:rPr sz="2100" dirty="0">
                <a:latin typeface="Tw Cen MT"/>
                <a:cs typeface="Tw Cen MT"/>
              </a:rPr>
              <a:t>vision and</a:t>
            </a:r>
            <a:r>
              <a:rPr sz="2100" spc="-105" dirty="0">
                <a:latin typeface="Tw Cen MT"/>
                <a:cs typeface="Tw Cen MT"/>
              </a:rPr>
              <a:t> </a:t>
            </a:r>
            <a:r>
              <a:rPr sz="2100" dirty="0">
                <a:latin typeface="Tw Cen MT"/>
                <a:cs typeface="Tw Cen MT"/>
              </a:rPr>
              <a:t>management</a:t>
            </a:r>
            <a:endParaRPr sz="2100">
              <a:latin typeface="Tw Cen MT"/>
              <a:cs typeface="Tw Cen MT"/>
            </a:endParaRPr>
          </a:p>
          <a:p>
            <a:pPr marL="180975" indent="-171450">
              <a:spcBef>
                <a:spcPts val="251"/>
              </a:spcBef>
              <a:buClr>
                <a:srgbClr val="E01D38"/>
              </a:buClr>
              <a:buFont typeface="Arial"/>
              <a:buChar char="•"/>
              <a:tabLst>
                <a:tab pos="180975" algn="l"/>
              </a:tabLst>
            </a:pPr>
            <a:r>
              <a:rPr sz="2100" dirty="0">
                <a:latin typeface="Tw Cen MT"/>
                <a:cs typeface="Tw Cen MT"/>
              </a:rPr>
              <a:t>CFO Deepak </a:t>
            </a:r>
            <a:r>
              <a:rPr sz="2100" spc="-4" dirty="0">
                <a:latin typeface="Tw Cen MT"/>
                <a:cs typeface="Tw Cen MT"/>
              </a:rPr>
              <a:t>Ahuja’s</a:t>
            </a:r>
            <a:r>
              <a:rPr sz="2100" spc="-124" dirty="0">
                <a:latin typeface="Tw Cen MT"/>
                <a:cs typeface="Tw Cen MT"/>
              </a:rPr>
              <a:t> </a:t>
            </a:r>
            <a:r>
              <a:rPr sz="2100" dirty="0">
                <a:latin typeface="Tw Cen MT"/>
                <a:cs typeface="Tw Cen MT"/>
              </a:rPr>
              <a:t>retirement</a:t>
            </a:r>
            <a:endParaRPr sz="2100">
              <a:latin typeface="Tw Cen MT"/>
              <a:cs typeface="Tw Cen MT"/>
            </a:endParaRPr>
          </a:p>
        </p:txBody>
      </p:sp>
      <p:sp>
        <p:nvSpPr>
          <p:cNvPr id="11" name="object 11"/>
          <p:cNvSpPr txBox="1">
            <a:spLocks noGrp="1"/>
          </p:cNvSpPr>
          <p:nvPr>
            <p:ph type="sldNum" sz="quarter" idx="7"/>
          </p:nvPr>
        </p:nvSpPr>
        <p:spPr>
          <a:xfrm>
            <a:off x="3345632" y="5662963"/>
            <a:ext cx="169307" cy="384721"/>
          </a:xfrm>
          <a:prstGeom prst="rect">
            <a:avLst/>
          </a:prstGeom>
        </p:spPr>
        <p:txBody>
          <a:bodyPr vert="horz" wrap="square" lIns="0" tIns="0" rIns="0" bIns="0" rtlCol="0">
            <a:spAutoFit/>
          </a:bodyPr>
          <a:lstStyle/>
          <a:p>
            <a:pPr marL="19050">
              <a:lnSpc>
                <a:spcPts val="1500"/>
              </a:lnSpc>
            </a:pPr>
            <a:fld id="{81D60167-4931-47E6-BA6A-407CBD079E47}" type="slidenum">
              <a:rPr dirty="0"/>
              <a:pPr marL="19050">
                <a:lnSpc>
                  <a:spcPts val="1500"/>
                </a:lnSpc>
              </a:pPr>
              <a:t>72</a:t>
            </a:fld>
            <a:endParaRPr dirty="0"/>
          </a:p>
        </p:txBody>
      </p:sp>
      <p:sp>
        <p:nvSpPr>
          <p:cNvPr id="10" name="object 10"/>
          <p:cNvSpPr txBox="1"/>
          <p:nvPr/>
        </p:nvSpPr>
        <p:spPr>
          <a:xfrm>
            <a:off x="1426749" y="2664675"/>
            <a:ext cx="1804988" cy="2143279"/>
          </a:xfrm>
          <a:prstGeom prst="rect">
            <a:avLst/>
          </a:prstGeom>
        </p:spPr>
        <p:txBody>
          <a:bodyPr vert="horz" wrap="square" lIns="0" tIns="74295" rIns="0" bIns="0" rtlCol="0">
            <a:spAutoFit/>
          </a:bodyPr>
          <a:lstStyle/>
          <a:p>
            <a:pPr marL="9525" marR="3810" indent="1429" algn="ctr">
              <a:lnSpc>
                <a:spcPct val="80000"/>
              </a:lnSpc>
              <a:spcBef>
                <a:spcPts val="585"/>
              </a:spcBef>
            </a:pPr>
            <a:r>
              <a:rPr sz="2100" spc="-30" dirty="0">
                <a:latin typeface="Tw Cen MT"/>
                <a:cs typeface="Tw Cen MT"/>
              </a:rPr>
              <a:t>Tesla’s  </a:t>
            </a:r>
            <a:r>
              <a:rPr sz="2100" dirty="0">
                <a:latin typeface="Tw Cen MT"/>
                <a:cs typeface="Tw Cen MT"/>
              </a:rPr>
              <a:t>performance</a:t>
            </a:r>
            <a:r>
              <a:rPr sz="2100" spc="-86" dirty="0">
                <a:latin typeface="Tw Cen MT"/>
                <a:cs typeface="Tw Cen MT"/>
              </a:rPr>
              <a:t> </a:t>
            </a:r>
            <a:r>
              <a:rPr sz="2100" dirty="0">
                <a:latin typeface="Tw Cen MT"/>
                <a:cs typeface="Tw Cen MT"/>
              </a:rPr>
              <a:t>has  been </a:t>
            </a:r>
            <a:r>
              <a:rPr sz="2100" spc="-11" dirty="0">
                <a:latin typeface="Tw Cen MT"/>
                <a:cs typeface="Tw Cen MT"/>
              </a:rPr>
              <a:t>slow </a:t>
            </a:r>
            <a:r>
              <a:rPr sz="2100" dirty="0">
                <a:latin typeface="Tw Cen MT"/>
                <a:cs typeface="Tw Cen MT"/>
              </a:rPr>
              <a:t>to  </a:t>
            </a:r>
            <a:r>
              <a:rPr sz="2100" spc="-11" dirty="0">
                <a:latin typeface="Tw Cen MT"/>
                <a:cs typeface="Tw Cen MT"/>
              </a:rPr>
              <a:t>improve </a:t>
            </a:r>
            <a:r>
              <a:rPr sz="2100" dirty="0">
                <a:latin typeface="Tw Cen MT"/>
                <a:cs typeface="Tw Cen MT"/>
              </a:rPr>
              <a:t>due to  the current  corporate  leadership  </a:t>
            </a:r>
            <a:r>
              <a:rPr sz="2100" spc="4" dirty="0">
                <a:latin typeface="Tw Cen MT"/>
                <a:cs typeface="Tw Cen MT"/>
              </a:rPr>
              <a:t>approach</a:t>
            </a:r>
            <a:endParaRPr sz="2100">
              <a:latin typeface="Tw Cen MT"/>
              <a:cs typeface="Tw Cen MT"/>
            </a:endParaRPr>
          </a:p>
        </p:txBody>
      </p:sp>
    </p:spTree>
    <p:extLst>
      <p:ext uri="{BB962C8B-B14F-4D97-AF65-F5344CB8AC3E}">
        <p14:creationId xmlns:p14="http://schemas.microsoft.com/office/powerpoint/2010/main" val="387350037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933" y="1168489"/>
            <a:ext cx="5856923" cy="516969"/>
          </a:xfrm>
          <a:prstGeom prst="rect">
            <a:avLst/>
          </a:prstGeom>
        </p:spPr>
        <p:txBody>
          <a:bodyPr vert="horz" wrap="square" lIns="0" tIns="9049" rIns="0" bIns="0" rtlCol="0">
            <a:spAutoFit/>
          </a:bodyPr>
          <a:lstStyle/>
          <a:p>
            <a:pPr marL="9525">
              <a:spcBef>
                <a:spcPts val="71"/>
              </a:spcBef>
            </a:pPr>
            <a:r>
              <a:rPr sz="3300" spc="-4" dirty="0">
                <a:solidFill>
                  <a:srgbClr val="E01D38"/>
                </a:solidFill>
              </a:rPr>
              <a:t>PROBLEM 2 –</a:t>
            </a:r>
            <a:r>
              <a:rPr sz="3300" spc="-41" dirty="0">
                <a:solidFill>
                  <a:srgbClr val="E01D38"/>
                </a:solidFill>
              </a:rPr>
              <a:t> </a:t>
            </a:r>
            <a:r>
              <a:rPr sz="3300" spc="-19" dirty="0">
                <a:solidFill>
                  <a:srgbClr val="E01D38"/>
                </a:solidFill>
              </a:rPr>
              <a:t>RECOMMENDATION</a:t>
            </a:r>
            <a:endParaRPr sz="3300"/>
          </a:p>
        </p:txBody>
      </p:sp>
      <p:sp>
        <p:nvSpPr>
          <p:cNvPr id="3" name="object 3"/>
          <p:cNvSpPr/>
          <p:nvPr/>
        </p:nvSpPr>
        <p:spPr>
          <a:xfrm>
            <a:off x="3497580" y="2571751"/>
            <a:ext cx="2148840" cy="2334101"/>
          </a:xfrm>
          <a:custGeom>
            <a:avLst/>
            <a:gdLst/>
            <a:ahLst/>
            <a:cxnLst/>
            <a:rect l="l" t="t" r="r" b="b"/>
            <a:pathLst>
              <a:path w="2865120" h="3112135">
                <a:moveTo>
                  <a:pt x="1432560" y="0"/>
                </a:moveTo>
                <a:lnTo>
                  <a:pt x="0" y="716279"/>
                </a:lnTo>
                <a:lnTo>
                  <a:pt x="0" y="2395728"/>
                </a:lnTo>
                <a:lnTo>
                  <a:pt x="1432560" y="3112008"/>
                </a:lnTo>
                <a:lnTo>
                  <a:pt x="2865119" y="2395728"/>
                </a:lnTo>
                <a:lnTo>
                  <a:pt x="2865119" y="716279"/>
                </a:lnTo>
                <a:lnTo>
                  <a:pt x="1432560" y="0"/>
                </a:lnTo>
                <a:close/>
              </a:path>
            </a:pathLst>
          </a:custGeom>
          <a:solidFill>
            <a:srgbClr val="6F2F9F"/>
          </a:solidFill>
        </p:spPr>
        <p:txBody>
          <a:bodyPr wrap="square" lIns="0" tIns="0" rIns="0" bIns="0" rtlCol="0"/>
          <a:lstStyle/>
          <a:p>
            <a:endParaRPr sz="1350"/>
          </a:p>
        </p:txBody>
      </p:sp>
      <p:sp>
        <p:nvSpPr>
          <p:cNvPr id="4" name="object 4"/>
          <p:cNvSpPr txBox="1"/>
          <p:nvPr/>
        </p:nvSpPr>
        <p:spPr>
          <a:xfrm>
            <a:off x="3952113" y="3305651"/>
            <a:ext cx="1239679" cy="840615"/>
          </a:xfrm>
          <a:prstGeom prst="rect">
            <a:avLst/>
          </a:prstGeom>
        </p:spPr>
        <p:txBody>
          <a:bodyPr vert="horz" wrap="square" lIns="0" tIns="9525" rIns="0" bIns="0" rtlCol="0">
            <a:spAutoFit/>
          </a:bodyPr>
          <a:lstStyle/>
          <a:p>
            <a:pPr marL="9525" marR="3810" indent="2858" algn="ctr">
              <a:spcBef>
                <a:spcPts val="75"/>
              </a:spcBef>
            </a:pPr>
            <a:r>
              <a:rPr b="1" spc="-4" dirty="0">
                <a:solidFill>
                  <a:srgbClr val="FFFFFF"/>
                </a:solidFill>
                <a:latin typeface="Tw Cen MT"/>
                <a:cs typeface="Tw Cen MT"/>
              </a:rPr>
              <a:t>REVISE  </a:t>
            </a:r>
            <a:r>
              <a:rPr b="1" spc="-8" dirty="0">
                <a:solidFill>
                  <a:srgbClr val="FFFFFF"/>
                </a:solidFill>
                <a:latin typeface="Tw Cen MT"/>
                <a:cs typeface="Tw Cen MT"/>
              </a:rPr>
              <a:t>C</a:t>
            </a:r>
            <a:r>
              <a:rPr b="1" spc="-4" dirty="0">
                <a:solidFill>
                  <a:srgbClr val="FFFFFF"/>
                </a:solidFill>
                <a:latin typeface="Tw Cen MT"/>
                <a:cs typeface="Tw Cen MT"/>
              </a:rPr>
              <a:t>O</a:t>
            </a:r>
            <a:r>
              <a:rPr b="1" spc="-11" dirty="0">
                <a:solidFill>
                  <a:srgbClr val="FFFFFF"/>
                </a:solidFill>
                <a:latin typeface="Tw Cen MT"/>
                <a:cs typeface="Tw Cen MT"/>
              </a:rPr>
              <a:t>R</a:t>
            </a:r>
            <a:r>
              <a:rPr b="1" dirty="0">
                <a:solidFill>
                  <a:srgbClr val="FFFFFF"/>
                </a:solidFill>
                <a:latin typeface="Tw Cen MT"/>
                <a:cs typeface="Tw Cen MT"/>
              </a:rPr>
              <a:t>PO</a:t>
            </a:r>
            <a:r>
              <a:rPr b="1" spc="-11" dirty="0">
                <a:solidFill>
                  <a:srgbClr val="FFFFFF"/>
                </a:solidFill>
                <a:latin typeface="Tw Cen MT"/>
                <a:cs typeface="Tw Cen MT"/>
              </a:rPr>
              <a:t>R</a:t>
            </a:r>
            <a:r>
              <a:rPr b="1" spc="-109" dirty="0">
                <a:solidFill>
                  <a:srgbClr val="FFFFFF"/>
                </a:solidFill>
                <a:latin typeface="Tw Cen MT"/>
                <a:cs typeface="Tw Cen MT"/>
              </a:rPr>
              <a:t>A</a:t>
            </a:r>
            <a:r>
              <a:rPr b="1" spc="-4" dirty="0">
                <a:solidFill>
                  <a:srgbClr val="FFFFFF"/>
                </a:solidFill>
                <a:latin typeface="Tw Cen MT"/>
                <a:cs typeface="Tw Cen MT"/>
              </a:rPr>
              <a:t>TE  </a:t>
            </a:r>
            <a:r>
              <a:rPr b="1" spc="-15" dirty="0">
                <a:solidFill>
                  <a:srgbClr val="FFFFFF"/>
                </a:solidFill>
                <a:latin typeface="Tw Cen MT"/>
                <a:cs typeface="Tw Cen MT"/>
              </a:rPr>
              <a:t>STRUCTURE</a:t>
            </a:r>
            <a:endParaRPr>
              <a:latin typeface="Tw Cen MT"/>
              <a:cs typeface="Tw Cen MT"/>
            </a:endParaRPr>
          </a:p>
        </p:txBody>
      </p:sp>
      <p:sp>
        <p:nvSpPr>
          <p:cNvPr id="7" name="object 7"/>
          <p:cNvSpPr txBox="1">
            <a:spLocks noGrp="1"/>
          </p:cNvSpPr>
          <p:nvPr>
            <p:ph type="sldNum" sz="quarter" idx="7"/>
          </p:nvPr>
        </p:nvSpPr>
        <p:spPr>
          <a:xfrm>
            <a:off x="3345632" y="5662963"/>
            <a:ext cx="169307" cy="384721"/>
          </a:xfrm>
          <a:prstGeom prst="rect">
            <a:avLst/>
          </a:prstGeom>
        </p:spPr>
        <p:txBody>
          <a:bodyPr vert="horz" wrap="square" lIns="0" tIns="0" rIns="0" bIns="0" rtlCol="0">
            <a:spAutoFit/>
          </a:bodyPr>
          <a:lstStyle/>
          <a:p>
            <a:pPr marL="19050">
              <a:lnSpc>
                <a:spcPts val="1500"/>
              </a:lnSpc>
            </a:pPr>
            <a:fld id="{81D60167-4931-47E6-BA6A-407CBD079E47}" type="slidenum">
              <a:rPr dirty="0"/>
              <a:pPr marL="19050">
                <a:lnSpc>
                  <a:spcPts val="1500"/>
                </a:lnSpc>
              </a:pPr>
              <a:t>73</a:t>
            </a:fld>
            <a:endParaRPr dirty="0"/>
          </a:p>
        </p:txBody>
      </p:sp>
      <p:sp>
        <p:nvSpPr>
          <p:cNvPr id="5" name="object 5"/>
          <p:cNvSpPr txBox="1"/>
          <p:nvPr/>
        </p:nvSpPr>
        <p:spPr>
          <a:xfrm>
            <a:off x="2410015" y="2183187"/>
            <a:ext cx="1399223" cy="563616"/>
          </a:xfrm>
          <a:prstGeom prst="rect">
            <a:avLst/>
          </a:prstGeom>
        </p:spPr>
        <p:txBody>
          <a:bodyPr vert="horz" wrap="square" lIns="0" tIns="9525" rIns="0" bIns="0" rtlCol="0">
            <a:spAutoFit/>
          </a:bodyPr>
          <a:lstStyle/>
          <a:p>
            <a:pPr algn="ctr">
              <a:spcBef>
                <a:spcPts val="75"/>
              </a:spcBef>
            </a:pPr>
            <a:r>
              <a:rPr spc="-15" dirty="0">
                <a:latin typeface="Tw Cen MT"/>
                <a:cs typeface="Tw Cen MT"/>
              </a:rPr>
              <a:t>CORPORATE</a:t>
            </a:r>
            <a:endParaRPr>
              <a:latin typeface="Tw Cen MT"/>
              <a:cs typeface="Tw Cen MT"/>
            </a:endParaRPr>
          </a:p>
          <a:p>
            <a:pPr algn="ctr">
              <a:spcBef>
                <a:spcPts val="4"/>
              </a:spcBef>
            </a:pPr>
            <a:r>
              <a:rPr dirty="0">
                <a:latin typeface="Tw Cen MT"/>
                <a:cs typeface="Tw Cen MT"/>
              </a:rPr>
              <a:t>G</a:t>
            </a:r>
            <a:r>
              <a:rPr spc="-41" dirty="0">
                <a:latin typeface="Tw Cen MT"/>
                <a:cs typeface="Tw Cen MT"/>
              </a:rPr>
              <a:t>O</a:t>
            </a:r>
            <a:r>
              <a:rPr spc="-8" dirty="0">
                <a:latin typeface="Tw Cen MT"/>
                <a:cs typeface="Tw Cen MT"/>
              </a:rPr>
              <a:t>V</a:t>
            </a:r>
            <a:r>
              <a:rPr dirty="0">
                <a:latin typeface="Tw Cen MT"/>
                <a:cs typeface="Tw Cen MT"/>
              </a:rPr>
              <a:t>ERN</a:t>
            </a:r>
            <a:r>
              <a:rPr spc="-8" dirty="0">
                <a:latin typeface="Tw Cen MT"/>
                <a:cs typeface="Tw Cen MT"/>
              </a:rPr>
              <a:t>A</a:t>
            </a:r>
            <a:r>
              <a:rPr dirty="0">
                <a:latin typeface="Tw Cen MT"/>
                <a:cs typeface="Tw Cen MT"/>
              </a:rPr>
              <a:t>N</a:t>
            </a:r>
            <a:r>
              <a:rPr spc="-8" dirty="0">
                <a:latin typeface="Tw Cen MT"/>
                <a:cs typeface="Tw Cen MT"/>
              </a:rPr>
              <a:t>C</a:t>
            </a:r>
            <a:r>
              <a:rPr dirty="0">
                <a:latin typeface="Tw Cen MT"/>
                <a:cs typeface="Tw Cen MT"/>
              </a:rPr>
              <a:t>E</a:t>
            </a:r>
            <a:endParaRPr>
              <a:latin typeface="Tw Cen MT"/>
              <a:cs typeface="Tw Cen MT"/>
            </a:endParaRPr>
          </a:p>
        </p:txBody>
      </p:sp>
      <p:sp>
        <p:nvSpPr>
          <p:cNvPr id="6" name="object 6"/>
          <p:cNvSpPr txBox="1"/>
          <p:nvPr/>
        </p:nvSpPr>
        <p:spPr>
          <a:xfrm>
            <a:off x="5388388" y="4756080"/>
            <a:ext cx="1112520" cy="563616"/>
          </a:xfrm>
          <a:prstGeom prst="rect">
            <a:avLst/>
          </a:prstGeom>
        </p:spPr>
        <p:txBody>
          <a:bodyPr vert="horz" wrap="square" lIns="0" tIns="9525" rIns="0" bIns="0" rtlCol="0">
            <a:spAutoFit/>
          </a:bodyPr>
          <a:lstStyle/>
          <a:p>
            <a:pPr marL="45720">
              <a:spcBef>
                <a:spcPts val="75"/>
              </a:spcBef>
            </a:pPr>
            <a:r>
              <a:rPr spc="-11" dirty="0">
                <a:latin typeface="Tw Cen MT"/>
                <a:cs typeface="Tw Cen MT"/>
              </a:rPr>
              <a:t>STRATEGIC</a:t>
            </a:r>
            <a:endParaRPr>
              <a:latin typeface="Tw Cen MT"/>
              <a:cs typeface="Tw Cen MT"/>
            </a:endParaRPr>
          </a:p>
          <a:p>
            <a:pPr marL="9525">
              <a:spcBef>
                <a:spcPts val="4"/>
              </a:spcBef>
            </a:pPr>
            <a:r>
              <a:rPr spc="-11" dirty="0">
                <a:latin typeface="Tw Cen MT"/>
                <a:cs typeface="Tw Cen MT"/>
              </a:rPr>
              <a:t>L</a:t>
            </a:r>
            <a:r>
              <a:rPr dirty="0">
                <a:latin typeface="Tw Cen MT"/>
                <a:cs typeface="Tw Cen MT"/>
              </a:rPr>
              <a:t>EA</a:t>
            </a:r>
            <a:r>
              <a:rPr spc="-11" dirty="0">
                <a:latin typeface="Tw Cen MT"/>
                <a:cs typeface="Tw Cen MT"/>
              </a:rPr>
              <a:t>D</a:t>
            </a:r>
            <a:r>
              <a:rPr dirty="0">
                <a:latin typeface="Tw Cen MT"/>
                <a:cs typeface="Tw Cen MT"/>
              </a:rPr>
              <a:t>ERSHIP</a:t>
            </a:r>
            <a:endParaRPr>
              <a:latin typeface="Tw Cen MT"/>
              <a:cs typeface="Tw Cen MT"/>
            </a:endParaRPr>
          </a:p>
        </p:txBody>
      </p:sp>
    </p:spTree>
    <p:extLst>
      <p:ext uri="{BB962C8B-B14F-4D97-AF65-F5344CB8AC3E}">
        <p14:creationId xmlns:p14="http://schemas.microsoft.com/office/powerpoint/2010/main" val="2889865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3142" y="2346580"/>
            <a:ext cx="0" cy="110966"/>
          </a:xfrm>
          <a:custGeom>
            <a:avLst/>
            <a:gdLst/>
            <a:ahLst/>
            <a:cxnLst/>
            <a:rect l="l" t="t" r="r" b="b"/>
            <a:pathLst>
              <a:path h="147955">
                <a:moveTo>
                  <a:pt x="0" y="0"/>
                </a:moveTo>
                <a:lnTo>
                  <a:pt x="0" y="147827"/>
                </a:lnTo>
              </a:path>
            </a:pathLst>
          </a:custGeom>
          <a:ln w="39624">
            <a:solidFill>
              <a:srgbClr val="D0CECE"/>
            </a:solidFill>
          </a:ln>
        </p:spPr>
        <p:txBody>
          <a:bodyPr wrap="square" lIns="0" tIns="0" rIns="0" bIns="0" rtlCol="0"/>
          <a:lstStyle/>
          <a:p>
            <a:endParaRPr sz="1350"/>
          </a:p>
        </p:txBody>
      </p:sp>
      <p:sp>
        <p:nvSpPr>
          <p:cNvPr id="3" name="object 3"/>
          <p:cNvSpPr/>
          <p:nvPr/>
        </p:nvSpPr>
        <p:spPr>
          <a:xfrm>
            <a:off x="4573142" y="2806066"/>
            <a:ext cx="0" cy="110966"/>
          </a:xfrm>
          <a:custGeom>
            <a:avLst/>
            <a:gdLst/>
            <a:ahLst/>
            <a:cxnLst/>
            <a:rect l="l" t="t" r="r" b="b"/>
            <a:pathLst>
              <a:path h="147955">
                <a:moveTo>
                  <a:pt x="0" y="0"/>
                </a:moveTo>
                <a:lnTo>
                  <a:pt x="0" y="147827"/>
                </a:lnTo>
              </a:path>
            </a:pathLst>
          </a:custGeom>
          <a:ln w="39624">
            <a:solidFill>
              <a:srgbClr val="D0CECE"/>
            </a:solidFill>
          </a:ln>
        </p:spPr>
        <p:txBody>
          <a:bodyPr wrap="square" lIns="0" tIns="0" rIns="0" bIns="0" rtlCol="0"/>
          <a:lstStyle/>
          <a:p>
            <a:endParaRPr sz="1350"/>
          </a:p>
        </p:txBody>
      </p:sp>
      <p:sp>
        <p:nvSpPr>
          <p:cNvPr id="4" name="object 4"/>
          <p:cNvSpPr/>
          <p:nvPr/>
        </p:nvSpPr>
        <p:spPr>
          <a:xfrm>
            <a:off x="826389" y="3471291"/>
            <a:ext cx="3746659" cy="226219"/>
          </a:xfrm>
          <a:custGeom>
            <a:avLst/>
            <a:gdLst/>
            <a:ahLst/>
            <a:cxnLst/>
            <a:rect l="l" t="t" r="r" b="b"/>
            <a:pathLst>
              <a:path w="4995545" h="301625">
                <a:moveTo>
                  <a:pt x="4995545" y="0"/>
                </a:moveTo>
                <a:lnTo>
                  <a:pt x="4995545" y="150622"/>
                </a:lnTo>
                <a:lnTo>
                  <a:pt x="0" y="150622"/>
                </a:lnTo>
                <a:lnTo>
                  <a:pt x="0" y="301244"/>
                </a:lnTo>
              </a:path>
            </a:pathLst>
          </a:custGeom>
          <a:ln w="39624">
            <a:solidFill>
              <a:srgbClr val="D0CECE"/>
            </a:solidFill>
          </a:ln>
        </p:spPr>
        <p:txBody>
          <a:bodyPr wrap="square" lIns="0" tIns="0" rIns="0" bIns="0" rtlCol="0"/>
          <a:lstStyle/>
          <a:p>
            <a:endParaRPr sz="1350"/>
          </a:p>
        </p:txBody>
      </p:sp>
      <p:sp>
        <p:nvSpPr>
          <p:cNvPr id="5" name="object 5"/>
          <p:cNvSpPr/>
          <p:nvPr/>
        </p:nvSpPr>
        <p:spPr>
          <a:xfrm>
            <a:off x="2165985" y="3471291"/>
            <a:ext cx="2407444" cy="226219"/>
          </a:xfrm>
          <a:custGeom>
            <a:avLst/>
            <a:gdLst/>
            <a:ahLst/>
            <a:cxnLst/>
            <a:rect l="l" t="t" r="r" b="b"/>
            <a:pathLst>
              <a:path w="3209925" h="301625">
                <a:moveTo>
                  <a:pt x="3209671" y="0"/>
                </a:moveTo>
                <a:lnTo>
                  <a:pt x="3209671" y="150622"/>
                </a:lnTo>
                <a:lnTo>
                  <a:pt x="0" y="150622"/>
                </a:lnTo>
                <a:lnTo>
                  <a:pt x="0" y="301244"/>
                </a:lnTo>
              </a:path>
            </a:pathLst>
          </a:custGeom>
          <a:ln w="39623">
            <a:solidFill>
              <a:srgbClr val="D0CECE"/>
            </a:solidFill>
          </a:ln>
        </p:spPr>
        <p:txBody>
          <a:bodyPr wrap="square" lIns="0" tIns="0" rIns="0" bIns="0" rtlCol="0"/>
          <a:lstStyle/>
          <a:p>
            <a:endParaRPr sz="1350"/>
          </a:p>
        </p:txBody>
      </p:sp>
      <p:sp>
        <p:nvSpPr>
          <p:cNvPr id="6" name="object 6"/>
          <p:cNvSpPr/>
          <p:nvPr/>
        </p:nvSpPr>
        <p:spPr>
          <a:xfrm>
            <a:off x="3450716" y="3471291"/>
            <a:ext cx="1122998" cy="226219"/>
          </a:xfrm>
          <a:custGeom>
            <a:avLst/>
            <a:gdLst/>
            <a:ahLst/>
            <a:cxnLst/>
            <a:rect l="l" t="t" r="r" b="b"/>
            <a:pathLst>
              <a:path w="1497329" h="301625">
                <a:moveTo>
                  <a:pt x="1497330" y="0"/>
                </a:moveTo>
                <a:lnTo>
                  <a:pt x="1497330" y="150622"/>
                </a:lnTo>
                <a:lnTo>
                  <a:pt x="0" y="150622"/>
                </a:lnTo>
                <a:lnTo>
                  <a:pt x="0" y="301244"/>
                </a:lnTo>
              </a:path>
            </a:pathLst>
          </a:custGeom>
          <a:ln w="39624">
            <a:solidFill>
              <a:srgbClr val="D0CECE"/>
            </a:solidFill>
          </a:ln>
        </p:spPr>
        <p:txBody>
          <a:bodyPr wrap="square" lIns="0" tIns="0" rIns="0" bIns="0" rtlCol="0"/>
          <a:lstStyle/>
          <a:p>
            <a:endParaRPr sz="1350"/>
          </a:p>
        </p:txBody>
      </p:sp>
      <p:sp>
        <p:nvSpPr>
          <p:cNvPr id="7" name="object 7"/>
          <p:cNvSpPr/>
          <p:nvPr/>
        </p:nvSpPr>
        <p:spPr>
          <a:xfrm>
            <a:off x="4573143" y="3471291"/>
            <a:ext cx="575786" cy="226219"/>
          </a:xfrm>
          <a:custGeom>
            <a:avLst/>
            <a:gdLst/>
            <a:ahLst/>
            <a:cxnLst/>
            <a:rect l="l" t="t" r="r" b="b"/>
            <a:pathLst>
              <a:path w="767715" h="301625">
                <a:moveTo>
                  <a:pt x="0" y="0"/>
                </a:moveTo>
                <a:lnTo>
                  <a:pt x="0" y="150622"/>
                </a:lnTo>
                <a:lnTo>
                  <a:pt x="767333" y="150622"/>
                </a:lnTo>
                <a:lnTo>
                  <a:pt x="767333" y="301244"/>
                </a:lnTo>
              </a:path>
            </a:pathLst>
          </a:custGeom>
          <a:ln w="39623">
            <a:solidFill>
              <a:srgbClr val="D0CECE"/>
            </a:solidFill>
          </a:ln>
        </p:spPr>
        <p:txBody>
          <a:bodyPr wrap="square" lIns="0" tIns="0" rIns="0" bIns="0" rtlCol="0"/>
          <a:lstStyle/>
          <a:p>
            <a:endParaRPr sz="1350"/>
          </a:p>
        </p:txBody>
      </p:sp>
      <p:sp>
        <p:nvSpPr>
          <p:cNvPr id="8" name="object 8"/>
          <p:cNvSpPr/>
          <p:nvPr/>
        </p:nvSpPr>
        <p:spPr>
          <a:xfrm>
            <a:off x="4573143" y="3471291"/>
            <a:ext cx="2363629" cy="226219"/>
          </a:xfrm>
          <a:custGeom>
            <a:avLst/>
            <a:gdLst/>
            <a:ahLst/>
            <a:cxnLst/>
            <a:rect l="l" t="t" r="r" b="b"/>
            <a:pathLst>
              <a:path w="3151504" h="301625">
                <a:moveTo>
                  <a:pt x="0" y="0"/>
                </a:moveTo>
                <a:lnTo>
                  <a:pt x="0" y="150622"/>
                </a:lnTo>
                <a:lnTo>
                  <a:pt x="3150997" y="150622"/>
                </a:lnTo>
                <a:lnTo>
                  <a:pt x="3150997" y="301244"/>
                </a:lnTo>
              </a:path>
            </a:pathLst>
          </a:custGeom>
          <a:ln w="39624">
            <a:solidFill>
              <a:srgbClr val="D0CECE"/>
            </a:solidFill>
          </a:ln>
        </p:spPr>
        <p:txBody>
          <a:bodyPr wrap="square" lIns="0" tIns="0" rIns="0" bIns="0" rtlCol="0"/>
          <a:lstStyle/>
          <a:p>
            <a:endParaRPr sz="1350"/>
          </a:p>
        </p:txBody>
      </p:sp>
      <p:sp>
        <p:nvSpPr>
          <p:cNvPr id="9" name="object 9"/>
          <p:cNvSpPr/>
          <p:nvPr/>
        </p:nvSpPr>
        <p:spPr>
          <a:xfrm>
            <a:off x="4573142" y="3471291"/>
            <a:ext cx="3790950" cy="226219"/>
          </a:xfrm>
          <a:custGeom>
            <a:avLst/>
            <a:gdLst/>
            <a:ahLst/>
            <a:cxnLst/>
            <a:rect l="l" t="t" r="r" b="b"/>
            <a:pathLst>
              <a:path w="5054600" h="301625">
                <a:moveTo>
                  <a:pt x="0" y="0"/>
                </a:moveTo>
                <a:lnTo>
                  <a:pt x="0" y="150622"/>
                </a:lnTo>
                <a:lnTo>
                  <a:pt x="5054346" y="150622"/>
                </a:lnTo>
                <a:lnTo>
                  <a:pt x="5054346" y="301244"/>
                </a:lnTo>
              </a:path>
            </a:pathLst>
          </a:custGeom>
          <a:ln w="39624">
            <a:solidFill>
              <a:srgbClr val="D0CECE"/>
            </a:solidFill>
          </a:ln>
        </p:spPr>
        <p:txBody>
          <a:bodyPr wrap="square" lIns="0" tIns="0" rIns="0" bIns="0" rtlCol="0"/>
          <a:lstStyle/>
          <a:p>
            <a:endParaRPr sz="1350"/>
          </a:p>
        </p:txBody>
      </p:sp>
      <p:sp>
        <p:nvSpPr>
          <p:cNvPr id="10" name="object 10"/>
          <p:cNvSpPr txBox="1">
            <a:spLocks noGrp="1"/>
          </p:cNvSpPr>
          <p:nvPr>
            <p:ph type="title"/>
          </p:nvPr>
        </p:nvSpPr>
        <p:spPr>
          <a:xfrm>
            <a:off x="687933" y="1214209"/>
            <a:ext cx="7497128" cy="472245"/>
          </a:xfrm>
          <a:prstGeom prst="rect">
            <a:avLst/>
          </a:prstGeom>
        </p:spPr>
        <p:txBody>
          <a:bodyPr vert="horz" wrap="square" lIns="0" tIns="10478" rIns="0" bIns="0" rtlCol="0">
            <a:spAutoFit/>
          </a:bodyPr>
          <a:lstStyle/>
          <a:p>
            <a:pPr marL="9525">
              <a:spcBef>
                <a:spcPts val="83"/>
              </a:spcBef>
            </a:pPr>
            <a:r>
              <a:rPr sz="3000" dirty="0">
                <a:solidFill>
                  <a:srgbClr val="E01D38"/>
                </a:solidFill>
              </a:rPr>
              <a:t>EXHIBIT 2.1 – CURRENT </a:t>
            </a:r>
            <a:r>
              <a:rPr sz="3000" spc="-15" dirty="0">
                <a:solidFill>
                  <a:srgbClr val="E01D38"/>
                </a:solidFill>
              </a:rPr>
              <a:t>CORPORATE</a:t>
            </a:r>
            <a:r>
              <a:rPr sz="3000" spc="-180" dirty="0">
                <a:solidFill>
                  <a:srgbClr val="E01D38"/>
                </a:solidFill>
              </a:rPr>
              <a:t> </a:t>
            </a:r>
            <a:r>
              <a:rPr sz="3000" dirty="0">
                <a:solidFill>
                  <a:srgbClr val="E01D38"/>
                </a:solidFill>
              </a:rPr>
              <a:t>STRUCTURE</a:t>
            </a:r>
            <a:endParaRPr sz="3000"/>
          </a:p>
        </p:txBody>
      </p:sp>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19050">
              <a:lnSpc>
                <a:spcPts val="1500"/>
              </a:lnSpc>
            </a:pPr>
            <a:fld id="{81D60167-4931-47E6-BA6A-407CBD079E47}" type="slidenum">
              <a:rPr dirty="0"/>
              <a:pPr marL="19050">
                <a:lnSpc>
                  <a:spcPts val="1500"/>
                </a:lnSpc>
              </a:pPr>
              <a:t>74</a:t>
            </a:fld>
            <a:endParaRPr dirty="0"/>
          </a:p>
        </p:txBody>
      </p:sp>
      <p:sp>
        <p:nvSpPr>
          <p:cNvPr id="11" name="object 11"/>
          <p:cNvSpPr txBox="1"/>
          <p:nvPr/>
        </p:nvSpPr>
        <p:spPr>
          <a:xfrm>
            <a:off x="2653474" y="2916936"/>
            <a:ext cx="3845719" cy="508794"/>
          </a:xfrm>
          <a:prstGeom prst="rect">
            <a:avLst/>
          </a:prstGeom>
          <a:solidFill>
            <a:srgbClr val="E01D38"/>
          </a:solidFill>
        </p:spPr>
        <p:txBody>
          <a:bodyPr vert="horz" wrap="square" lIns="0" tIns="23813" rIns="0" bIns="0" rtlCol="0">
            <a:spAutoFit/>
          </a:bodyPr>
          <a:lstStyle/>
          <a:p>
            <a:pPr marR="1905" algn="ctr">
              <a:spcBef>
                <a:spcPts val="188"/>
              </a:spcBef>
            </a:pPr>
            <a:r>
              <a:rPr dirty="0">
                <a:solidFill>
                  <a:srgbClr val="FFFFFF"/>
                </a:solidFill>
                <a:latin typeface="Tw Cen MT"/>
                <a:cs typeface="Tw Cen MT"/>
              </a:rPr>
              <a:t>Elon</a:t>
            </a:r>
            <a:r>
              <a:rPr spc="-8" dirty="0">
                <a:solidFill>
                  <a:srgbClr val="FFFFFF"/>
                </a:solidFill>
                <a:latin typeface="Tw Cen MT"/>
                <a:cs typeface="Tw Cen MT"/>
              </a:rPr>
              <a:t> </a:t>
            </a:r>
            <a:r>
              <a:rPr dirty="0">
                <a:solidFill>
                  <a:srgbClr val="FFFFFF"/>
                </a:solidFill>
                <a:latin typeface="Tw Cen MT"/>
                <a:cs typeface="Tw Cen MT"/>
              </a:rPr>
              <a:t>Musk</a:t>
            </a:r>
            <a:endParaRPr>
              <a:latin typeface="Tw Cen MT"/>
              <a:cs typeface="Tw Cen MT"/>
            </a:endParaRPr>
          </a:p>
          <a:p>
            <a:pPr algn="ctr">
              <a:spcBef>
                <a:spcPts val="38"/>
              </a:spcBef>
            </a:pPr>
            <a:r>
              <a:rPr sz="1350" spc="-23" dirty="0">
                <a:solidFill>
                  <a:srgbClr val="FFFFFF"/>
                </a:solidFill>
                <a:latin typeface="Tw Cen MT"/>
                <a:cs typeface="Tw Cen MT"/>
              </a:rPr>
              <a:t>CEO, </a:t>
            </a:r>
            <a:r>
              <a:rPr sz="1350" spc="-8" dirty="0">
                <a:solidFill>
                  <a:srgbClr val="FFFFFF"/>
                </a:solidFill>
                <a:latin typeface="Tw Cen MT"/>
                <a:cs typeface="Tw Cen MT"/>
              </a:rPr>
              <a:t>Product </a:t>
            </a:r>
            <a:r>
              <a:rPr sz="1350" dirty="0">
                <a:solidFill>
                  <a:srgbClr val="FFFFFF"/>
                </a:solidFill>
                <a:latin typeface="Tw Cen MT"/>
                <a:cs typeface="Tw Cen MT"/>
              </a:rPr>
              <a:t>Architect, Chairman &amp; Board of</a:t>
            </a:r>
            <a:r>
              <a:rPr sz="1350" spc="94" dirty="0">
                <a:solidFill>
                  <a:srgbClr val="FFFFFF"/>
                </a:solidFill>
                <a:latin typeface="Tw Cen MT"/>
                <a:cs typeface="Tw Cen MT"/>
              </a:rPr>
              <a:t> </a:t>
            </a:r>
            <a:r>
              <a:rPr sz="1350" spc="-4" dirty="0">
                <a:solidFill>
                  <a:srgbClr val="FFFFFF"/>
                </a:solidFill>
                <a:latin typeface="Tw Cen MT"/>
                <a:cs typeface="Tw Cen MT"/>
              </a:rPr>
              <a:t>Director</a:t>
            </a:r>
            <a:endParaRPr sz="1350">
              <a:latin typeface="Tw Cen MT"/>
              <a:cs typeface="Tw Cen MT"/>
            </a:endParaRPr>
          </a:p>
        </p:txBody>
      </p:sp>
      <p:sp>
        <p:nvSpPr>
          <p:cNvPr id="12" name="object 12"/>
          <p:cNvSpPr txBox="1"/>
          <p:nvPr/>
        </p:nvSpPr>
        <p:spPr>
          <a:xfrm>
            <a:off x="2891790" y="3696461"/>
            <a:ext cx="1113473" cy="506869"/>
          </a:xfrm>
          <a:prstGeom prst="rect">
            <a:avLst/>
          </a:prstGeom>
          <a:solidFill>
            <a:srgbClr val="44536A"/>
          </a:solidFill>
        </p:spPr>
        <p:txBody>
          <a:bodyPr vert="horz" wrap="square" lIns="0" tIns="21907" rIns="0" bIns="0" rtlCol="0">
            <a:spAutoFit/>
          </a:bodyPr>
          <a:lstStyle/>
          <a:p>
            <a:pPr marL="176689">
              <a:spcBef>
                <a:spcPts val="172"/>
              </a:spcBef>
            </a:pPr>
            <a:r>
              <a:rPr spc="-34" dirty="0">
                <a:solidFill>
                  <a:srgbClr val="FFFFFF"/>
                </a:solidFill>
                <a:latin typeface="Tw Cen MT"/>
                <a:cs typeface="Tw Cen MT"/>
              </a:rPr>
              <a:t>D.</a:t>
            </a:r>
            <a:r>
              <a:rPr spc="-15" dirty="0">
                <a:solidFill>
                  <a:srgbClr val="FFFFFF"/>
                </a:solidFill>
                <a:latin typeface="Tw Cen MT"/>
                <a:cs typeface="Tw Cen MT"/>
              </a:rPr>
              <a:t> </a:t>
            </a:r>
            <a:r>
              <a:rPr spc="-4" dirty="0">
                <a:solidFill>
                  <a:srgbClr val="FFFFFF"/>
                </a:solidFill>
                <a:latin typeface="Tw Cen MT"/>
                <a:cs typeface="Tw Cen MT"/>
              </a:rPr>
              <a:t>Ahuja</a:t>
            </a:r>
            <a:endParaRPr>
              <a:latin typeface="Tw Cen MT"/>
              <a:cs typeface="Tw Cen MT"/>
            </a:endParaRPr>
          </a:p>
          <a:p>
            <a:pPr marL="73819">
              <a:spcBef>
                <a:spcPts val="38"/>
              </a:spcBef>
            </a:pPr>
            <a:r>
              <a:rPr sz="1350" spc="-4" dirty="0">
                <a:solidFill>
                  <a:srgbClr val="FFFFFF"/>
                </a:solidFill>
                <a:latin typeface="Tw Cen MT"/>
                <a:cs typeface="Tw Cen MT"/>
              </a:rPr>
              <a:t>CFO</a:t>
            </a:r>
            <a:r>
              <a:rPr sz="1350" spc="-19" dirty="0">
                <a:solidFill>
                  <a:srgbClr val="FFFFFF"/>
                </a:solidFill>
                <a:latin typeface="Tw Cen MT"/>
                <a:cs typeface="Tw Cen MT"/>
              </a:rPr>
              <a:t> </a:t>
            </a:r>
            <a:r>
              <a:rPr sz="1350" spc="-8" dirty="0">
                <a:solidFill>
                  <a:srgbClr val="FFFFFF"/>
                </a:solidFill>
                <a:latin typeface="Tw Cen MT"/>
                <a:cs typeface="Tw Cen MT"/>
              </a:rPr>
              <a:t>(Retiring)</a:t>
            </a:r>
            <a:endParaRPr sz="1350">
              <a:latin typeface="Tw Cen MT"/>
              <a:cs typeface="Tw Cen MT"/>
            </a:endParaRPr>
          </a:p>
        </p:txBody>
      </p:sp>
      <p:sp>
        <p:nvSpPr>
          <p:cNvPr id="13" name="object 13"/>
          <p:cNvSpPr txBox="1"/>
          <p:nvPr/>
        </p:nvSpPr>
        <p:spPr>
          <a:xfrm>
            <a:off x="1650491" y="3696461"/>
            <a:ext cx="1002983" cy="506869"/>
          </a:xfrm>
          <a:prstGeom prst="rect">
            <a:avLst/>
          </a:prstGeom>
          <a:solidFill>
            <a:srgbClr val="44536A"/>
          </a:solidFill>
        </p:spPr>
        <p:txBody>
          <a:bodyPr vert="horz" wrap="square" lIns="0" tIns="21907" rIns="0" bIns="0" rtlCol="0">
            <a:spAutoFit/>
          </a:bodyPr>
          <a:lstStyle/>
          <a:p>
            <a:pPr marL="73819">
              <a:spcBef>
                <a:spcPts val="172"/>
              </a:spcBef>
            </a:pPr>
            <a:r>
              <a:rPr spc="-53" dirty="0">
                <a:solidFill>
                  <a:srgbClr val="FFFFFF"/>
                </a:solidFill>
                <a:latin typeface="Tw Cen MT"/>
                <a:cs typeface="Tw Cen MT"/>
              </a:rPr>
              <a:t>J.</a:t>
            </a:r>
            <a:r>
              <a:rPr spc="-34" dirty="0">
                <a:solidFill>
                  <a:srgbClr val="FFFFFF"/>
                </a:solidFill>
                <a:latin typeface="Tw Cen MT"/>
                <a:cs typeface="Tw Cen MT"/>
              </a:rPr>
              <a:t> </a:t>
            </a:r>
            <a:r>
              <a:rPr spc="-19" dirty="0">
                <a:solidFill>
                  <a:srgbClr val="FFFFFF"/>
                </a:solidFill>
                <a:latin typeface="Tw Cen MT"/>
                <a:cs typeface="Tw Cen MT"/>
              </a:rPr>
              <a:t>Vijayan</a:t>
            </a:r>
            <a:endParaRPr>
              <a:latin typeface="Tw Cen MT"/>
              <a:cs typeface="Tw Cen MT"/>
            </a:endParaRPr>
          </a:p>
          <a:p>
            <a:pPr marL="24765" algn="ctr">
              <a:spcBef>
                <a:spcPts val="38"/>
              </a:spcBef>
            </a:pPr>
            <a:r>
              <a:rPr sz="1350" spc="-8" dirty="0">
                <a:solidFill>
                  <a:srgbClr val="FFFFFF"/>
                </a:solidFill>
                <a:latin typeface="Tw Cen MT"/>
                <a:cs typeface="Tw Cen MT"/>
              </a:rPr>
              <a:t>CIO</a:t>
            </a:r>
            <a:endParaRPr sz="1350">
              <a:latin typeface="Tw Cen MT"/>
              <a:cs typeface="Tw Cen MT"/>
            </a:endParaRPr>
          </a:p>
        </p:txBody>
      </p:sp>
      <p:sp>
        <p:nvSpPr>
          <p:cNvPr id="14" name="object 14"/>
          <p:cNvSpPr txBox="1"/>
          <p:nvPr/>
        </p:nvSpPr>
        <p:spPr>
          <a:xfrm>
            <a:off x="212598" y="3696461"/>
            <a:ext cx="1225391" cy="506869"/>
          </a:xfrm>
          <a:prstGeom prst="rect">
            <a:avLst/>
          </a:prstGeom>
          <a:solidFill>
            <a:srgbClr val="44536A"/>
          </a:solidFill>
        </p:spPr>
        <p:txBody>
          <a:bodyPr vert="horz" wrap="square" lIns="0" tIns="21907" rIns="0" bIns="0" rtlCol="0">
            <a:spAutoFit/>
          </a:bodyPr>
          <a:lstStyle/>
          <a:p>
            <a:pPr marL="2858" algn="ctr">
              <a:spcBef>
                <a:spcPts val="172"/>
              </a:spcBef>
            </a:pPr>
            <a:r>
              <a:rPr spc="-23" dirty="0">
                <a:solidFill>
                  <a:srgbClr val="FFFFFF"/>
                </a:solidFill>
                <a:latin typeface="Tw Cen MT"/>
                <a:cs typeface="Tw Cen MT"/>
              </a:rPr>
              <a:t>JB.</a:t>
            </a:r>
            <a:r>
              <a:rPr spc="-26" dirty="0">
                <a:solidFill>
                  <a:srgbClr val="FFFFFF"/>
                </a:solidFill>
                <a:latin typeface="Tw Cen MT"/>
                <a:cs typeface="Tw Cen MT"/>
              </a:rPr>
              <a:t> </a:t>
            </a:r>
            <a:r>
              <a:rPr spc="-4" dirty="0">
                <a:solidFill>
                  <a:srgbClr val="FFFFFF"/>
                </a:solidFill>
                <a:latin typeface="Tw Cen MT"/>
                <a:cs typeface="Tw Cen MT"/>
              </a:rPr>
              <a:t>Straubel</a:t>
            </a:r>
            <a:endParaRPr>
              <a:latin typeface="Tw Cen MT"/>
              <a:cs typeface="Tw Cen MT"/>
            </a:endParaRPr>
          </a:p>
          <a:p>
            <a:pPr marL="953" algn="ctr">
              <a:spcBef>
                <a:spcPts val="38"/>
              </a:spcBef>
            </a:pPr>
            <a:r>
              <a:rPr sz="1350" spc="-15" dirty="0">
                <a:solidFill>
                  <a:srgbClr val="FFFFFF"/>
                </a:solidFill>
                <a:latin typeface="Tw Cen MT"/>
                <a:cs typeface="Tw Cen MT"/>
              </a:rPr>
              <a:t>CTO</a:t>
            </a:r>
            <a:endParaRPr sz="1350">
              <a:latin typeface="Tw Cen MT"/>
              <a:cs typeface="Tw Cen MT"/>
            </a:endParaRPr>
          </a:p>
        </p:txBody>
      </p:sp>
      <p:sp>
        <p:nvSpPr>
          <p:cNvPr id="15" name="object 15"/>
          <p:cNvSpPr txBox="1"/>
          <p:nvPr/>
        </p:nvSpPr>
        <p:spPr>
          <a:xfrm>
            <a:off x="4219956" y="3696461"/>
            <a:ext cx="1856423" cy="506869"/>
          </a:xfrm>
          <a:prstGeom prst="rect">
            <a:avLst/>
          </a:prstGeom>
          <a:solidFill>
            <a:srgbClr val="44536A"/>
          </a:solidFill>
        </p:spPr>
        <p:txBody>
          <a:bodyPr vert="horz" wrap="square" lIns="0" tIns="21907" rIns="0" bIns="0" rtlCol="0">
            <a:spAutoFit/>
          </a:bodyPr>
          <a:lstStyle/>
          <a:p>
            <a:pPr marL="359093">
              <a:spcBef>
                <a:spcPts val="172"/>
              </a:spcBef>
            </a:pPr>
            <a:r>
              <a:rPr spc="-34" dirty="0">
                <a:solidFill>
                  <a:srgbClr val="FFFFFF"/>
                </a:solidFill>
                <a:latin typeface="Tw Cen MT"/>
                <a:cs typeface="Tw Cen MT"/>
              </a:rPr>
              <a:t>D.</a:t>
            </a:r>
            <a:r>
              <a:rPr spc="-4" dirty="0">
                <a:solidFill>
                  <a:srgbClr val="FFFFFF"/>
                </a:solidFill>
                <a:latin typeface="Tw Cen MT"/>
                <a:cs typeface="Tw Cen MT"/>
              </a:rPr>
              <a:t> O’Connell</a:t>
            </a:r>
            <a:endParaRPr>
              <a:latin typeface="Tw Cen MT"/>
              <a:cs typeface="Tw Cen MT"/>
            </a:endParaRPr>
          </a:p>
          <a:p>
            <a:pPr marL="75724">
              <a:spcBef>
                <a:spcPts val="38"/>
              </a:spcBef>
            </a:pPr>
            <a:r>
              <a:rPr sz="1350" spc="-4" dirty="0">
                <a:solidFill>
                  <a:srgbClr val="FFFFFF"/>
                </a:solidFill>
                <a:latin typeface="Tw Cen MT"/>
                <a:cs typeface="Tw Cen MT"/>
              </a:rPr>
              <a:t>VP Business</a:t>
            </a:r>
            <a:r>
              <a:rPr sz="1350" dirty="0">
                <a:solidFill>
                  <a:srgbClr val="FFFFFF"/>
                </a:solidFill>
                <a:latin typeface="Tw Cen MT"/>
                <a:cs typeface="Tw Cen MT"/>
              </a:rPr>
              <a:t> </a:t>
            </a:r>
            <a:r>
              <a:rPr sz="1350" spc="-8" dirty="0">
                <a:solidFill>
                  <a:srgbClr val="FFFFFF"/>
                </a:solidFill>
                <a:latin typeface="Tw Cen MT"/>
                <a:cs typeface="Tw Cen MT"/>
              </a:rPr>
              <a:t>Development</a:t>
            </a:r>
            <a:endParaRPr sz="1350">
              <a:latin typeface="Tw Cen MT"/>
              <a:cs typeface="Tw Cen MT"/>
            </a:endParaRPr>
          </a:p>
        </p:txBody>
      </p:sp>
      <p:sp>
        <p:nvSpPr>
          <p:cNvPr id="16" name="object 16"/>
          <p:cNvSpPr txBox="1"/>
          <p:nvPr/>
        </p:nvSpPr>
        <p:spPr>
          <a:xfrm>
            <a:off x="6288786" y="3696461"/>
            <a:ext cx="1293971" cy="506869"/>
          </a:xfrm>
          <a:prstGeom prst="rect">
            <a:avLst/>
          </a:prstGeom>
          <a:solidFill>
            <a:srgbClr val="44536A"/>
          </a:solidFill>
        </p:spPr>
        <p:txBody>
          <a:bodyPr vert="horz" wrap="square" lIns="0" tIns="21907" rIns="0" bIns="0" rtlCol="0">
            <a:spAutoFit/>
          </a:bodyPr>
          <a:lstStyle/>
          <a:p>
            <a:pPr marL="168593">
              <a:spcBef>
                <a:spcPts val="172"/>
              </a:spcBef>
            </a:pPr>
            <a:r>
              <a:rPr spc="-120" dirty="0">
                <a:solidFill>
                  <a:srgbClr val="FFFFFF"/>
                </a:solidFill>
                <a:latin typeface="Tw Cen MT"/>
                <a:cs typeface="Tw Cen MT"/>
              </a:rPr>
              <a:t>P.</a:t>
            </a:r>
            <a:r>
              <a:rPr spc="-8" dirty="0">
                <a:solidFill>
                  <a:srgbClr val="FFFFFF"/>
                </a:solidFill>
                <a:latin typeface="Tw Cen MT"/>
                <a:cs typeface="Tw Cen MT"/>
              </a:rPr>
              <a:t> </a:t>
            </a:r>
            <a:r>
              <a:rPr spc="-4" dirty="0">
                <a:solidFill>
                  <a:srgbClr val="FFFFFF"/>
                </a:solidFill>
                <a:latin typeface="Tw Cen MT"/>
                <a:cs typeface="Tw Cen MT"/>
              </a:rPr>
              <a:t>Carlsson</a:t>
            </a:r>
            <a:endParaRPr>
              <a:latin typeface="Tw Cen MT"/>
              <a:cs typeface="Tw Cen MT"/>
            </a:endParaRPr>
          </a:p>
          <a:p>
            <a:pPr marL="77153">
              <a:spcBef>
                <a:spcPts val="38"/>
              </a:spcBef>
            </a:pPr>
            <a:r>
              <a:rPr sz="1350" spc="-4" dirty="0">
                <a:solidFill>
                  <a:srgbClr val="FFFFFF"/>
                </a:solidFill>
                <a:latin typeface="Tw Cen MT"/>
                <a:cs typeface="Tw Cen MT"/>
              </a:rPr>
              <a:t>VP Supply</a:t>
            </a:r>
            <a:r>
              <a:rPr sz="1350" spc="-26" dirty="0">
                <a:solidFill>
                  <a:srgbClr val="FFFFFF"/>
                </a:solidFill>
                <a:latin typeface="Tw Cen MT"/>
                <a:cs typeface="Tw Cen MT"/>
              </a:rPr>
              <a:t> </a:t>
            </a:r>
            <a:r>
              <a:rPr sz="1350" spc="-8" dirty="0">
                <a:solidFill>
                  <a:srgbClr val="FFFFFF"/>
                </a:solidFill>
                <a:latin typeface="Tw Cen MT"/>
                <a:cs typeface="Tw Cen MT"/>
              </a:rPr>
              <a:t>Chain</a:t>
            </a:r>
            <a:endParaRPr sz="1350">
              <a:latin typeface="Tw Cen MT"/>
              <a:cs typeface="Tw Cen MT"/>
            </a:endParaRPr>
          </a:p>
        </p:txBody>
      </p:sp>
      <p:sp>
        <p:nvSpPr>
          <p:cNvPr id="17" name="object 17"/>
          <p:cNvSpPr txBox="1"/>
          <p:nvPr/>
        </p:nvSpPr>
        <p:spPr>
          <a:xfrm>
            <a:off x="7795260" y="3696461"/>
            <a:ext cx="1136333" cy="506869"/>
          </a:xfrm>
          <a:prstGeom prst="rect">
            <a:avLst/>
          </a:prstGeom>
          <a:solidFill>
            <a:srgbClr val="44536A"/>
          </a:solidFill>
        </p:spPr>
        <p:txBody>
          <a:bodyPr vert="horz" wrap="square" lIns="0" tIns="21907" rIns="0" bIns="0" rtlCol="0">
            <a:spAutoFit/>
          </a:bodyPr>
          <a:lstStyle/>
          <a:p>
            <a:pPr marL="151924">
              <a:spcBef>
                <a:spcPts val="172"/>
              </a:spcBef>
            </a:pPr>
            <a:r>
              <a:rPr spc="-53" dirty="0">
                <a:solidFill>
                  <a:srgbClr val="FFFFFF"/>
                </a:solidFill>
                <a:latin typeface="Tw Cen MT"/>
                <a:cs typeface="Tw Cen MT"/>
              </a:rPr>
              <a:t>J.</a:t>
            </a:r>
            <a:r>
              <a:rPr spc="-19" dirty="0">
                <a:solidFill>
                  <a:srgbClr val="FFFFFF"/>
                </a:solidFill>
                <a:latin typeface="Tw Cen MT"/>
                <a:cs typeface="Tw Cen MT"/>
              </a:rPr>
              <a:t> </a:t>
            </a:r>
            <a:r>
              <a:rPr dirty="0">
                <a:solidFill>
                  <a:srgbClr val="FFFFFF"/>
                </a:solidFill>
                <a:latin typeface="Tw Cen MT"/>
                <a:cs typeface="Tw Cen MT"/>
              </a:rPr>
              <a:t>Guillen</a:t>
            </a:r>
            <a:endParaRPr>
              <a:latin typeface="Tw Cen MT"/>
              <a:cs typeface="Tw Cen MT"/>
            </a:endParaRPr>
          </a:p>
          <a:p>
            <a:pPr marL="74295">
              <a:spcBef>
                <a:spcPts val="38"/>
              </a:spcBef>
            </a:pPr>
            <a:r>
              <a:rPr sz="1350" spc="-4" dirty="0">
                <a:solidFill>
                  <a:srgbClr val="FFFFFF"/>
                </a:solidFill>
                <a:latin typeface="Tw Cen MT"/>
                <a:cs typeface="Tw Cen MT"/>
              </a:rPr>
              <a:t>VP </a:t>
            </a:r>
            <a:r>
              <a:rPr sz="1350" dirty="0">
                <a:solidFill>
                  <a:srgbClr val="FFFFFF"/>
                </a:solidFill>
                <a:latin typeface="Tw Cen MT"/>
                <a:cs typeface="Tw Cen MT"/>
              </a:rPr>
              <a:t>WW</a:t>
            </a:r>
            <a:r>
              <a:rPr sz="1350" spc="-34" dirty="0">
                <a:solidFill>
                  <a:srgbClr val="FFFFFF"/>
                </a:solidFill>
                <a:latin typeface="Tw Cen MT"/>
                <a:cs typeface="Tw Cen MT"/>
              </a:rPr>
              <a:t> </a:t>
            </a:r>
            <a:r>
              <a:rPr sz="1350" spc="-4" dirty="0">
                <a:solidFill>
                  <a:srgbClr val="FFFFFF"/>
                </a:solidFill>
                <a:latin typeface="Tw Cen MT"/>
                <a:cs typeface="Tw Cen MT"/>
              </a:rPr>
              <a:t>Sales</a:t>
            </a:r>
            <a:endParaRPr sz="1350">
              <a:latin typeface="Tw Cen MT"/>
              <a:cs typeface="Tw Cen MT"/>
            </a:endParaRPr>
          </a:p>
        </p:txBody>
      </p:sp>
      <p:sp>
        <p:nvSpPr>
          <p:cNvPr id="18" name="object 18"/>
          <p:cNvSpPr txBox="1"/>
          <p:nvPr/>
        </p:nvSpPr>
        <p:spPr>
          <a:xfrm>
            <a:off x="2653474" y="2000250"/>
            <a:ext cx="3845719" cy="300082"/>
          </a:xfrm>
          <a:prstGeom prst="rect">
            <a:avLst/>
          </a:prstGeom>
          <a:solidFill>
            <a:srgbClr val="44536A"/>
          </a:solidFill>
        </p:spPr>
        <p:txBody>
          <a:bodyPr vert="horz" wrap="square" lIns="0" tIns="22860" rIns="0" bIns="0" rtlCol="0">
            <a:spAutoFit/>
          </a:bodyPr>
          <a:lstStyle/>
          <a:p>
            <a:pPr marR="953" algn="ctr">
              <a:spcBef>
                <a:spcPts val="180"/>
              </a:spcBef>
            </a:pPr>
            <a:r>
              <a:rPr spc="-4" dirty="0">
                <a:solidFill>
                  <a:srgbClr val="FFFFFF"/>
                </a:solidFill>
                <a:latin typeface="Tw Cen MT"/>
                <a:cs typeface="Tw Cen MT"/>
              </a:rPr>
              <a:t>Shareholders</a:t>
            </a:r>
            <a:endParaRPr>
              <a:latin typeface="Tw Cen MT"/>
              <a:cs typeface="Tw Cen MT"/>
            </a:endParaRPr>
          </a:p>
        </p:txBody>
      </p:sp>
      <p:sp>
        <p:nvSpPr>
          <p:cNvPr id="19" name="object 19"/>
          <p:cNvSpPr txBox="1"/>
          <p:nvPr/>
        </p:nvSpPr>
        <p:spPr>
          <a:xfrm>
            <a:off x="2653474" y="2457451"/>
            <a:ext cx="3845719" cy="301524"/>
          </a:xfrm>
          <a:prstGeom prst="rect">
            <a:avLst/>
          </a:prstGeom>
          <a:solidFill>
            <a:srgbClr val="44536A"/>
          </a:solidFill>
        </p:spPr>
        <p:txBody>
          <a:bodyPr vert="horz" wrap="square" lIns="0" tIns="24288" rIns="0" bIns="0" rtlCol="0">
            <a:spAutoFit/>
          </a:bodyPr>
          <a:lstStyle/>
          <a:p>
            <a:pPr marL="1082993">
              <a:spcBef>
                <a:spcPts val="191"/>
              </a:spcBef>
            </a:pPr>
            <a:r>
              <a:rPr dirty="0">
                <a:solidFill>
                  <a:srgbClr val="FFFFFF"/>
                </a:solidFill>
                <a:latin typeface="Tw Cen MT"/>
                <a:cs typeface="Tw Cen MT"/>
              </a:rPr>
              <a:t>Board of</a:t>
            </a:r>
            <a:r>
              <a:rPr spc="41" dirty="0">
                <a:solidFill>
                  <a:srgbClr val="FFFFFF"/>
                </a:solidFill>
                <a:latin typeface="Tw Cen MT"/>
                <a:cs typeface="Tw Cen MT"/>
              </a:rPr>
              <a:t> </a:t>
            </a:r>
            <a:r>
              <a:rPr spc="-4" dirty="0">
                <a:solidFill>
                  <a:srgbClr val="FFFFFF"/>
                </a:solidFill>
                <a:latin typeface="Tw Cen MT"/>
                <a:cs typeface="Tw Cen MT"/>
              </a:rPr>
              <a:t>Directors</a:t>
            </a:r>
            <a:endParaRPr>
              <a:latin typeface="Tw Cen MT"/>
              <a:cs typeface="Tw Cen MT"/>
            </a:endParaRPr>
          </a:p>
        </p:txBody>
      </p:sp>
    </p:spTree>
    <p:extLst>
      <p:ext uri="{BB962C8B-B14F-4D97-AF65-F5344CB8AC3E}">
        <p14:creationId xmlns:p14="http://schemas.microsoft.com/office/powerpoint/2010/main" val="1754472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3142" y="2346580"/>
            <a:ext cx="0" cy="110966"/>
          </a:xfrm>
          <a:custGeom>
            <a:avLst/>
            <a:gdLst/>
            <a:ahLst/>
            <a:cxnLst/>
            <a:rect l="l" t="t" r="r" b="b"/>
            <a:pathLst>
              <a:path h="147955">
                <a:moveTo>
                  <a:pt x="0" y="0"/>
                </a:moveTo>
                <a:lnTo>
                  <a:pt x="0" y="147827"/>
                </a:lnTo>
              </a:path>
            </a:pathLst>
          </a:custGeom>
          <a:ln w="39624">
            <a:solidFill>
              <a:srgbClr val="D0CECE"/>
            </a:solidFill>
          </a:ln>
        </p:spPr>
        <p:txBody>
          <a:bodyPr wrap="square" lIns="0" tIns="0" rIns="0" bIns="0" rtlCol="0"/>
          <a:lstStyle/>
          <a:p>
            <a:endParaRPr sz="1350"/>
          </a:p>
        </p:txBody>
      </p:sp>
      <p:sp>
        <p:nvSpPr>
          <p:cNvPr id="3" name="object 3"/>
          <p:cNvSpPr/>
          <p:nvPr/>
        </p:nvSpPr>
        <p:spPr>
          <a:xfrm>
            <a:off x="4573142" y="2806066"/>
            <a:ext cx="0" cy="110966"/>
          </a:xfrm>
          <a:custGeom>
            <a:avLst/>
            <a:gdLst/>
            <a:ahLst/>
            <a:cxnLst/>
            <a:rect l="l" t="t" r="r" b="b"/>
            <a:pathLst>
              <a:path h="147955">
                <a:moveTo>
                  <a:pt x="0" y="0"/>
                </a:moveTo>
                <a:lnTo>
                  <a:pt x="0" y="147827"/>
                </a:lnTo>
              </a:path>
            </a:pathLst>
          </a:custGeom>
          <a:ln w="39624">
            <a:solidFill>
              <a:srgbClr val="D0CECE"/>
            </a:solidFill>
          </a:ln>
        </p:spPr>
        <p:txBody>
          <a:bodyPr wrap="square" lIns="0" tIns="0" rIns="0" bIns="0" rtlCol="0"/>
          <a:lstStyle/>
          <a:p>
            <a:endParaRPr sz="1350"/>
          </a:p>
        </p:txBody>
      </p:sp>
      <p:sp>
        <p:nvSpPr>
          <p:cNvPr id="4" name="object 4"/>
          <p:cNvSpPr/>
          <p:nvPr/>
        </p:nvSpPr>
        <p:spPr>
          <a:xfrm>
            <a:off x="4573142" y="3471292"/>
            <a:ext cx="0" cy="110966"/>
          </a:xfrm>
          <a:custGeom>
            <a:avLst/>
            <a:gdLst/>
            <a:ahLst/>
            <a:cxnLst/>
            <a:rect l="l" t="t" r="r" b="b"/>
            <a:pathLst>
              <a:path h="147954">
                <a:moveTo>
                  <a:pt x="0" y="0"/>
                </a:moveTo>
                <a:lnTo>
                  <a:pt x="0" y="147828"/>
                </a:lnTo>
              </a:path>
            </a:pathLst>
          </a:custGeom>
          <a:ln w="39624">
            <a:solidFill>
              <a:srgbClr val="D0CECE"/>
            </a:solidFill>
          </a:ln>
        </p:spPr>
        <p:txBody>
          <a:bodyPr wrap="square" lIns="0" tIns="0" rIns="0" bIns="0" rtlCol="0"/>
          <a:lstStyle/>
          <a:p>
            <a:endParaRPr sz="1350"/>
          </a:p>
        </p:txBody>
      </p:sp>
      <p:sp>
        <p:nvSpPr>
          <p:cNvPr id="5" name="object 5"/>
          <p:cNvSpPr/>
          <p:nvPr/>
        </p:nvSpPr>
        <p:spPr>
          <a:xfrm>
            <a:off x="830961" y="4138802"/>
            <a:ext cx="3741896" cy="320993"/>
          </a:xfrm>
          <a:custGeom>
            <a:avLst/>
            <a:gdLst/>
            <a:ahLst/>
            <a:cxnLst/>
            <a:rect l="l" t="t" r="r" b="b"/>
            <a:pathLst>
              <a:path w="4989195" h="427989">
                <a:moveTo>
                  <a:pt x="4989068" y="0"/>
                </a:moveTo>
                <a:lnTo>
                  <a:pt x="4989068" y="213868"/>
                </a:lnTo>
                <a:lnTo>
                  <a:pt x="0" y="213868"/>
                </a:lnTo>
                <a:lnTo>
                  <a:pt x="0" y="427736"/>
                </a:lnTo>
              </a:path>
            </a:pathLst>
          </a:custGeom>
          <a:ln w="39624">
            <a:solidFill>
              <a:srgbClr val="D0CECE"/>
            </a:solidFill>
          </a:ln>
        </p:spPr>
        <p:txBody>
          <a:bodyPr wrap="square" lIns="0" tIns="0" rIns="0" bIns="0" rtlCol="0"/>
          <a:lstStyle/>
          <a:p>
            <a:endParaRPr sz="1350"/>
          </a:p>
        </p:txBody>
      </p:sp>
      <p:sp>
        <p:nvSpPr>
          <p:cNvPr id="6" name="object 6"/>
          <p:cNvSpPr/>
          <p:nvPr/>
        </p:nvSpPr>
        <p:spPr>
          <a:xfrm>
            <a:off x="2175129" y="4138802"/>
            <a:ext cx="2397919" cy="320993"/>
          </a:xfrm>
          <a:custGeom>
            <a:avLst/>
            <a:gdLst/>
            <a:ahLst/>
            <a:cxnLst/>
            <a:rect l="l" t="t" r="r" b="b"/>
            <a:pathLst>
              <a:path w="3197225" h="427989">
                <a:moveTo>
                  <a:pt x="3196843" y="0"/>
                </a:moveTo>
                <a:lnTo>
                  <a:pt x="3196843" y="213868"/>
                </a:lnTo>
                <a:lnTo>
                  <a:pt x="0" y="213868"/>
                </a:lnTo>
                <a:lnTo>
                  <a:pt x="0" y="427736"/>
                </a:lnTo>
              </a:path>
            </a:pathLst>
          </a:custGeom>
          <a:ln w="39623">
            <a:solidFill>
              <a:srgbClr val="D0CECE"/>
            </a:solidFill>
          </a:ln>
        </p:spPr>
        <p:txBody>
          <a:bodyPr wrap="square" lIns="0" tIns="0" rIns="0" bIns="0" rtlCol="0"/>
          <a:lstStyle/>
          <a:p>
            <a:endParaRPr sz="1350"/>
          </a:p>
        </p:txBody>
      </p:sp>
      <p:sp>
        <p:nvSpPr>
          <p:cNvPr id="7" name="object 7"/>
          <p:cNvSpPr/>
          <p:nvPr/>
        </p:nvSpPr>
        <p:spPr>
          <a:xfrm>
            <a:off x="3464433" y="4138802"/>
            <a:ext cx="1108710" cy="320993"/>
          </a:xfrm>
          <a:custGeom>
            <a:avLst/>
            <a:gdLst/>
            <a:ahLst/>
            <a:cxnLst/>
            <a:rect l="l" t="t" r="r" b="b"/>
            <a:pathLst>
              <a:path w="1478279" h="427989">
                <a:moveTo>
                  <a:pt x="1478152" y="0"/>
                </a:moveTo>
                <a:lnTo>
                  <a:pt x="1478152" y="213868"/>
                </a:lnTo>
                <a:lnTo>
                  <a:pt x="0" y="213868"/>
                </a:lnTo>
                <a:lnTo>
                  <a:pt x="0" y="427736"/>
                </a:lnTo>
              </a:path>
            </a:pathLst>
          </a:custGeom>
          <a:ln w="39624">
            <a:solidFill>
              <a:srgbClr val="D0CECE"/>
            </a:solidFill>
          </a:ln>
        </p:spPr>
        <p:txBody>
          <a:bodyPr wrap="square" lIns="0" tIns="0" rIns="0" bIns="0" rtlCol="0"/>
          <a:lstStyle/>
          <a:p>
            <a:endParaRPr sz="1350"/>
          </a:p>
        </p:txBody>
      </p:sp>
      <p:sp>
        <p:nvSpPr>
          <p:cNvPr id="8" name="object 8"/>
          <p:cNvSpPr/>
          <p:nvPr/>
        </p:nvSpPr>
        <p:spPr>
          <a:xfrm>
            <a:off x="4573142" y="4138802"/>
            <a:ext cx="218123" cy="320993"/>
          </a:xfrm>
          <a:custGeom>
            <a:avLst/>
            <a:gdLst/>
            <a:ahLst/>
            <a:cxnLst/>
            <a:rect l="l" t="t" r="r" b="b"/>
            <a:pathLst>
              <a:path w="290829" h="427989">
                <a:moveTo>
                  <a:pt x="0" y="0"/>
                </a:moveTo>
                <a:lnTo>
                  <a:pt x="0" y="213868"/>
                </a:lnTo>
                <a:lnTo>
                  <a:pt x="290449" y="213868"/>
                </a:lnTo>
                <a:lnTo>
                  <a:pt x="290449" y="427736"/>
                </a:lnTo>
              </a:path>
            </a:pathLst>
          </a:custGeom>
          <a:ln w="39624">
            <a:solidFill>
              <a:srgbClr val="D0CECE"/>
            </a:solidFill>
          </a:ln>
        </p:spPr>
        <p:txBody>
          <a:bodyPr wrap="square" lIns="0" tIns="0" rIns="0" bIns="0" rtlCol="0"/>
          <a:lstStyle/>
          <a:p>
            <a:endParaRPr sz="1350"/>
          </a:p>
        </p:txBody>
      </p:sp>
      <p:sp>
        <p:nvSpPr>
          <p:cNvPr id="9" name="object 9"/>
          <p:cNvSpPr/>
          <p:nvPr/>
        </p:nvSpPr>
        <p:spPr>
          <a:xfrm>
            <a:off x="5341239" y="4735449"/>
            <a:ext cx="1146334" cy="153353"/>
          </a:xfrm>
          <a:custGeom>
            <a:avLst/>
            <a:gdLst/>
            <a:ahLst/>
            <a:cxnLst/>
            <a:rect l="l" t="t" r="r" b="b"/>
            <a:pathLst>
              <a:path w="1528445" h="204470">
                <a:moveTo>
                  <a:pt x="0" y="0"/>
                </a:moveTo>
                <a:lnTo>
                  <a:pt x="1528191" y="0"/>
                </a:lnTo>
                <a:lnTo>
                  <a:pt x="1528191" y="204089"/>
                </a:lnTo>
              </a:path>
            </a:pathLst>
          </a:custGeom>
          <a:ln w="39624">
            <a:solidFill>
              <a:srgbClr val="D0CECE"/>
            </a:solidFill>
          </a:ln>
        </p:spPr>
        <p:txBody>
          <a:bodyPr wrap="square" lIns="0" tIns="0" rIns="0" bIns="0" rtlCol="0"/>
          <a:lstStyle/>
          <a:p>
            <a:endParaRPr sz="1350"/>
          </a:p>
        </p:txBody>
      </p:sp>
      <p:sp>
        <p:nvSpPr>
          <p:cNvPr id="10" name="object 10"/>
          <p:cNvSpPr/>
          <p:nvPr/>
        </p:nvSpPr>
        <p:spPr>
          <a:xfrm>
            <a:off x="5341239" y="4735449"/>
            <a:ext cx="2938939" cy="153353"/>
          </a:xfrm>
          <a:custGeom>
            <a:avLst/>
            <a:gdLst/>
            <a:ahLst/>
            <a:cxnLst/>
            <a:rect l="l" t="t" r="r" b="b"/>
            <a:pathLst>
              <a:path w="3918584" h="204470">
                <a:moveTo>
                  <a:pt x="0" y="0"/>
                </a:moveTo>
                <a:lnTo>
                  <a:pt x="3918204" y="0"/>
                </a:lnTo>
                <a:lnTo>
                  <a:pt x="3918204" y="204089"/>
                </a:lnTo>
              </a:path>
            </a:pathLst>
          </a:custGeom>
          <a:ln w="39623">
            <a:solidFill>
              <a:srgbClr val="D0CECE"/>
            </a:solidFill>
          </a:ln>
        </p:spPr>
        <p:txBody>
          <a:bodyPr wrap="square" lIns="0" tIns="0" rIns="0" bIns="0" rtlCol="0"/>
          <a:lstStyle/>
          <a:p>
            <a:endParaRPr sz="1350"/>
          </a:p>
        </p:txBody>
      </p:sp>
      <p:sp>
        <p:nvSpPr>
          <p:cNvPr id="11" name="object 11"/>
          <p:cNvSpPr txBox="1">
            <a:spLocks noGrp="1"/>
          </p:cNvSpPr>
          <p:nvPr>
            <p:ph type="title"/>
          </p:nvPr>
        </p:nvSpPr>
        <p:spPr>
          <a:xfrm>
            <a:off x="687933" y="1214209"/>
            <a:ext cx="7655243" cy="472245"/>
          </a:xfrm>
          <a:prstGeom prst="rect">
            <a:avLst/>
          </a:prstGeom>
        </p:spPr>
        <p:txBody>
          <a:bodyPr vert="horz" wrap="square" lIns="0" tIns="10478" rIns="0" bIns="0" rtlCol="0">
            <a:spAutoFit/>
          </a:bodyPr>
          <a:lstStyle/>
          <a:p>
            <a:pPr marL="9525">
              <a:spcBef>
                <a:spcPts val="83"/>
              </a:spcBef>
            </a:pPr>
            <a:r>
              <a:rPr sz="3000" dirty="0">
                <a:solidFill>
                  <a:srgbClr val="E01D38"/>
                </a:solidFill>
              </a:rPr>
              <a:t>EXHIBIT 2.2 – REVISED </a:t>
            </a:r>
            <a:r>
              <a:rPr sz="3000" spc="-15" dirty="0">
                <a:solidFill>
                  <a:srgbClr val="E01D38"/>
                </a:solidFill>
              </a:rPr>
              <a:t>CORPORATE </a:t>
            </a:r>
            <a:r>
              <a:rPr sz="3000" dirty="0">
                <a:solidFill>
                  <a:srgbClr val="E01D38"/>
                </a:solidFill>
              </a:rPr>
              <a:t>STRUCTURE</a:t>
            </a:r>
            <a:r>
              <a:rPr sz="3000" spc="-240" dirty="0">
                <a:solidFill>
                  <a:srgbClr val="E01D38"/>
                </a:solidFill>
              </a:rPr>
              <a:t> </a:t>
            </a:r>
            <a:r>
              <a:rPr sz="3000" dirty="0">
                <a:solidFill>
                  <a:srgbClr val="E01D38"/>
                </a:solidFill>
              </a:rPr>
              <a:t>A</a:t>
            </a:r>
            <a:endParaRPr sz="3000"/>
          </a:p>
        </p:txBody>
      </p:sp>
      <p:sp>
        <p:nvSpPr>
          <p:cNvPr id="12" name="object 12"/>
          <p:cNvSpPr/>
          <p:nvPr/>
        </p:nvSpPr>
        <p:spPr>
          <a:xfrm>
            <a:off x="2644902" y="2916936"/>
            <a:ext cx="3854291" cy="553403"/>
          </a:xfrm>
          <a:custGeom>
            <a:avLst/>
            <a:gdLst/>
            <a:ahLst/>
            <a:cxnLst/>
            <a:rect l="l" t="t" r="r" b="b"/>
            <a:pathLst>
              <a:path w="5139055" h="737870">
                <a:moveTo>
                  <a:pt x="0" y="737615"/>
                </a:moveTo>
                <a:lnTo>
                  <a:pt x="5138927" y="737615"/>
                </a:lnTo>
                <a:lnTo>
                  <a:pt x="5138927" y="0"/>
                </a:lnTo>
                <a:lnTo>
                  <a:pt x="0" y="0"/>
                </a:lnTo>
                <a:lnTo>
                  <a:pt x="0" y="737615"/>
                </a:lnTo>
                <a:close/>
              </a:path>
            </a:pathLst>
          </a:custGeom>
          <a:solidFill>
            <a:srgbClr val="E01D38"/>
          </a:solidFill>
        </p:spPr>
        <p:txBody>
          <a:bodyPr wrap="square" lIns="0" tIns="0" rIns="0" bIns="0" rtlCol="0"/>
          <a:lstStyle/>
          <a:p>
            <a:endParaRPr sz="1350"/>
          </a:p>
        </p:txBody>
      </p:sp>
      <p:sp>
        <p:nvSpPr>
          <p:cNvPr id="13" name="object 13"/>
          <p:cNvSpPr txBox="1"/>
          <p:nvPr/>
        </p:nvSpPr>
        <p:spPr>
          <a:xfrm>
            <a:off x="3093911" y="2931604"/>
            <a:ext cx="2956559" cy="494366"/>
          </a:xfrm>
          <a:prstGeom prst="rect">
            <a:avLst/>
          </a:prstGeom>
        </p:spPr>
        <p:txBody>
          <a:bodyPr vert="horz" wrap="square" lIns="0" tIns="9525" rIns="0" bIns="0" rtlCol="0">
            <a:spAutoFit/>
          </a:bodyPr>
          <a:lstStyle/>
          <a:p>
            <a:pPr marL="476" algn="ctr">
              <a:spcBef>
                <a:spcPts val="75"/>
              </a:spcBef>
            </a:pPr>
            <a:r>
              <a:rPr dirty="0">
                <a:solidFill>
                  <a:srgbClr val="FFFFFF"/>
                </a:solidFill>
                <a:latin typeface="Tw Cen MT"/>
                <a:cs typeface="Tw Cen MT"/>
              </a:rPr>
              <a:t>Elon</a:t>
            </a:r>
            <a:r>
              <a:rPr spc="-11" dirty="0">
                <a:solidFill>
                  <a:srgbClr val="FFFFFF"/>
                </a:solidFill>
                <a:latin typeface="Tw Cen MT"/>
                <a:cs typeface="Tw Cen MT"/>
              </a:rPr>
              <a:t> </a:t>
            </a:r>
            <a:r>
              <a:rPr dirty="0">
                <a:solidFill>
                  <a:srgbClr val="FFFFFF"/>
                </a:solidFill>
                <a:latin typeface="Tw Cen MT"/>
                <a:cs typeface="Tw Cen MT"/>
              </a:rPr>
              <a:t>Musk</a:t>
            </a:r>
            <a:endParaRPr>
              <a:latin typeface="Tw Cen MT"/>
              <a:cs typeface="Tw Cen MT"/>
            </a:endParaRPr>
          </a:p>
          <a:p>
            <a:pPr algn="ctr">
              <a:spcBef>
                <a:spcPts val="34"/>
              </a:spcBef>
            </a:pPr>
            <a:r>
              <a:rPr sz="1350" spc="-26" dirty="0">
                <a:solidFill>
                  <a:srgbClr val="FFFFFF"/>
                </a:solidFill>
                <a:latin typeface="Tw Cen MT"/>
                <a:cs typeface="Tw Cen MT"/>
              </a:rPr>
              <a:t>CEO, </a:t>
            </a:r>
            <a:r>
              <a:rPr sz="1350" spc="-8" dirty="0">
                <a:solidFill>
                  <a:srgbClr val="FFFFFF"/>
                </a:solidFill>
                <a:latin typeface="Tw Cen MT"/>
                <a:cs typeface="Tw Cen MT"/>
              </a:rPr>
              <a:t>Product </a:t>
            </a:r>
            <a:r>
              <a:rPr sz="1350" dirty="0">
                <a:solidFill>
                  <a:srgbClr val="FFFFFF"/>
                </a:solidFill>
                <a:latin typeface="Tw Cen MT"/>
                <a:cs typeface="Tw Cen MT"/>
              </a:rPr>
              <a:t>Architect &amp; </a:t>
            </a:r>
            <a:r>
              <a:rPr sz="1350" spc="-4" dirty="0">
                <a:solidFill>
                  <a:srgbClr val="FFFFFF"/>
                </a:solidFill>
                <a:latin typeface="Tw Cen MT"/>
                <a:cs typeface="Tw Cen MT"/>
              </a:rPr>
              <a:t>Board </a:t>
            </a:r>
            <a:r>
              <a:rPr sz="1350" dirty="0">
                <a:solidFill>
                  <a:srgbClr val="FFFFFF"/>
                </a:solidFill>
                <a:latin typeface="Tw Cen MT"/>
                <a:cs typeface="Tw Cen MT"/>
              </a:rPr>
              <a:t>of</a:t>
            </a:r>
            <a:r>
              <a:rPr sz="1350" spc="64" dirty="0">
                <a:solidFill>
                  <a:srgbClr val="FFFFFF"/>
                </a:solidFill>
                <a:latin typeface="Tw Cen MT"/>
                <a:cs typeface="Tw Cen MT"/>
              </a:rPr>
              <a:t> </a:t>
            </a:r>
            <a:r>
              <a:rPr sz="1350" spc="-4" dirty="0">
                <a:solidFill>
                  <a:srgbClr val="FFFFFF"/>
                </a:solidFill>
                <a:latin typeface="Tw Cen MT"/>
                <a:cs typeface="Tw Cen MT"/>
              </a:rPr>
              <a:t>Director</a:t>
            </a:r>
            <a:endParaRPr sz="1350">
              <a:latin typeface="Tw Cen MT"/>
              <a:cs typeface="Tw Cen MT"/>
            </a:endParaRPr>
          </a:p>
        </p:txBody>
      </p:sp>
      <p:sp>
        <p:nvSpPr>
          <p:cNvPr id="14" name="object 14"/>
          <p:cNvSpPr/>
          <p:nvPr/>
        </p:nvSpPr>
        <p:spPr>
          <a:xfrm>
            <a:off x="2644902" y="2000251"/>
            <a:ext cx="3854291" cy="345281"/>
          </a:xfrm>
          <a:custGeom>
            <a:avLst/>
            <a:gdLst/>
            <a:ahLst/>
            <a:cxnLst/>
            <a:rect l="l" t="t" r="r" b="b"/>
            <a:pathLst>
              <a:path w="5139055" h="460375">
                <a:moveTo>
                  <a:pt x="0" y="460248"/>
                </a:moveTo>
                <a:lnTo>
                  <a:pt x="5138927" y="460248"/>
                </a:lnTo>
                <a:lnTo>
                  <a:pt x="5138927" y="0"/>
                </a:lnTo>
                <a:lnTo>
                  <a:pt x="0" y="0"/>
                </a:lnTo>
                <a:lnTo>
                  <a:pt x="0" y="460248"/>
                </a:lnTo>
                <a:close/>
              </a:path>
            </a:pathLst>
          </a:custGeom>
          <a:solidFill>
            <a:srgbClr val="44536A"/>
          </a:solidFill>
        </p:spPr>
        <p:txBody>
          <a:bodyPr wrap="square" lIns="0" tIns="0" rIns="0" bIns="0" rtlCol="0"/>
          <a:lstStyle/>
          <a:p>
            <a:endParaRPr sz="1350"/>
          </a:p>
        </p:txBody>
      </p:sp>
      <p:sp>
        <p:nvSpPr>
          <p:cNvPr id="15" name="object 15"/>
          <p:cNvSpPr/>
          <p:nvPr/>
        </p:nvSpPr>
        <p:spPr>
          <a:xfrm>
            <a:off x="2644902" y="2457450"/>
            <a:ext cx="3854291" cy="347663"/>
          </a:xfrm>
          <a:custGeom>
            <a:avLst/>
            <a:gdLst/>
            <a:ahLst/>
            <a:cxnLst/>
            <a:rect l="l" t="t" r="r" b="b"/>
            <a:pathLst>
              <a:path w="5139055" h="463550">
                <a:moveTo>
                  <a:pt x="0" y="463296"/>
                </a:moveTo>
                <a:lnTo>
                  <a:pt x="5138927" y="463296"/>
                </a:lnTo>
                <a:lnTo>
                  <a:pt x="5138927" y="0"/>
                </a:lnTo>
                <a:lnTo>
                  <a:pt x="0" y="0"/>
                </a:lnTo>
                <a:lnTo>
                  <a:pt x="0" y="463296"/>
                </a:lnTo>
                <a:close/>
              </a:path>
            </a:pathLst>
          </a:custGeom>
          <a:solidFill>
            <a:srgbClr val="44536A"/>
          </a:solidFill>
        </p:spPr>
        <p:txBody>
          <a:bodyPr wrap="square" lIns="0" tIns="0" rIns="0" bIns="0" rtlCol="0"/>
          <a:lstStyle/>
          <a:p>
            <a:endParaRPr sz="1350"/>
          </a:p>
        </p:txBody>
      </p:sp>
      <p:sp>
        <p:nvSpPr>
          <p:cNvPr id="16" name="object 16"/>
          <p:cNvSpPr txBox="1"/>
          <p:nvPr/>
        </p:nvSpPr>
        <p:spPr>
          <a:xfrm>
            <a:off x="3727132" y="2013356"/>
            <a:ext cx="1694021" cy="755976"/>
          </a:xfrm>
          <a:prstGeom prst="rect">
            <a:avLst/>
          </a:prstGeom>
        </p:spPr>
        <p:txBody>
          <a:bodyPr vert="horz" wrap="square" lIns="0" tIns="9525" rIns="0" bIns="0" rtlCol="0">
            <a:spAutoFit/>
          </a:bodyPr>
          <a:lstStyle/>
          <a:p>
            <a:pPr algn="ctr">
              <a:spcBef>
                <a:spcPts val="75"/>
              </a:spcBef>
            </a:pPr>
            <a:r>
              <a:rPr spc="-4" dirty="0">
                <a:solidFill>
                  <a:srgbClr val="FFFFFF"/>
                </a:solidFill>
                <a:latin typeface="Tw Cen MT"/>
                <a:cs typeface="Tw Cen MT"/>
              </a:rPr>
              <a:t>Shareholders</a:t>
            </a:r>
            <a:endParaRPr>
              <a:latin typeface="Tw Cen MT"/>
              <a:cs typeface="Tw Cen MT"/>
            </a:endParaRPr>
          </a:p>
          <a:p>
            <a:pPr algn="ctr">
              <a:spcBef>
                <a:spcPts val="1451"/>
              </a:spcBef>
            </a:pPr>
            <a:r>
              <a:rPr dirty="0">
                <a:solidFill>
                  <a:srgbClr val="FFFFFF"/>
                </a:solidFill>
                <a:latin typeface="Tw Cen MT"/>
                <a:cs typeface="Tw Cen MT"/>
              </a:rPr>
              <a:t>Board of </a:t>
            </a:r>
            <a:r>
              <a:rPr spc="-4" dirty="0">
                <a:solidFill>
                  <a:srgbClr val="FFFFFF"/>
                </a:solidFill>
                <a:latin typeface="Tw Cen MT"/>
                <a:cs typeface="Tw Cen MT"/>
              </a:rPr>
              <a:t>Directors</a:t>
            </a:r>
            <a:endParaRPr>
              <a:latin typeface="Tw Cen MT"/>
              <a:cs typeface="Tw Cen MT"/>
            </a:endParaRPr>
          </a:p>
        </p:txBody>
      </p:sp>
      <p:sp>
        <p:nvSpPr>
          <p:cNvPr id="17" name="object 17"/>
          <p:cNvSpPr/>
          <p:nvPr/>
        </p:nvSpPr>
        <p:spPr>
          <a:xfrm>
            <a:off x="3134106" y="3582162"/>
            <a:ext cx="2876074" cy="555784"/>
          </a:xfrm>
          <a:custGeom>
            <a:avLst/>
            <a:gdLst/>
            <a:ahLst/>
            <a:cxnLst/>
            <a:rect l="l" t="t" r="r" b="b"/>
            <a:pathLst>
              <a:path w="3834765" h="741045">
                <a:moveTo>
                  <a:pt x="0" y="740663"/>
                </a:moveTo>
                <a:lnTo>
                  <a:pt x="3834384" y="740663"/>
                </a:lnTo>
                <a:lnTo>
                  <a:pt x="3834384" y="0"/>
                </a:lnTo>
                <a:lnTo>
                  <a:pt x="0" y="0"/>
                </a:lnTo>
                <a:lnTo>
                  <a:pt x="0" y="740663"/>
                </a:lnTo>
                <a:close/>
              </a:path>
            </a:pathLst>
          </a:custGeom>
          <a:solidFill>
            <a:srgbClr val="000000"/>
          </a:solidFill>
        </p:spPr>
        <p:txBody>
          <a:bodyPr wrap="square" lIns="0" tIns="0" rIns="0" bIns="0" rtlCol="0"/>
          <a:lstStyle/>
          <a:p>
            <a:endParaRPr sz="1350"/>
          </a:p>
        </p:txBody>
      </p:sp>
      <p:sp>
        <p:nvSpPr>
          <p:cNvPr id="18" name="object 18"/>
          <p:cNvSpPr txBox="1"/>
          <p:nvPr/>
        </p:nvSpPr>
        <p:spPr>
          <a:xfrm>
            <a:off x="3207067" y="3595307"/>
            <a:ext cx="2727008" cy="494366"/>
          </a:xfrm>
          <a:prstGeom prst="rect">
            <a:avLst/>
          </a:prstGeom>
        </p:spPr>
        <p:txBody>
          <a:bodyPr vert="horz" wrap="square" lIns="0" tIns="9525" rIns="0" bIns="0" rtlCol="0">
            <a:spAutoFit/>
          </a:bodyPr>
          <a:lstStyle/>
          <a:p>
            <a:pPr algn="ctr">
              <a:spcBef>
                <a:spcPts val="75"/>
              </a:spcBef>
            </a:pPr>
            <a:r>
              <a:rPr spc="-4" dirty="0">
                <a:solidFill>
                  <a:srgbClr val="FFFFFF"/>
                </a:solidFill>
                <a:latin typeface="Tw Cen MT"/>
                <a:cs typeface="Tw Cen MT"/>
              </a:rPr>
              <a:t>President </a:t>
            </a:r>
            <a:r>
              <a:rPr dirty="0">
                <a:solidFill>
                  <a:srgbClr val="FFFFFF"/>
                </a:solidFill>
                <a:latin typeface="Tw Cen MT"/>
                <a:cs typeface="Tw Cen MT"/>
              </a:rPr>
              <a:t>&amp; </a:t>
            </a:r>
            <a:r>
              <a:rPr spc="-4" dirty="0">
                <a:solidFill>
                  <a:srgbClr val="FFFFFF"/>
                </a:solidFill>
                <a:latin typeface="Tw Cen MT"/>
                <a:cs typeface="Tw Cen MT"/>
              </a:rPr>
              <a:t>Board </a:t>
            </a:r>
            <a:r>
              <a:rPr dirty="0">
                <a:solidFill>
                  <a:srgbClr val="FFFFFF"/>
                </a:solidFill>
                <a:latin typeface="Tw Cen MT"/>
                <a:cs typeface="Tw Cen MT"/>
              </a:rPr>
              <a:t>of</a:t>
            </a:r>
            <a:r>
              <a:rPr spc="38" dirty="0">
                <a:solidFill>
                  <a:srgbClr val="FFFFFF"/>
                </a:solidFill>
                <a:latin typeface="Tw Cen MT"/>
                <a:cs typeface="Tw Cen MT"/>
              </a:rPr>
              <a:t> </a:t>
            </a:r>
            <a:r>
              <a:rPr spc="-8" dirty="0">
                <a:solidFill>
                  <a:srgbClr val="FFFFFF"/>
                </a:solidFill>
                <a:latin typeface="Tw Cen MT"/>
                <a:cs typeface="Tw Cen MT"/>
              </a:rPr>
              <a:t>Director</a:t>
            </a:r>
            <a:endParaRPr>
              <a:latin typeface="Tw Cen MT"/>
              <a:cs typeface="Tw Cen MT"/>
            </a:endParaRPr>
          </a:p>
          <a:p>
            <a:pPr marL="1429" algn="ctr">
              <a:spcBef>
                <a:spcPts val="34"/>
              </a:spcBef>
            </a:pPr>
            <a:r>
              <a:rPr sz="1350" spc="-8" dirty="0">
                <a:solidFill>
                  <a:srgbClr val="FFFFFF"/>
                </a:solidFill>
                <a:latin typeface="Tw Cen MT"/>
                <a:cs typeface="Tw Cen MT"/>
              </a:rPr>
              <a:t>(New </a:t>
            </a:r>
            <a:r>
              <a:rPr sz="1350" spc="-11" dirty="0">
                <a:solidFill>
                  <a:srgbClr val="FFFFFF"/>
                </a:solidFill>
                <a:latin typeface="Tw Cen MT"/>
                <a:cs typeface="Tw Cen MT"/>
              </a:rPr>
              <a:t>Position </a:t>
            </a:r>
            <a:r>
              <a:rPr sz="1350" dirty="0">
                <a:solidFill>
                  <a:srgbClr val="FFFFFF"/>
                </a:solidFill>
                <a:latin typeface="Tw Cen MT"/>
                <a:cs typeface="Tw Cen MT"/>
              </a:rPr>
              <a:t>– </a:t>
            </a:r>
            <a:r>
              <a:rPr sz="1350" spc="-11" dirty="0">
                <a:solidFill>
                  <a:srgbClr val="FFFFFF"/>
                </a:solidFill>
                <a:latin typeface="Tw Cen MT"/>
                <a:cs typeface="Tw Cen MT"/>
              </a:rPr>
              <a:t>Managerial</a:t>
            </a:r>
            <a:r>
              <a:rPr sz="1350" spc="41" dirty="0">
                <a:solidFill>
                  <a:srgbClr val="FFFFFF"/>
                </a:solidFill>
                <a:latin typeface="Tw Cen MT"/>
                <a:cs typeface="Tw Cen MT"/>
              </a:rPr>
              <a:t> </a:t>
            </a:r>
            <a:r>
              <a:rPr sz="1350" spc="-4" dirty="0">
                <a:solidFill>
                  <a:srgbClr val="FFFFFF"/>
                </a:solidFill>
                <a:latin typeface="Tw Cen MT"/>
                <a:cs typeface="Tw Cen MT"/>
              </a:rPr>
              <a:t>Leader)</a:t>
            </a:r>
            <a:endParaRPr sz="1350">
              <a:latin typeface="Tw Cen MT"/>
              <a:cs typeface="Tw Cen MT"/>
            </a:endParaRPr>
          </a:p>
        </p:txBody>
      </p:sp>
      <p:sp>
        <p:nvSpPr>
          <p:cNvPr id="19" name="object 19"/>
          <p:cNvSpPr/>
          <p:nvPr/>
        </p:nvSpPr>
        <p:spPr>
          <a:xfrm>
            <a:off x="2905506" y="4457700"/>
            <a:ext cx="1115854" cy="553403"/>
          </a:xfrm>
          <a:custGeom>
            <a:avLst/>
            <a:gdLst/>
            <a:ahLst/>
            <a:cxnLst/>
            <a:rect l="l" t="t" r="r" b="b"/>
            <a:pathLst>
              <a:path w="1487804" h="737870">
                <a:moveTo>
                  <a:pt x="0" y="737616"/>
                </a:moveTo>
                <a:lnTo>
                  <a:pt x="1487424" y="737616"/>
                </a:lnTo>
                <a:lnTo>
                  <a:pt x="1487424" y="0"/>
                </a:lnTo>
                <a:lnTo>
                  <a:pt x="0" y="0"/>
                </a:lnTo>
                <a:lnTo>
                  <a:pt x="0" y="737616"/>
                </a:lnTo>
                <a:close/>
              </a:path>
            </a:pathLst>
          </a:custGeom>
          <a:solidFill>
            <a:srgbClr val="44536A"/>
          </a:solidFill>
        </p:spPr>
        <p:txBody>
          <a:bodyPr wrap="square" lIns="0" tIns="0" rIns="0" bIns="0" rtlCol="0"/>
          <a:lstStyle/>
          <a:p>
            <a:endParaRPr sz="1350"/>
          </a:p>
        </p:txBody>
      </p:sp>
      <p:sp>
        <p:nvSpPr>
          <p:cNvPr id="20" name="object 20"/>
          <p:cNvSpPr txBox="1"/>
          <p:nvPr/>
        </p:nvSpPr>
        <p:spPr>
          <a:xfrm>
            <a:off x="2971229" y="4470559"/>
            <a:ext cx="984409" cy="494366"/>
          </a:xfrm>
          <a:prstGeom prst="rect">
            <a:avLst/>
          </a:prstGeom>
        </p:spPr>
        <p:txBody>
          <a:bodyPr vert="horz" wrap="square" lIns="0" tIns="9525" rIns="0" bIns="0" rtlCol="0">
            <a:spAutoFit/>
          </a:bodyPr>
          <a:lstStyle/>
          <a:p>
            <a:pPr marL="112395">
              <a:spcBef>
                <a:spcPts val="75"/>
              </a:spcBef>
            </a:pPr>
            <a:r>
              <a:rPr spc="-34" dirty="0">
                <a:solidFill>
                  <a:srgbClr val="FFFFFF"/>
                </a:solidFill>
                <a:latin typeface="Tw Cen MT"/>
                <a:cs typeface="Tw Cen MT"/>
              </a:rPr>
              <a:t>D.</a:t>
            </a:r>
            <a:r>
              <a:rPr spc="-23" dirty="0">
                <a:solidFill>
                  <a:srgbClr val="FFFFFF"/>
                </a:solidFill>
                <a:latin typeface="Tw Cen MT"/>
                <a:cs typeface="Tw Cen MT"/>
              </a:rPr>
              <a:t> </a:t>
            </a:r>
            <a:r>
              <a:rPr spc="-4" dirty="0">
                <a:solidFill>
                  <a:srgbClr val="FFFFFF"/>
                </a:solidFill>
                <a:latin typeface="Tw Cen MT"/>
                <a:cs typeface="Tw Cen MT"/>
              </a:rPr>
              <a:t>Ahuja</a:t>
            </a:r>
            <a:endParaRPr>
              <a:latin typeface="Tw Cen MT"/>
              <a:cs typeface="Tw Cen MT"/>
            </a:endParaRPr>
          </a:p>
          <a:p>
            <a:pPr marL="9525">
              <a:spcBef>
                <a:spcPts val="34"/>
              </a:spcBef>
            </a:pPr>
            <a:r>
              <a:rPr sz="1350" spc="-4" dirty="0">
                <a:solidFill>
                  <a:srgbClr val="FFFFFF"/>
                </a:solidFill>
                <a:latin typeface="Tw Cen MT"/>
                <a:cs typeface="Tw Cen MT"/>
              </a:rPr>
              <a:t>CFO</a:t>
            </a:r>
            <a:r>
              <a:rPr sz="1350" spc="-45" dirty="0">
                <a:solidFill>
                  <a:srgbClr val="FFFFFF"/>
                </a:solidFill>
                <a:latin typeface="Tw Cen MT"/>
                <a:cs typeface="Tw Cen MT"/>
              </a:rPr>
              <a:t> </a:t>
            </a:r>
            <a:r>
              <a:rPr sz="1350" spc="-8" dirty="0">
                <a:solidFill>
                  <a:srgbClr val="FFFFFF"/>
                </a:solidFill>
                <a:latin typeface="Tw Cen MT"/>
                <a:cs typeface="Tw Cen MT"/>
              </a:rPr>
              <a:t>(Retiring)</a:t>
            </a:r>
            <a:endParaRPr sz="1350">
              <a:latin typeface="Tw Cen MT"/>
              <a:cs typeface="Tw Cen MT"/>
            </a:endParaRPr>
          </a:p>
        </p:txBody>
      </p:sp>
      <p:sp>
        <p:nvSpPr>
          <p:cNvPr id="21" name="object 21"/>
          <p:cNvSpPr/>
          <p:nvPr/>
        </p:nvSpPr>
        <p:spPr>
          <a:xfrm>
            <a:off x="1659636" y="4457700"/>
            <a:ext cx="1028700" cy="553403"/>
          </a:xfrm>
          <a:custGeom>
            <a:avLst/>
            <a:gdLst/>
            <a:ahLst/>
            <a:cxnLst/>
            <a:rect l="l" t="t" r="r" b="b"/>
            <a:pathLst>
              <a:path w="1371600" h="737870">
                <a:moveTo>
                  <a:pt x="0" y="737616"/>
                </a:moveTo>
                <a:lnTo>
                  <a:pt x="1371600" y="737616"/>
                </a:lnTo>
                <a:lnTo>
                  <a:pt x="1371600" y="0"/>
                </a:lnTo>
                <a:lnTo>
                  <a:pt x="0" y="0"/>
                </a:lnTo>
                <a:lnTo>
                  <a:pt x="0" y="737616"/>
                </a:lnTo>
                <a:close/>
              </a:path>
            </a:pathLst>
          </a:custGeom>
          <a:solidFill>
            <a:srgbClr val="44536A"/>
          </a:solidFill>
        </p:spPr>
        <p:txBody>
          <a:bodyPr wrap="square" lIns="0" tIns="0" rIns="0" bIns="0" rtlCol="0"/>
          <a:lstStyle/>
          <a:p>
            <a:endParaRPr sz="1350"/>
          </a:p>
        </p:txBody>
      </p:sp>
      <p:sp>
        <p:nvSpPr>
          <p:cNvPr id="22" name="object 22"/>
          <p:cNvSpPr txBox="1"/>
          <p:nvPr/>
        </p:nvSpPr>
        <p:spPr>
          <a:xfrm>
            <a:off x="1724596" y="4470559"/>
            <a:ext cx="899160" cy="494366"/>
          </a:xfrm>
          <a:prstGeom prst="rect">
            <a:avLst/>
          </a:prstGeom>
        </p:spPr>
        <p:txBody>
          <a:bodyPr vert="horz" wrap="square" lIns="0" tIns="9525" rIns="0" bIns="0" rtlCol="0">
            <a:spAutoFit/>
          </a:bodyPr>
          <a:lstStyle/>
          <a:p>
            <a:pPr marL="9525">
              <a:spcBef>
                <a:spcPts val="75"/>
              </a:spcBef>
            </a:pPr>
            <a:r>
              <a:rPr spc="-53" dirty="0">
                <a:solidFill>
                  <a:srgbClr val="FFFFFF"/>
                </a:solidFill>
                <a:latin typeface="Tw Cen MT"/>
                <a:cs typeface="Tw Cen MT"/>
              </a:rPr>
              <a:t>J.</a:t>
            </a:r>
            <a:r>
              <a:rPr spc="-56" dirty="0">
                <a:solidFill>
                  <a:srgbClr val="FFFFFF"/>
                </a:solidFill>
                <a:latin typeface="Tw Cen MT"/>
                <a:cs typeface="Tw Cen MT"/>
              </a:rPr>
              <a:t> </a:t>
            </a:r>
            <a:r>
              <a:rPr spc="-19" dirty="0">
                <a:solidFill>
                  <a:srgbClr val="FFFFFF"/>
                </a:solidFill>
                <a:latin typeface="Tw Cen MT"/>
                <a:cs typeface="Tw Cen MT"/>
              </a:rPr>
              <a:t>Vijayan</a:t>
            </a:r>
            <a:endParaRPr>
              <a:latin typeface="Tw Cen MT"/>
              <a:cs typeface="Tw Cen MT"/>
            </a:endParaRPr>
          </a:p>
          <a:p>
            <a:pPr algn="ctr">
              <a:spcBef>
                <a:spcPts val="34"/>
              </a:spcBef>
            </a:pPr>
            <a:r>
              <a:rPr sz="1350" spc="-8" dirty="0">
                <a:solidFill>
                  <a:srgbClr val="FFFFFF"/>
                </a:solidFill>
                <a:latin typeface="Tw Cen MT"/>
                <a:cs typeface="Tw Cen MT"/>
              </a:rPr>
              <a:t>CIO</a:t>
            </a:r>
            <a:endParaRPr sz="1350">
              <a:latin typeface="Tw Cen MT"/>
              <a:cs typeface="Tw Cen MT"/>
            </a:endParaRPr>
          </a:p>
        </p:txBody>
      </p:sp>
      <p:sp>
        <p:nvSpPr>
          <p:cNvPr id="23" name="object 23"/>
          <p:cNvSpPr/>
          <p:nvPr/>
        </p:nvSpPr>
        <p:spPr>
          <a:xfrm>
            <a:off x="217170" y="4457700"/>
            <a:ext cx="1225391" cy="553403"/>
          </a:xfrm>
          <a:custGeom>
            <a:avLst/>
            <a:gdLst/>
            <a:ahLst/>
            <a:cxnLst/>
            <a:rect l="l" t="t" r="r" b="b"/>
            <a:pathLst>
              <a:path w="1633855" h="737870">
                <a:moveTo>
                  <a:pt x="0" y="737616"/>
                </a:moveTo>
                <a:lnTo>
                  <a:pt x="1633727" y="737616"/>
                </a:lnTo>
                <a:lnTo>
                  <a:pt x="1633727" y="0"/>
                </a:lnTo>
                <a:lnTo>
                  <a:pt x="0" y="0"/>
                </a:lnTo>
                <a:lnTo>
                  <a:pt x="0" y="737616"/>
                </a:lnTo>
                <a:close/>
              </a:path>
            </a:pathLst>
          </a:custGeom>
          <a:solidFill>
            <a:srgbClr val="44536A"/>
          </a:solidFill>
        </p:spPr>
        <p:txBody>
          <a:bodyPr wrap="square" lIns="0" tIns="0" rIns="0" bIns="0" rtlCol="0"/>
          <a:lstStyle/>
          <a:p>
            <a:endParaRPr sz="1350"/>
          </a:p>
        </p:txBody>
      </p:sp>
      <p:sp>
        <p:nvSpPr>
          <p:cNvPr id="24" name="object 24"/>
          <p:cNvSpPr txBox="1"/>
          <p:nvPr/>
        </p:nvSpPr>
        <p:spPr>
          <a:xfrm>
            <a:off x="283997" y="4470559"/>
            <a:ext cx="1094423" cy="494366"/>
          </a:xfrm>
          <a:prstGeom prst="rect">
            <a:avLst/>
          </a:prstGeom>
        </p:spPr>
        <p:txBody>
          <a:bodyPr vert="horz" wrap="square" lIns="0" tIns="9525" rIns="0" bIns="0" rtlCol="0">
            <a:spAutoFit/>
          </a:bodyPr>
          <a:lstStyle/>
          <a:p>
            <a:pPr algn="ctr">
              <a:spcBef>
                <a:spcPts val="75"/>
              </a:spcBef>
            </a:pPr>
            <a:r>
              <a:rPr spc="-23" dirty="0">
                <a:solidFill>
                  <a:srgbClr val="FFFFFF"/>
                </a:solidFill>
                <a:latin typeface="Tw Cen MT"/>
                <a:cs typeface="Tw Cen MT"/>
              </a:rPr>
              <a:t>JB.</a:t>
            </a:r>
            <a:r>
              <a:rPr spc="-56" dirty="0">
                <a:solidFill>
                  <a:srgbClr val="FFFFFF"/>
                </a:solidFill>
                <a:latin typeface="Tw Cen MT"/>
                <a:cs typeface="Tw Cen MT"/>
              </a:rPr>
              <a:t> </a:t>
            </a:r>
            <a:r>
              <a:rPr spc="-4" dirty="0">
                <a:solidFill>
                  <a:srgbClr val="FFFFFF"/>
                </a:solidFill>
                <a:latin typeface="Tw Cen MT"/>
                <a:cs typeface="Tw Cen MT"/>
              </a:rPr>
              <a:t>Straubel</a:t>
            </a:r>
            <a:endParaRPr>
              <a:latin typeface="Tw Cen MT"/>
              <a:cs typeface="Tw Cen MT"/>
            </a:endParaRPr>
          </a:p>
          <a:p>
            <a:pPr algn="ctr">
              <a:spcBef>
                <a:spcPts val="34"/>
              </a:spcBef>
            </a:pPr>
            <a:r>
              <a:rPr sz="1350" spc="-15" dirty="0">
                <a:solidFill>
                  <a:srgbClr val="FFFFFF"/>
                </a:solidFill>
                <a:latin typeface="Tw Cen MT"/>
                <a:cs typeface="Tw Cen MT"/>
              </a:rPr>
              <a:t>CTO</a:t>
            </a:r>
            <a:endParaRPr sz="1350">
              <a:latin typeface="Tw Cen MT"/>
              <a:cs typeface="Tw Cen MT"/>
            </a:endParaRPr>
          </a:p>
        </p:txBody>
      </p:sp>
      <p:sp>
        <p:nvSpPr>
          <p:cNvPr id="25" name="object 25"/>
          <p:cNvSpPr/>
          <p:nvPr/>
        </p:nvSpPr>
        <p:spPr>
          <a:xfrm>
            <a:off x="5559551" y="4887467"/>
            <a:ext cx="1856423" cy="553403"/>
          </a:xfrm>
          <a:custGeom>
            <a:avLst/>
            <a:gdLst/>
            <a:ahLst/>
            <a:cxnLst/>
            <a:rect l="l" t="t" r="r" b="b"/>
            <a:pathLst>
              <a:path w="2475229" h="737870">
                <a:moveTo>
                  <a:pt x="0" y="737616"/>
                </a:moveTo>
                <a:lnTo>
                  <a:pt x="2474976" y="737616"/>
                </a:lnTo>
                <a:lnTo>
                  <a:pt x="2474976" y="0"/>
                </a:lnTo>
                <a:lnTo>
                  <a:pt x="0" y="0"/>
                </a:lnTo>
                <a:lnTo>
                  <a:pt x="0" y="737616"/>
                </a:lnTo>
                <a:close/>
              </a:path>
            </a:pathLst>
          </a:custGeom>
          <a:solidFill>
            <a:srgbClr val="44536A"/>
          </a:solidFill>
        </p:spPr>
        <p:txBody>
          <a:bodyPr wrap="square" lIns="0" tIns="0" rIns="0" bIns="0" rtlCol="0"/>
          <a:lstStyle/>
          <a:p>
            <a:endParaRPr sz="1350"/>
          </a:p>
        </p:txBody>
      </p:sp>
      <p:sp>
        <p:nvSpPr>
          <p:cNvPr id="26" name="object 26"/>
          <p:cNvSpPr txBox="1"/>
          <p:nvPr/>
        </p:nvSpPr>
        <p:spPr>
          <a:xfrm>
            <a:off x="5626418" y="4900802"/>
            <a:ext cx="1721644" cy="494366"/>
          </a:xfrm>
          <a:prstGeom prst="rect">
            <a:avLst/>
          </a:prstGeom>
        </p:spPr>
        <p:txBody>
          <a:bodyPr vert="horz" wrap="square" lIns="0" tIns="9525" rIns="0" bIns="0" rtlCol="0">
            <a:spAutoFit/>
          </a:bodyPr>
          <a:lstStyle/>
          <a:p>
            <a:pPr marL="292894">
              <a:spcBef>
                <a:spcPts val="75"/>
              </a:spcBef>
            </a:pPr>
            <a:r>
              <a:rPr spc="-30" dirty="0">
                <a:solidFill>
                  <a:srgbClr val="FFFFFF"/>
                </a:solidFill>
                <a:latin typeface="Tw Cen MT"/>
                <a:cs typeface="Tw Cen MT"/>
              </a:rPr>
              <a:t>D.</a:t>
            </a:r>
            <a:r>
              <a:rPr spc="-8" dirty="0">
                <a:solidFill>
                  <a:srgbClr val="FFFFFF"/>
                </a:solidFill>
                <a:latin typeface="Tw Cen MT"/>
                <a:cs typeface="Tw Cen MT"/>
              </a:rPr>
              <a:t> </a:t>
            </a:r>
            <a:r>
              <a:rPr dirty="0">
                <a:solidFill>
                  <a:srgbClr val="FFFFFF"/>
                </a:solidFill>
                <a:latin typeface="Tw Cen MT"/>
                <a:cs typeface="Tw Cen MT"/>
              </a:rPr>
              <a:t>O’Connell</a:t>
            </a:r>
            <a:endParaRPr>
              <a:latin typeface="Tw Cen MT"/>
              <a:cs typeface="Tw Cen MT"/>
            </a:endParaRPr>
          </a:p>
          <a:p>
            <a:pPr marL="9525">
              <a:spcBef>
                <a:spcPts val="34"/>
              </a:spcBef>
            </a:pPr>
            <a:r>
              <a:rPr sz="1350" spc="-4" dirty="0">
                <a:solidFill>
                  <a:srgbClr val="FFFFFF"/>
                </a:solidFill>
                <a:latin typeface="Tw Cen MT"/>
                <a:cs typeface="Tw Cen MT"/>
              </a:rPr>
              <a:t>VP Business</a:t>
            </a:r>
            <a:r>
              <a:rPr sz="1350" dirty="0">
                <a:solidFill>
                  <a:srgbClr val="FFFFFF"/>
                </a:solidFill>
                <a:latin typeface="Tw Cen MT"/>
                <a:cs typeface="Tw Cen MT"/>
              </a:rPr>
              <a:t> </a:t>
            </a:r>
            <a:r>
              <a:rPr sz="1350" spc="-8" dirty="0">
                <a:solidFill>
                  <a:srgbClr val="FFFFFF"/>
                </a:solidFill>
                <a:latin typeface="Tw Cen MT"/>
                <a:cs typeface="Tw Cen MT"/>
              </a:rPr>
              <a:t>Development</a:t>
            </a:r>
            <a:endParaRPr sz="1350">
              <a:latin typeface="Tw Cen MT"/>
              <a:cs typeface="Tw Cen MT"/>
            </a:endParaRPr>
          </a:p>
        </p:txBody>
      </p:sp>
      <p:sp>
        <p:nvSpPr>
          <p:cNvPr id="27" name="object 27"/>
          <p:cNvSpPr/>
          <p:nvPr/>
        </p:nvSpPr>
        <p:spPr>
          <a:xfrm>
            <a:off x="7632954" y="4887467"/>
            <a:ext cx="1293971" cy="553403"/>
          </a:xfrm>
          <a:custGeom>
            <a:avLst/>
            <a:gdLst/>
            <a:ahLst/>
            <a:cxnLst/>
            <a:rect l="l" t="t" r="r" b="b"/>
            <a:pathLst>
              <a:path w="1725295" h="737870">
                <a:moveTo>
                  <a:pt x="0" y="737616"/>
                </a:moveTo>
                <a:lnTo>
                  <a:pt x="1725168" y="737616"/>
                </a:lnTo>
                <a:lnTo>
                  <a:pt x="1725168" y="0"/>
                </a:lnTo>
                <a:lnTo>
                  <a:pt x="0" y="0"/>
                </a:lnTo>
                <a:lnTo>
                  <a:pt x="0" y="737616"/>
                </a:lnTo>
                <a:close/>
              </a:path>
            </a:pathLst>
          </a:custGeom>
          <a:solidFill>
            <a:srgbClr val="44536A"/>
          </a:solidFill>
        </p:spPr>
        <p:txBody>
          <a:bodyPr wrap="square" lIns="0" tIns="0" rIns="0" bIns="0" rtlCol="0"/>
          <a:lstStyle/>
          <a:p>
            <a:endParaRPr sz="1350"/>
          </a:p>
        </p:txBody>
      </p:sp>
      <p:sp>
        <p:nvSpPr>
          <p:cNvPr id="28" name="object 28"/>
          <p:cNvSpPr txBox="1"/>
          <p:nvPr/>
        </p:nvSpPr>
        <p:spPr>
          <a:xfrm>
            <a:off x="7701630" y="4900802"/>
            <a:ext cx="1158716" cy="494366"/>
          </a:xfrm>
          <a:prstGeom prst="rect">
            <a:avLst/>
          </a:prstGeom>
        </p:spPr>
        <p:txBody>
          <a:bodyPr vert="horz" wrap="square" lIns="0" tIns="9525" rIns="0" bIns="0" rtlCol="0">
            <a:spAutoFit/>
          </a:bodyPr>
          <a:lstStyle/>
          <a:p>
            <a:pPr marL="100489">
              <a:spcBef>
                <a:spcPts val="75"/>
              </a:spcBef>
            </a:pPr>
            <a:r>
              <a:rPr spc="-120" dirty="0">
                <a:solidFill>
                  <a:srgbClr val="FFFFFF"/>
                </a:solidFill>
                <a:latin typeface="Tw Cen MT"/>
                <a:cs typeface="Tw Cen MT"/>
              </a:rPr>
              <a:t>P.</a:t>
            </a:r>
            <a:r>
              <a:rPr spc="-15" dirty="0">
                <a:solidFill>
                  <a:srgbClr val="FFFFFF"/>
                </a:solidFill>
                <a:latin typeface="Tw Cen MT"/>
                <a:cs typeface="Tw Cen MT"/>
              </a:rPr>
              <a:t> </a:t>
            </a:r>
            <a:r>
              <a:rPr spc="-4" dirty="0">
                <a:solidFill>
                  <a:srgbClr val="FFFFFF"/>
                </a:solidFill>
                <a:latin typeface="Tw Cen MT"/>
                <a:cs typeface="Tw Cen MT"/>
              </a:rPr>
              <a:t>Carlsson</a:t>
            </a:r>
            <a:endParaRPr>
              <a:latin typeface="Tw Cen MT"/>
              <a:cs typeface="Tw Cen MT"/>
            </a:endParaRPr>
          </a:p>
          <a:p>
            <a:pPr marL="9525">
              <a:spcBef>
                <a:spcPts val="34"/>
              </a:spcBef>
            </a:pPr>
            <a:r>
              <a:rPr sz="1350" spc="-4" dirty="0">
                <a:solidFill>
                  <a:srgbClr val="FFFFFF"/>
                </a:solidFill>
                <a:latin typeface="Tw Cen MT"/>
                <a:cs typeface="Tw Cen MT"/>
              </a:rPr>
              <a:t>VP </a:t>
            </a:r>
            <a:r>
              <a:rPr sz="1350" spc="-8" dirty="0">
                <a:solidFill>
                  <a:srgbClr val="FFFFFF"/>
                </a:solidFill>
                <a:latin typeface="Tw Cen MT"/>
                <a:cs typeface="Tw Cen MT"/>
              </a:rPr>
              <a:t>Supply</a:t>
            </a:r>
            <a:r>
              <a:rPr sz="1350" spc="-26" dirty="0">
                <a:solidFill>
                  <a:srgbClr val="FFFFFF"/>
                </a:solidFill>
                <a:latin typeface="Tw Cen MT"/>
                <a:cs typeface="Tw Cen MT"/>
              </a:rPr>
              <a:t> </a:t>
            </a:r>
            <a:r>
              <a:rPr sz="1350" spc="-8" dirty="0">
                <a:solidFill>
                  <a:srgbClr val="FFFFFF"/>
                </a:solidFill>
                <a:latin typeface="Tw Cen MT"/>
                <a:cs typeface="Tw Cen MT"/>
              </a:rPr>
              <a:t>Chain</a:t>
            </a:r>
            <a:endParaRPr sz="1350">
              <a:latin typeface="Tw Cen MT"/>
              <a:cs typeface="Tw Cen MT"/>
            </a:endParaRPr>
          </a:p>
        </p:txBody>
      </p:sp>
      <p:sp>
        <p:nvSpPr>
          <p:cNvPr id="29" name="object 29"/>
          <p:cNvSpPr/>
          <p:nvPr/>
        </p:nvSpPr>
        <p:spPr>
          <a:xfrm>
            <a:off x="4238243" y="4457700"/>
            <a:ext cx="1102043" cy="553403"/>
          </a:xfrm>
          <a:custGeom>
            <a:avLst/>
            <a:gdLst/>
            <a:ahLst/>
            <a:cxnLst/>
            <a:rect l="l" t="t" r="r" b="b"/>
            <a:pathLst>
              <a:path w="1469390" h="737870">
                <a:moveTo>
                  <a:pt x="0" y="737616"/>
                </a:moveTo>
                <a:lnTo>
                  <a:pt x="1469136" y="737616"/>
                </a:lnTo>
                <a:lnTo>
                  <a:pt x="1469136" y="0"/>
                </a:lnTo>
                <a:lnTo>
                  <a:pt x="0" y="0"/>
                </a:lnTo>
                <a:lnTo>
                  <a:pt x="0" y="737616"/>
                </a:lnTo>
                <a:close/>
              </a:path>
            </a:pathLst>
          </a:custGeom>
          <a:solidFill>
            <a:srgbClr val="44536A"/>
          </a:solidFill>
        </p:spPr>
        <p:txBody>
          <a:bodyPr wrap="square" lIns="0" tIns="0" rIns="0" bIns="0" rtlCol="0"/>
          <a:lstStyle/>
          <a:p>
            <a:endParaRPr sz="1350"/>
          </a:p>
        </p:txBody>
      </p:sp>
      <p:sp>
        <p:nvSpPr>
          <p:cNvPr id="30" name="object 30"/>
          <p:cNvSpPr txBox="1"/>
          <p:nvPr/>
        </p:nvSpPr>
        <p:spPr>
          <a:xfrm>
            <a:off x="4303680" y="4470559"/>
            <a:ext cx="972979" cy="494366"/>
          </a:xfrm>
          <a:prstGeom prst="rect">
            <a:avLst/>
          </a:prstGeom>
        </p:spPr>
        <p:txBody>
          <a:bodyPr vert="horz" wrap="square" lIns="0" tIns="9525" rIns="0" bIns="0" rtlCol="0">
            <a:spAutoFit/>
          </a:bodyPr>
          <a:lstStyle/>
          <a:p>
            <a:pPr marL="2381" algn="ctr">
              <a:spcBef>
                <a:spcPts val="75"/>
              </a:spcBef>
            </a:pPr>
            <a:r>
              <a:rPr spc="-4" dirty="0">
                <a:solidFill>
                  <a:srgbClr val="FFFFFF"/>
                </a:solidFill>
                <a:latin typeface="Tw Cen MT"/>
                <a:cs typeface="Tw Cen MT"/>
              </a:rPr>
              <a:t>COO</a:t>
            </a:r>
            <a:endParaRPr>
              <a:latin typeface="Tw Cen MT"/>
              <a:cs typeface="Tw Cen MT"/>
            </a:endParaRPr>
          </a:p>
          <a:p>
            <a:pPr algn="ctr">
              <a:spcBef>
                <a:spcPts val="34"/>
              </a:spcBef>
            </a:pPr>
            <a:r>
              <a:rPr sz="1350" spc="-11" dirty="0">
                <a:solidFill>
                  <a:srgbClr val="FFFFFF"/>
                </a:solidFill>
                <a:latin typeface="Tw Cen MT"/>
                <a:cs typeface="Tw Cen MT"/>
              </a:rPr>
              <a:t>(New</a:t>
            </a:r>
            <a:r>
              <a:rPr sz="1350" spc="-34" dirty="0">
                <a:solidFill>
                  <a:srgbClr val="FFFFFF"/>
                </a:solidFill>
                <a:latin typeface="Tw Cen MT"/>
                <a:cs typeface="Tw Cen MT"/>
              </a:rPr>
              <a:t> </a:t>
            </a:r>
            <a:r>
              <a:rPr sz="1350" spc="-11" dirty="0">
                <a:solidFill>
                  <a:srgbClr val="FFFFFF"/>
                </a:solidFill>
                <a:latin typeface="Tw Cen MT"/>
                <a:cs typeface="Tw Cen MT"/>
              </a:rPr>
              <a:t>Position)</a:t>
            </a:r>
            <a:endParaRPr sz="1350">
              <a:latin typeface="Tw Cen MT"/>
              <a:cs typeface="Tw Cen MT"/>
            </a:endParaRPr>
          </a:p>
        </p:txBody>
      </p:sp>
      <p:sp>
        <p:nvSpPr>
          <p:cNvPr id="31" name="object 31"/>
          <p:cNvSpPr txBox="1"/>
          <p:nvPr/>
        </p:nvSpPr>
        <p:spPr>
          <a:xfrm>
            <a:off x="7090315" y="3333522"/>
            <a:ext cx="1648301" cy="286617"/>
          </a:xfrm>
          <a:prstGeom prst="rect">
            <a:avLst/>
          </a:prstGeom>
        </p:spPr>
        <p:txBody>
          <a:bodyPr vert="horz" wrap="square" lIns="0" tIns="9525" rIns="0" bIns="0" rtlCol="0">
            <a:spAutoFit/>
          </a:bodyPr>
          <a:lstStyle/>
          <a:p>
            <a:pPr marL="9525">
              <a:spcBef>
                <a:spcPts val="75"/>
              </a:spcBef>
            </a:pPr>
            <a:r>
              <a:rPr b="1" dirty="0">
                <a:solidFill>
                  <a:srgbClr val="E01D38"/>
                </a:solidFill>
                <a:latin typeface="Tw Cen MT"/>
                <a:cs typeface="Tw Cen MT"/>
              </a:rPr>
              <a:t>NEW</a:t>
            </a:r>
            <a:r>
              <a:rPr b="1" spc="-71" dirty="0">
                <a:solidFill>
                  <a:srgbClr val="E01D38"/>
                </a:solidFill>
                <a:latin typeface="Tw Cen MT"/>
                <a:cs typeface="Tw Cen MT"/>
              </a:rPr>
              <a:t> </a:t>
            </a:r>
            <a:r>
              <a:rPr b="1" spc="-4" dirty="0">
                <a:solidFill>
                  <a:srgbClr val="E01D38"/>
                </a:solidFill>
                <a:latin typeface="Tw Cen MT"/>
                <a:cs typeface="Tw Cen MT"/>
              </a:rPr>
              <a:t>CHAIRMAN</a:t>
            </a:r>
            <a:endParaRPr>
              <a:latin typeface="Tw Cen MT"/>
              <a:cs typeface="Tw Cen MT"/>
            </a:endParaRPr>
          </a:p>
        </p:txBody>
      </p:sp>
      <p:sp>
        <p:nvSpPr>
          <p:cNvPr id="32" name="object 32"/>
          <p:cNvSpPr/>
          <p:nvPr/>
        </p:nvSpPr>
        <p:spPr>
          <a:xfrm>
            <a:off x="6644258" y="2666619"/>
            <a:ext cx="604838" cy="617696"/>
          </a:xfrm>
          <a:custGeom>
            <a:avLst/>
            <a:gdLst/>
            <a:ahLst/>
            <a:cxnLst/>
            <a:rect l="l" t="t" r="r" b="b"/>
            <a:pathLst>
              <a:path w="806450" h="823594">
                <a:moveTo>
                  <a:pt x="224282" y="183642"/>
                </a:moveTo>
                <a:lnTo>
                  <a:pt x="178435" y="228346"/>
                </a:lnTo>
                <a:lnTo>
                  <a:pt x="223266" y="274066"/>
                </a:lnTo>
                <a:lnTo>
                  <a:pt x="268986" y="229362"/>
                </a:lnTo>
                <a:lnTo>
                  <a:pt x="224282" y="183642"/>
                </a:lnTo>
                <a:close/>
              </a:path>
              <a:path w="806450" h="823594">
                <a:moveTo>
                  <a:pt x="0" y="0"/>
                </a:moveTo>
                <a:lnTo>
                  <a:pt x="65532" y="204470"/>
                </a:lnTo>
                <a:lnTo>
                  <a:pt x="111368" y="159692"/>
                </a:lnTo>
                <a:lnTo>
                  <a:pt x="89027" y="136779"/>
                </a:lnTo>
                <a:lnTo>
                  <a:pt x="134747" y="92075"/>
                </a:lnTo>
                <a:lnTo>
                  <a:pt x="180585" y="92075"/>
                </a:lnTo>
                <a:lnTo>
                  <a:pt x="202946" y="70231"/>
                </a:lnTo>
                <a:lnTo>
                  <a:pt x="0" y="0"/>
                </a:lnTo>
                <a:close/>
              </a:path>
              <a:path w="806450" h="823594">
                <a:moveTo>
                  <a:pt x="157140" y="114977"/>
                </a:moveTo>
                <a:lnTo>
                  <a:pt x="111368" y="159692"/>
                </a:lnTo>
                <a:lnTo>
                  <a:pt x="133731" y="182625"/>
                </a:lnTo>
                <a:lnTo>
                  <a:pt x="179451" y="137795"/>
                </a:lnTo>
                <a:lnTo>
                  <a:pt x="157140" y="114977"/>
                </a:lnTo>
                <a:close/>
              </a:path>
              <a:path w="806450" h="823594">
                <a:moveTo>
                  <a:pt x="134747" y="92075"/>
                </a:moveTo>
                <a:lnTo>
                  <a:pt x="89027" y="136779"/>
                </a:lnTo>
                <a:lnTo>
                  <a:pt x="111368" y="159692"/>
                </a:lnTo>
                <a:lnTo>
                  <a:pt x="157140" y="114977"/>
                </a:lnTo>
                <a:lnTo>
                  <a:pt x="134747" y="92075"/>
                </a:lnTo>
                <a:close/>
              </a:path>
              <a:path w="806450" h="823594">
                <a:moveTo>
                  <a:pt x="180585" y="92075"/>
                </a:moveTo>
                <a:lnTo>
                  <a:pt x="134747" y="92075"/>
                </a:lnTo>
                <a:lnTo>
                  <a:pt x="157140" y="114977"/>
                </a:lnTo>
                <a:lnTo>
                  <a:pt x="180585" y="92075"/>
                </a:lnTo>
                <a:close/>
              </a:path>
              <a:path w="806450" h="823594">
                <a:moveTo>
                  <a:pt x="313690" y="275082"/>
                </a:moveTo>
                <a:lnTo>
                  <a:pt x="267970" y="319913"/>
                </a:lnTo>
                <a:lnTo>
                  <a:pt x="312674" y="365633"/>
                </a:lnTo>
                <a:lnTo>
                  <a:pt x="358521" y="320929"/>
                </a:lnTo>
                <a:lnTo>
                  <a:pt x="313690" y="275082"/>
                </a:lnTo>
                <a:close/>
              </a:path>
              <a:path w="806450" h="823594">
                <a:moveTo>
                  <a:pt x="403225" y="366649"/>
                </a:moveTo>
                <a:lnTo>
                  <a:pt x="357505" y="411353"/>
                </a:lnTo>
                <a:lnTo>
                  <a:pt x="402209" y="457200"/>
                </a:lnTo>
                <a:lnTo>
                  <a:pt x="447929" y="412369"/>
                </a:lnTo>
                <a:lnTo>
                  <a:pt x="403225" y="366649"/>
                </a:lnTo>
                <a:close/>
              </a:path>
              <a:path w="806450" h="823594">
                <a:moveTo>
                  <a:pt x="492760" y="458216"/>
                </a:moveTo>
                <a:lnTo>
                  <a:pt x="446913" y="502920"/>
                </a:lnTo>
                <a:lnTo>
                  <a:pt x="491744" y="548767"/>
                </a:lnTo>
                <a:lnTo>
                  <a:pt x="537464" y="503936"/>
                </a:lnTo>
                <a:lnTo>
                  <a:pt x="492760" y="458216"/>
                </a:lnTo>
                <a:close/>
              </a:path>
              <a:path w="806450" h="823594">
                <a:moveTo>
                  <a:pt x="582168" y="549783"/>
                </a:moveTo>
                <a:lnTo>
                  <a:pt x="536448" y="594487"/>
                </a:lnTo>
                <a:lnTo>
                  <a:pt x="581152" y="640207"/>
                </a:lnTo>
                <a:lnTo>
                  <a:pt x="626999" y="595503"/>
                </a:lnTo>
                <a:lnTo>
                  <a:pt x="582168" y="549783"/>
                </a:lnTo>
                <a:close/>
              </a:path>
              <a:path w="806450" h="823594">
                <a:moveTo>
                  <a:pt x="671703" y="641223"/>
                </a:moveTo>
                <a:lnTo>
                  <a:pt x="625983" y="686054"/>
                </a:lnTo>
                <a:lnTo>
                  <a:pt x="670687" y="731774"/>
                </a:lnTo>
                <a:lnTo>
                  <a:pt x="716407" y="687070"/>
                </a:lnTo>
                <a:lnTo>
                  <a:pt x="671703" y="641223"/>
                </a:lnTo>
                <a:close/>
              </a:path>
              <a:path w="806450" h="823594">
                <a:moveTo>
                  <a:pt x="761238" y="732790"/>
                </a:moveTo>
                <a:lnTo>
                  <a:pt x="715391" y="777621"/>
                </a:lnTo>
                <a:lnTo>
                  <a:pt x="760222" y="823341"/>
                </a:lnTo>
                <a:lnTo>
                  <a:pt x="805942" y="778637"/>
                </a:lnTo>
                <a:lnTo>
                  <a:pt x="761238" y="732790"/>
                </a:lnTo>
                <a:close/>
              </a:path>
            </a:pathLst>
          </a:custGeom>
          <a:solidFill>
            <a:srgbClr val="E01D38"/>
          </a:solidFill>
        </p:spPr>
        <p:txBody>
          <a:bodyPr wrap="square" lIns="0" tIns="0" rIns="0" bIns="0" rtlCol="0"/>
          <a:lstStyle/>
          <a:p>
            <a:endParaRPr sz="1350"/>
          </a:p>
        </p:txBody>
      </p:sp>
      <p:sp>
        <p:nvSpPr>
          <p:cNvPr id="33" name="object 33"/>
          <p:cNvSpPr txBox="1">
            <a:spLocks noGrp="1"/>
          </p:cNvSpPr>
          <p:nvPr>
            <p:ph type="sldNum" sz="quarter" idx="7"/>
          </p:nvPr>
        </p:nvSpPr>
        <p:spPr>
          <a:xfrm>
            <a:off x="3345632" y="5662963"/>
            <a:ext cx="169307" cy="384721"/>
          </a:xfrm>
          <a:prstGeom prst="rect">
            <a:avLst/>
          </a:prstGeom>
        </p:spPr>
        <p:txBody>
          <a:bodyPr vert="horz" wrap="square" lIns="0" tIns="0" rIns="0" bIns="0" rtlCol="0">
            <a:spAutoFit/>
          </a:bodyPr>
          <a:lstStyle/>
          <a:p>
            <a:pPr marL="19050">
              <a:lnSpc>
                <a:spcPts val="1500"/>
              </a:lnSpc>
            </a:pPr>
            <a:fld id="{81D60167-4931-47E6-BA6A-407CBD079E47}" type="slidenum">
              <a:rPr dirty="0"/>
              <a:pPr marL="19050">
                <a:lnSpc>
                  <a:spcPts val="1500"/>
                </a:lnSpc>
              </a:pPr>
              <a:t>75</a:t>
            </a:fld>
            <a:endParaRPr dirty="0"/>
          </a:p>
        </p:txBody>
      </p:sp>
    </p:spTree>
    <p:extLst>
      <p:ext uri="{BB962C8B-B14F-4D97-AF65-F5344CB8AC3E}">
        <p14:creationId xmlns:p14="http://schemas.microsoft.com/office/powerpoint/2010/main" val="22422162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933" y="1168489"/>
            <a:ext cx="4342924" cy="516969"/>
          </a:xfrm>
          <a:prstGeom prst="rect">
            <a:avLst/>
          </a:prstGeom>
        </p:spPr>
        <p:txBody>
          <a:bodyPr vert="horz" wrap="square" lIns="0" tIns="9049" rIns="0" bIns="0" rtlCol="0">
            <a:spAutoFit/>
          </a:bodyPr>
          <a:lstStyle/>
          <a:p>
            <a:pPr marL="9525">
              <a:spcBef>
                <a:spcPts val="71"/>
              </a:spcBef>
            </a:pPr>
            <a:r>
              <a:rPr sz="3300" spc="-49" dirty="0">
                <a:solidFill>
                  <a:srgbClr val="E01D38"/>
                </a:solidFill>
              </a:rPr>
              <a:t>ADVANTAGES </a:t>
            </a:r>
            <a:r>
              <a:rPr sz="3300" spc="-4" dirty="0">
                <a:solidFill>
                  <a:srgbClr val="E01D38"/>
                </a:solidFill>
              </a:rPr>
              <a:t>FOR</a:t>
            </a:r>
            <a:r>
              <a:rPr sz="3300" dirty="0">
                <a:solidFill>
                  <a:srgbClr val="E01D38"/>
                </a:solidFill>
              </a:rPr>
              <a:t> </a:t>
            </a:r>
            <a:r>
              <a:rPr sz="3300" spc="-4" dirty="0">
                <a:solidFill>
                  <a:srgbClr val="E01D38"/>
                </a:solidFill>
              </a:rPr>
              <a:t>TESLA</a:t>
            </a:r>
            <a:endParaRPr sz="3300"/>
          </a:p>
        </p:txBody>
      </p:sp>
      <p:sp>
        <p:nvSpPr>
          <p:cNvPr id="4" name="object 4"/>
          <p:cNvSpPr txBox="1">
            <a:spLocks noGrp="1"/>
          </p:cNvSpPr>
          <p:nvPr>
            <p:ph type="sldNum" sz="quarter" idx="7"/>
          </p:nvPr>
        </p:nvSpPr>
        <p:spPr>
          <a:xfrm>
            <a:off x="3345632" y="5662963"/>
            <a:ext cx="169307" cy="384721"/>
          </a:xfrm>
          <a:prstGeom prst="rect">
            <a:avLst/>
          </a:prstGeom>
        </p:spPr>
        <p:txBody>
          <a:bodyPr vert="horz" wrap="square" lIns="0" tIns="0" rIns="0" bIns="0" rtlCol="0">
            <a:spAutoFit/>
          </a:bodyPr>
          <a:lstStyle/>
          <a:p>
            <a:pPr marL="19050">
              <a:lnSpc>
                <a:spcPts val="1500"/>
              </a:lnSpc>
            </a:pPr>
            <a:fld id="{81D60167-4931-47E6-BA6A-407CBD079E47}" type="slidenum">
              <a:rPr dirty="0"/>
              <a:pPr marL="19050">
                <a:lnSpc>
                  <a:spcPts val="1500"/>
                </a:lnSpc>
              </a:pPr>
              <a:t>76</a:t>
            </a:fld>
            <a:endParaRPr dirty="0"/>
          </a:p>
        </p:txBody>
      </p:sp>
      <p:sp>
        <p:nvSpPr>
          <p:cNvPr id="3" name="object 3"/>
          <p:cNvSpPr txBox="1"/>
          <p:nvPr/>
        </p:nvSpPr>
        <p:spPr>
          <a:xfrm>
            <a:off x="687933" y="2140611"/>
            <a:ext cx="7488079" cy="1851469"/>
          </a:xfrm>
          <a:prstGeom prst="rect">
            <a:avLst/>
          </a:prstGeom>
        </p:spPr>
        <p:txBody>
          <a:bodyPr vert="horz" wrap="square" lIns="0" tIns="73343" rIns="0" bIns="0" rtlCol="0">
            <a:spAutoFit/>
          </a:bodyPr>
          <a:lstStyle/>
          <a:p>
            <a:pPr marL="180975" indent="-171450">
              <a:spcBef>
                <a:spcPts val="578"/>
              </a:spcBef>
              <a:buClr>
                <a:srgbClr val="E01D38"/>
              </a:buClr>
              <a:buFont typeface="Arial"/>
              <a:buChar char="•"/>
              <a:tabLst>
                <a:tab pos="180975" algn="l"/>
              </a:tabLst>
            </a:pPr>
            <a:r>
              <a:rPr sz="2100" dirty="0">
                <a:latin typeface="Tw Cen MT"/>
                <a:cs typeface="Tw Cen MT"/>
              </a:rPr>
              <a:t>Elon </a:t>
            </a:r>
            <a:r>
              <a:rPr sz="2100" spc="-4" dirty="0">
                <a:latin typeface="Tw Cen MT"/>
                <a:cs typeface="Tw Cen MT"/>
              </a:rPr>
              <a:t>Musk </a:t>
            </a:r>
            <a:r>
              <a:rPr sz="2100" dirty="0">
                <a:latin typeface="Tw Cen MT"/>
                <a:cs typeface="Tw Cen MT"/>
              </a:rPr>
              <a:t>can </a:t>
            </a:r>
            <a:r>
              <a:rPr sz="2100" spc="-8" dirty="0">
                <a:latin typeface="Tw Cen MT"/>
                <a:cs typeface="Tw Cen MT"/>
              </a:rPr>
              <a:t>focus </a:t>
            </a:r>
            <a:r>
              <a:rPr sz="2100" dirty="0">
                <a:latin typeface="Tw Cen MT"/>
                <a:cs typeface="Tw Cen MT"/>
              </a:rPr>
              <a:t>entirely on leading </a:t>
            </a:r>
            <a:r>
              <a:rPr sz="2100" spc="-34" dirty="0">
                <a:latin typeface="Tw Cen MT"/>
                <a:cs typeface="Tw Cen MT"/>
              </a:rPr>
              <a:t>Tesla </a:t>
            </a:r>
            <a:r>
              <a:rPr sz="2100" dirty="0">
                <a:latin typeface="Tw Cen MT"/>
                <a:cs typeface="Tw Cen MT"/>
              </a:rPr>
              <a:t>as</a:t>
            </a:r>
            <a:r>
              <a:rPr sz="2100" spc="-124" dirty="0">
                <a:latin typeface="Tw Cen MT"/>
                <a:cs typeface="Tw Cen MT"/>
              </a:rPr>
              <a:t> </a:t>
            </a:r>
            <a:r>
              <a:rPr sz="2100" spc="-4" dirty="0">
                <a:latin typeface="Tw Cen MT"/>
                <a:cs typeface="Tw Cen MT"/>
              </a:rPr>
              <a:t>CEO</a:t>
            </a:r>
            <a:endParaRPr sz="2100">
              <a:latin typeface="Tw Cen MT"/>
              <a:cs typeface="Tw Cen MT"/>
            </a:endParaRPr>
          </a:p>
          <a:p>
            <a:pPr marL="180975" indent="-171450">
              <a:spcBef>
                <a:spcPts val="506"/>
              </a:spcBef>
              <a:buClr>
                <a:srgbClr val="E01D38"/>
              </a:buClr>
              <a:buFont typeface="Arial"/>
              <a:buChar char="•"/>
              <a:tabLst>
                <a:tab pos="180975" algn="l"/>
              </a:tabLst>
            </a:pPr>
            <a:r>
              <a:rPr sz="2100" dirty="0">
                <a:latin typeface="Tw Cen MT"/>
                <a:cs typeface="Tw Cen MT"/>
              </a:rPr>
              <a:t>President can help </a:t>
            </a:r>
            <a:r>
              <a:rPr sz="2100" spc="4" dirty="0">
                <a:latin typeface="Tw Cen MT"/>
                <a:cs typeface="Tw Cen MT"/>
              </a:rPr>
              <a:t>achieve </a:t>
            </a:r>
            <a:r>
              <a:rPr sz="2100" spc="-4" dirty="0">
                <a:latin typeface="Tw Cen MT"/>
                <a:cs typeface="Tw Cen MT"/>
              </a:rPr>
              <a:t>synergy between </a:t>
            </a:r>
            <a:r>
              <a:rPr sz="2100" dirty="0">
                <a:latin typeface="Tw Cen MT"/>
                <a:cs typeface="Tw Cen MT"/>
              </a:rPr>
              <a:t>vision and</a:t>
            </a:r>
            <a:r>
              <a:rPr sz="2100" spc="-150" dirty="0">
                <a:latin typeface="Tw Cen MT"/>
                <a:cs typeface="Tw Cen MT"/>
              </a:rPr>
              <a:t> </a:t>
            </a:r>
            <a:r>
              <a:rPr sz="2100" spc="-4" dirty="0">
                <a:latin typeface="Tw Cen MT"/>
                <a:cs typeface="Tw Cen MT"/>
              </a:rPr>
              <a:t>management</a:t>
            </a:r>
            <a:endParaRPr sz="2100">
              <a:latin typeface="Tw Cen MT"/>
              <a:cs typeface="Tw Cen MT"/>
            </a:endParaRPr>
          </a:p>
          <a:p>
            <a:pPr marL="180975" indent="-171450">
              <a:lnSpc>
                <a:spcPts val="2396"/>
              </a:lnSpc>
              <a:spcBef>
                <a:spcPts val="488"/>
              </a:spcBef>
              <a:buClr>
                <a:srgbClr val="E01D38"/>
              </a:buClr>
              <a:buFont typeface="Arial"/>
              <a:buChar char="•"/>
              <a:tabLst>
                <a:tab pos="180975" algn="l"/>
              </a:tabLst>
            </a:pPr>
            <a:r>
              <a:rPr sz="2100" spc="-30" dirty="0">
                <a:latin typeface="Tw Cen MT"/>
                <a:cs typeface="Tw Cen MT"/>
              </a:rPr>
              <a:t>Tesla’s </a:t>
            </a:r>
            <a:r>
              <a:rPr sz="2100" dirty="0">
                <a:latin typeface="Tw Cen MT"/>
                <a:cs typeface="Tw Cen MT"/>
              </a:rPr>
              <a:t>corporate governance will be more </a:t>
            </a:r>
            <a:r>
              <a:rPr sz="2100" spc="-4" dirty="0">
                <a:latin typeface="Tw Cen MT"/>
                <a:cs typeface="Tw Cen MT"/>
              </a:rPr>
              <a:t>effective </a:t>
            </a:r>
            <a:r>
              <a:rPr sz="2100" dirty="0">
                <a:latin typeface="Tw Cen MT"/>
                <a:cs typeface="Tw Cen MT"/>
              </a:rPr>
              <a:t>in </a:t>
            </a:r>
            <a:r>
              <a:rPr sz="2100" spc="4" dirty="0">
                <a:latin typeface="Tw Cen MT"/>
                <a:cs typeface="Tw Cen MT"/>
              </a:rPr>
              <a:t>terms</a:t>
            </a:r>
            <a:r>
              <a:rPr sz="2100" spc="-199" dirty="0">
                <a:latin typeface="Tw Cen MT"/>
                <a:cs typeface="Tw Cen MT"/>
              </a:rPr>
              <a:t> </a:t>
            </a:r>
            <a:r>
              <a:rPr sz="2100" dirty="0">
                <a:latin typeface="Tw Cen MT"/>
                <a:cs typeface="Tw Cen MT"/>
              </a:rPr>
              <a:t>of</a:t>
            </a:r>
            <a:endParaRPr sz="2100">
              <a:latin typeface="Tw Cen MT"/>
              <a:cs typeface="Tw Cen MT"/>
            </a:endParaRPr>
          </a:p>
          <a:p>
            <a:pPr marL="180975">
              <a:lnSpc>
                <a:spcPts val="2396"/>
              </a:lnSpc>
            </a:pPr>
            <a:r>
              <a:rPr sz="2100" dirty="0">
                <a:latin typeface="Tw Cen MT"/>
                <a:cs typeface="Tw Cen MT"/>
              </a:rPr>
              <a:t>accountability and</a:t>
            </a:r>
            <a:r>
              <a:rPr sz="2100" spc="-64" dirty="0">
                <a:latin typeface="Tw Cen MT"/>
                <a:cs typeface="Tw Cen MT"/>
              </a:rPr>
              <a:t> </a:t>
            </a:r>
            <a:r>
              <a:rPr sz="2100" dirty="0">
                <a:latin typeface="Tw Cen MT"/>
                <a:cs typeface="Tw Cen MT"/>
              </a:rPr>
              <a:t>transparency</a:t>
            </a:r>
            <a:endParaRPr sz="2100">
              <a:latin typeface="Tw Cen MT"/>
              <a:cs typeface="Tw Cen MT"/>
            </a:endParaRPr>
          </a:p>
          <a:p>
            <a:pPr marL="180975" indent="-171450">
              <a:spcBef>
                <a:spcPts val="506"/>
              </a:spcBef>
              <a:buClr>
                <a:srgbClr val="E01D38"/>
              </a:buClr>
              <a:buFont typeface="Arial"/>
              <a:buChar char="•"/>
              <a:tabLst>
                <a:tab pos="180975" algn="l"/>
              </a:tabLst>
            </a:pPr>
            <a:r>
              <a:rPr sz="2100" dirty="0">
                <a:latin typeface="Tw Cen MT"/>
                <a:cs typeface="Tw Cen MT"/>
              </a:rPr>
              <a:t>Better </a:t>
            </a:r>
            <a:r>
              <a:rPr sz="2100" spc="-8" dirty="0">
                <a:latin typeface="Tw Cen MT"/>
                <a:cs typeface="Tw Cen MT"/>
              </a:rPr>
              <a:t>performance, </a:t>
            </a:r>
            <a:r>
              <a:rPr sz="2100" dirty="0">
                <a:latin typeface="Tw Cen MT"/>
                <a:cs typeface="Tw Cen MT"/>
              </a:rPr>
              <a:t>decision-making, and response to</a:t>
            </a:r>
            <a:r>
              <a:rPr sz="2100" spc="-172" dirty="0">
                <a:latin typeface="Tw Cen MT"/>
                <a:cs typeface="Tw Cen MT"/>
              </a:rPr>
              <a:t> </a:t>
            </a:r>
            <a:r>
              <a:rPr sz="2100" spc="8" dirty="0">
                <a:latin typeface="Tw Cen MT"/>
                <a:cs typeface="Tw Cen MT"/>
              </a:rPr>
              <a:t>change</a:t>
            </a:r>
            <a:endParaRPr sz="2100">
              <a:latin typeface="Tw Cen MT"/>
              <a:cs typeface="Tw Cen MT"/>
            </a:endParaRPr>
          </a:p>
        </p:txBody>
      </p:sp>
    </p:spTree>
    <p:extLst>
      <p:ext uri="{BB962C8B-B14F-4D97-AF65-F5344CB8AC3E}">
        <p14:creationId xmlns:p14="http://schemas.microsoft.com/office/powerpoint/2010/main" val="8667907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3142" y="2346580"/>
            <a:ext cx="0" cy="110966"/>
          </a:xfrm>
          <a:custGeom>
            <a:avLst/>
            <a:gdLst/>
            <a:ahLst/>
            <a:cxnLst/>
            <a:rect l="l" t="t" r="r" b="b"/>
            <a:pathLst>
              <a:path h="147955">
                <a:moveTo>
                  <a:pt x="0" y="0"/>
                </a:moveTo>
                <a:lnTo>
                  <a:pt x="0" y="147827"/>
                </a:lnTo>
              </a:path>
            </a:pathLst>
          </a:custGeom>
          <a:ln w="39624">
            <a:solidFill>
              <a:srgbClr val="D0CECE"/>
            </a:solidFill>
          </a:ln>
        </p:spPr>
        <p:txBody>
          <a:bodyPr wrap="square" lIns="0" tIns="0" rIns="0" bIns="0" rtlCol="0"/>
          <a:lstStyle/>
          <a:p>
            <a:endParaRPr sz="1350"/>
          </a:p>
        </p:txBody>
      </p:sp>
      <p:sp>
        <p:nvSpPr>
          <p:cNvPr id="3" name="object 3"/>
          <p:cNvSpPr/>
          <p:nvPr/>
        </p:nvSpPr>
        <p:spPr>
          <a:xfrm>
            <a:off x="4573142" y="2806066"/>
            <a:ext cx="0" cy="110966"/>
          </a:xfrm>
          <a:custGeom>
            <a:avLst/>
            <a:gdLst/>
            <a:ahLst/>
            <a:cxnLst/>
            <a:rect l="l" t="t" r="r" b="b"/>
            <a:pathLst>
              <a:path h="147955">
                <a:moveTo>
                  <a:pt x="0" y="0"/>
                </a:moveTo>
                <a:lnTo>
                  <a:pt x="0" y="147827"/>
                </a:lnTo>
              </a:path>
            </a:pathLst>
          </a:custGeom>
          <a:ln w="39624">
            <a:solidFill>
              <a:srgbClr val="D0CECE"/>
            </a:solidFill>
          </a:ln>
        </p:spPr>
        <p:txBody>
          <a:bodyPr wrap="square" lIns="0" tIns="0" rIns="0" bIns="0" rtlCol="0"/>
          <a:lstStyle/>
          <a:p>
            <a:endParaRPr sz="1350"/>
          </a:p>
        </p:txBody>
      </p:sp>
      <p:sp>
        <p:nvSpPr>
          <p:cNvPr id="4" name="object 4"/>
          <p:cNvSpPr/>
          <p:nvPr/>
        </p:nvSpPr>
        <p:spPr>
          <a:xfrm>
            <a:off x="4573142" y="3471292"/>
            <a:ext cx="0" cy="110966"/>
          </a:xfrm>
          <a:custGeom>
            <a:avLst/>
            <a:gdLst/>
            <a:ahLst/>
            <a:cxnLst/>
            <a:rect l="l" t="t" r="r" b="b"/>
            <a:pathLst>
              <a:path h="147954">
                <a:moveTo>
                  <a:pt x="0" y="0"/>
                </a:moveTo>
                <a:lnTo>
                  <a:pt x="0" y="147828"/>
                </a:lnTo>
              </a:path>
            </a:pathLst>
          </a:custGeom>
          <a:ln w="39624">
            <a:solidFill>
              <a:srgbClr val="D0CECE"/>
            </a:solidFill>
          </a:ln>
        </p:spPr>
        <p:txBody>
          <a:bodyPr wrap="square" lIns="0" tIns="0" rIns="0" bIns="0" rtlCol="0"/>
          <a:lstStyle/>
          <a:p>
            <a:endParaRPr sz="1350"/>
          </a:p>
        </p:txBody>
      </p:sp>
      <p:sp>
        <p:nvSpPr>
          <p:cNvPr id="5" name="object 5"/>
          <p:cNvSpPr/>
          <p:nvPr/>
        </p:nvSpPr>
        <p:spPr>
          <a:xfrm>
            <a:off x="830961" y="4138802"/>
            <a:ext cx="3741896" cy="320993"/>
          </a:xfrm>
          <a:custGeom>
            <a:avLst/>
            <a:gdLst/>
            <a:ahLst/>
            <a:cxnLst/>
            <a:rect l="l" t="t" r="r" b="b"/>
            <a:pathLst>
              <a:path w="4989195" h="427989">
                <a:moveTo>
                  <a:pt x="4989068" y="0"/>
                </a:moveTo>
                <a:lnTo>
                  <a:pt x="4989068" y="213868"/>
                </a:lnTo>
                <a:lnTo>
                  <a:pt x="0" y="213868"/>
                </a:lnTo>
                <a:lnTo>
                  <a:pt x="0" y="427736"/>
                </a:lnTo>
              </a:path>
            </a:pathLst>
          </a:custGeom>
          <a:ln w="39624">
            <a:solidFill>
              <a:srgbClr val="D0CECE"/>
            </a:solidFill>
          </a:ln>
        </p:spPr>
        <p:txBody>
          <a:bodyPr wrap="square" lIns="0" tIns="0" rIns="0" bIns="0" rtlCol="0"/>
          <a:lstStyle/>
          <a:p>
            <a:endParaRPr sz="1350"/>
          </a:p>
        </p:txBody>
      </p:sp>
      <p:sp>
        <p:nvSpPr>
          <p:cNvPr id="6" name="object 6"/>
          <p:cNvSpPr/>
          <p:nvPr/>
        </p:nvSpPr>
        <p:spPr>
          <a:xfrm>
            <a:off x="2175129" y="4138802"/>
            <a:ext cx="2397919" cy="320993"/>
          </a:xfrm>
          <a:custGeom>
            <a:avLst/>
            <a:gdLst/>
            <a:ahLst/>
            <a:cxnLst/>
            <a:rect l="l" t="t" r="r" b="b"/>
            <a:pathLst>
              <a:path w="3197225" h="427989">
                <a:moveTo>
                  <a:pt x="3196843" y="0"/>
                </a:moveTo>
                <a:lnTo>
                  <a:pt x="3196843" y="213868"/>
                </a:lnTo>
                <a:lnTo>
                  <a:pt x="0" y="213868"/>
                </a:lnTo>
                <a:lnTo>
                  <a:pt x="0" y="427736"/>
                </a:lnTo>
              </a:path>
            </a:pathLst>
          </a:custGeom>
          <a:ln w="39623">
            <a:solidFill>
              <a:srgbClr val="D0CECE"/>
            </a:solidFill>
          </a:ln>
        </p:spPr>
        <p:txBody>
          <a:bodyPr wrap="square" lIns="0" tIns="0" rIns="0" bIns="0" rtlCol="0"/>
          <a:lstStyle/>
          <a:p>
            <a:endParaRPr sz="1350"/>
          </a:p>
        </p:txBody>
      </p:sp>
      <p:sp>
        <p:nvSpPr>
          <p:cNvPr id="7" name="object 7"/>
          <p:cNvSpPr/>
          <p:nvPr/>
        </p:nvSpPr>
        <p:spPr>
          <a:xfrm>
            <a:off x="3464433" y="4138802"/>
            <a:ext cx="1108710" cy="320993"/>
          </a:xfrm>
          <a:custGeom>
            <a:avLst/>
            <a:gdLst/>
            <a:ahLst/>
            <a:cxnLst/>
            <a:rect l="l" t="t" r="r" b="b"/>
            <a:pathLst>
              <a:path w="1478279" h="427989">
                <a:moveTo>
                  <a:pt x="1478152" y="0"/>
                </a:moveTo>
                <a:lnTo>
                  <a:pt x="1478152" y="213868"/>
                </a:lnTo>
                <a:lnTo>
                  <a:pt x="0" y="213868"/>
                </a:lnTo>
                <a:lnTo>
                  <a:pt x="0" y="427736"/>
                </a:lnTo>
              </a:path>
            </a:pathLst>
          </a:custGeom>
          <a:ln w="39624">
            <a:solidFill>
              <a:srgbClr val="D0CECE"/>
            </a:solidFill>
          </a:ln>
        </p:spPr>
        <p:txBody>
          <a:bodyPr wrap="square" lIns="0" tIns="0" rIns="0" bIns="0" rtlCol="0"/>
          <a:lstStyle/>
          <a:p>
            <a:endParaRPr sz="1350"/>
          </a:p>
        </p:txBody>
      </p:sp>
      <p:sp>
        <p:nvSpPr>
          <p:cNvPr id="8" name="object 8"/>
          <p:cNvSpPr/>
          <p:nvPr/>
        </p:nvSpPr>
        <p:spPr>
          <a:xfrm>
            <a:off x="4573142" y="4138802"/>
            <a:ext cx="218123" cy="320993"/>
          </a:xfrm>
          <a:custGeom>
            <a:avLst/>
            <a:gdLst/>
            <a:ahLst/>
            <a:cxnLst/>
            <a:rect l="l" t="t" r="r" b="b"/>
            <a:pathLst>
              <a:path w="290829" h="427989">
                <a:moveTo>
                  <a:pt x="0" y="0"/>
                </a:moveTo>
                <a:lnTo>
                  <a:pt x="0" y="213868"/>
                </a:lnTo>
                <a:lnTo>
                  <a:pt x="290449" y="213868"/>
                </a:lnTo>
                <a:lnTo>
                  <a:pt x="290449" y="427736"/>
                </a:lnTo>
              </a:path>
            </a:pathLst>
          </a:custGeom>
          <a:ln w="39624">
            <a:solidFill>
              <a:srgbClr val="D0CECE"/>
            </a:solidFill>
          </a:ln>
        </p:spPr>
        <p:txBody>
          <a:bodyPr wrap="square" lIns="0" tIns="0" rIns="0" bIns="0" rtlCol="0"/>
          <a:lstStyle/>
          <a:p>
            <a:endParaRPr sz="1350"/>
          </a:p>
        </p:txBody>
      </p:sp>
      <p:sp>
        <p:nvSpPr>
          <p:cNvPr id="9" name="object 9"/>
          <p:cNvSpPr/>
          <p:nvPr/>
        </p:nvSpPr>
        <p:spPr>
          <a:xfrm>
            <a:off x="5341239" y="4735449"/>
            <a:ext cx="1146334" cy="153353"/>
          </a:xfrm>
          <a:custGeom>
            <a:avLst/>
            <a:gdLst/>
            <a:ahLst/>
            <a:cxnLst/>
            <a:rect l="l" t="t" r="r" b="b"/>
            <a:pathLst>
              <a:path w="1528445" h="204470">
                <a:moveTo>
                  <a:pt x="0" y="0"/>
                </a:moveTo>
                <a:lnTo>
                  <a:pt x="1528191" y="0"/>
                </a:lnTo>
                <a:lnTo>
                  <a:pt x="1528191" y="204089"/>
                </a:lnTo>
              </a:path>
            </a:pathLst>
          </a:custGeom>
          <a:ln w="39624">
            <a:solidFill>
              <a:srgbClr val="D0CECE"/>
            </a:solidFill>
          </a:ln>
        </p:spPr>
        <p:txBody>
          <a:bodyPr wrap="square" lIns="0" tIns="0" rIns="0" bIns="0" rtlCol="0"/>
          <a:lstStyle/>
          <a:p>
            <a:endParaRPr sz="1350"/>
          </a:p>
        </p:txBody>
      </p:sp>
      <p:sp>
        <p:nvSpPr>
          <p:cNvPr id="10" name="object 10"/>
          <p:cNvSpPr/>
          <p:nvPr/>
        </p:nvSpPr>
        <p:spPr>
          <a:xfrm>
            <a:off x="5341239" y="4735449"/>
            <a:ext cx="2938939" cy="153353"/>
          </a:xfrm>
          <a:custGeom>
            <a:avLst/>
            <a:gdLst/>
            <a:ahLst/>
            <a:cxnLst/>
            <a:rect l="l" t="t" r="r" b="b"/>
            <a:pathLst>
              <a:path w="3918584" h="204470">
                <a:moveTo>
                  <a:pt x="0" y="0"/>
                </a:moveTo>
                <a:lnTo>
                  <a:pt x="3918204" y="0"/>
                </a:lnTo>
                <a:lnTo>
                  <a:pt x="3918204" y="204089"/>
                </a:lnTo>
              </a:path>
            </a:pathLst>
          </a:custGeom>
          <a:ln w="39623">
            <a:solidFill>
              <a:srgbClr val="D0CECE"/>
            </a:solidFill>
          </a:ln>
        </p:spPr>
        <p:txBody>
          <a:bodyPr wrap="square" lIns="0" tIns="0" rIns="0" bIns="0" rtlCol="0"/>
          <a:lstStyle/>
          <a:p>
            <a:endParaRPr sz="1350"/>
          </a:p>
        </p:txBody>
      </p:sp>
      <p:sp>
        <p:nvSpPr>
          <p:cNvPr id="11" name="object 11"/>
          <p:cNvSpPr txBox="1">
            <a:spLocks noGrp="1"/>
          </p:cNvSpPr>
          <p:nvPr>
            <p:ph type="title"/>
          </p:nvPr>
        </p:nvSpPr>
        <p:spPr>
          <a:xfrm>
            <a:off x="687933" y="1214209"/>
            <a:ext cx="7615238" cy="472245"/>
          </a:xfrm>
          <a:prstGeom prst="rect">
            <a:avLst/>
          </a:prstGeom>
        </p:spPr>
        <p:txBody>
          <a:bodyPr vert="horz" wrap="square" lIns="0" tIns="10478" rIns="0" bIns="0" rtlCol="0">
            <a:spAutoFit/>
          </a:bodyPr>
          <a:lstStyle/>
          <a:p>
            <a:pPr marL="9525">
              <a:spcBef>
                <a:spcPts val="83"/>
              </a:spcBef>
            </a:pPr>
            <a:r>
              <a:rPr sz="3000" dirty="0">
                <a:solidFill>
                  <a:srgbClr val="E01D38"/>
                </a:solidFill>
              </a:rPr>
              <a:t>EXHIBIT 2.3 – REVISED </a:t>
            </a:r>
            <a:r>
              <a:rPr sz="3000" spc="-15" dirty="0">
                <a:solidFill>
                  <a:srgbClr val="E01D38"/>
                </a:solidFill>
              </a:rPr>
              <a:t>CORPORATE </a:t>
            </a:r>
            <a:r>
              <a:rPr sz="3000" dirty="0">
                <a:solidFill>
                  <a:srgbClr val="E01D38"/>
                </a:solidFill>
              </a:rPr>
              <a:t>STRUCTURE</a:t>
            </a:r>
            <a:r>
              <a:rPr sz="3000" spc="-240" dirty="0">
                <a:solidFill>
                  <a:srgbClr val="E01D38"/>
                </a:solidFill>
              </a:rPr>
              <a:t> </a:t>
            </a:r>
            <a:r>
              <a:rPr sz="3000" dirty="0">
                <a:solidFill>
                  <a:srgbClr val="E01D38"/>
                </a:solidFill>
              </a:rPr>
              <a:t>B</a:t>
            </a:r>
            <a:endParaRPr sz="3000"/>
          </a:p>
        </p:txBody>
      </p:sp>
      <p:sp>
        <p:nvSpPr>
          <p:cNvPr id="12" name="object 12"/>
          <p:cNvSpPr/>
          <p:nvPr/>
        </p:nvSpPr>
        <p:spPr>
          <a:xfrm>
            <a:off x="2644902" y="2916936"/>
            <a:ext cx="3854291" cy="553403"/>
          </a:xfrm>
          <a:custGeom>
            <a:avLst/>
            <a:gdLst/>
            <a:ahLst/>
            <a:cxnLst/>
            <a:rect l="l" t="t" r="r" b="b"/>
            <a:pathLst>
              <a:path w="5139055" h="737870">
                <a:moveTo>
                  <a:pt x="0" y="737615"/>
                </a:moveTo>
                <a:lnTo>
                  <a:pt x="5138927" y="737615"/>
                </a:lnTo>
                <a:lnTo>
                  <a:pt x="5138927" y="0"/>
                </a:lnTo>
                <a:lnTo>
                  <a:pt x="0" y="0"/>
                </a:lnTo>
                <a:lnTo>
                  <a:pt x="0" y="737615"/>
                </a:lnTo>
                <a:close/>
              </a:path>
            </a:pathLst>
          </a:custGeom>
          <a:solidFill>
            <a:srgbClr val="000000"/>
          </a:solidFill>
        </p:spPr>
        <p:txBody>
          <a:bodyPr wrap="square" lIns="0" tIns="0" rIns="0" bIns="0" rtlCol="0"/>
          <a:lstStyle/>
          <a:p>
            <a:endParaRPr sz="1350"/>
          </a:p>
        </p:txBody>
      </p:sp>
      <p:sp>
        <p:nvSpPr>
          <p:cNvPr id="13" name="object 13"/>
          <p:cNvSpPr txBox="1"/>
          <p:nvPr/>
        </p:nvSpPr>
        <p:spPr>
          <a:xfrm>
            <a:off x="2927032" y="2931604"/>
            <a:ext cx="3291364" cy="494366"/>
          </a:xfrm>
          <a:prstGeom prst="rect">
            <a:avLst/>
          </a:prstGeom>
        </p:spPr>
        <p:txBody>
          <a:bodyPr vert="horz" wrap="square" lIns="0" tIns="9525" rIns="0" bIns="0" rtlCol="0">
            <a:spAutoFit/>
          </a:bodyPr>
          <a:lstStyle/>
          <a:p>
            <a:pPr marL="1429" algn="ctr">
              <a:spcBef>
                <a:spcPts val="75"/>
              </a:spcBef>
            </a:pPr>
            <a:r>
              <a:rPr spc="-4" dirty="0">
                <a:solidFill>
                  <a:srgbClr val="FFFFFF"/>
                </a:solidFill>
                <a:latin typeface="Tw Cen MT"/>
                <a:cs typeface="Tw Cen MT"/>
              </a:rPr>
              <a:t>Chief </a:t>
            </a:r>
            <a:r>
              <a:rPr spc="-11" dirty="0">
                <a:solidFill>
                  <a:srgbClr val="FFFFFF"/>
                </a:solidFill>
                <a:latin typeface="Tw Cen MT"/>
                <a:cs typeface="Tw Cen MT"/>
              </a:rPr>
              <a:t>Executive</a:t>
            </a:r>
            <a:r>
              <a:rPr spc="41" dirty="0">
                <a:solidFill>
                  <a:srgbClr val="FFFFFF"/>
                </a:solidFill>
                <a:latin typeface="Tw Cen MT"/>
                <a:cs typeface="Tw Cen MT"/>
              </a:rPr>
              <a:t> </a:t>
            </a:r>
            <a:r>
              <a:rPr spc="-8" dirty="0">
                <a:solidFill>
                  <a:srgbClr val="FFFFFF"/>
                </a:solidFill>
                <a:latin typeface="Tw Cen MT"/>
                <a:cs typeface="Tw Cen MT"/>
              </a:rPr>
              <a:t>Officer</a:t>
            </a:r>
            <a:endParaRPr>
              <a:latin typeface="Tw Cen MT"/>
              <a:cs typeface="Tw Cen MT"/>
            </a:endParaRPr>
          </a:p>
          <a:p>
            <a:pPr algn="ctr">
              <a:spcBef>
                <a:spcPts val="34"/>
              </a:spcBef>
            </a:pPr>
            <a:r>
              <a:rPr sz="1350" spc="-11" dirty="0">
                <a:solidFill>
                  <a:srgbClr val="FFFFFF"/>
                </a:solidFill>
                <a:latin typeface="Tw Cen MT"/>
                <a:cs typeface="Tw Cen MT"/>
              </a:rPr>
              <a:t>(New </a:t>
            </a:r>
            <a:r>
              <a:rPr sz="1350" spc="-8" dirty="0">
                <a:solidFill>
                  <a:srgbClr val="FFFFFF"/>
                </a:solidFill>
                <a:latin typeface="Tw Cen MT"/>
                <a:cs typeface="Tw Cen MT"/>
              </a:rPr>
              <a:t>Strategic </a:t>
            </a:r>
            <a:r>
              <a:rPr sz="1350" spc="-4" dirty="0">
                <a:solidFill>
                  <a:srgbClr val="FFFFFF"/>
                </a:solidFill>
                <a:latin typeface="Tw Cen MT"/>
                <a:cs typeface="Tw Cen MT"/>
              </a:rPr>
              <a:t>Leader </a:t>
            </a:r>
            <a:r>
              <a:rPr sz="1350" dirty="0">
                <a:solidFill>
                  <a:srgbClr val="FFFFFF"/>
                </a:solidFill>
                <a:latin typeface="Tw Cen MT"/>
                <a:cs typeface="Tw Cen MT"/>
              </a:rPr>
              <a:t>/ </a:t>
            </a:r>
            <a:r>
              <a:rPr sz="1350" spc="-8" dirty="0">
                <a:solidFill>
                  <a:srgbClr val="FFFFFF"/>
                </a:solidFill>
                <a:latin typeface="Tw Cen MT"/>
                <a:cs typeface="Tw Cen MT"/>
              </a:rPr>
              <a:t>Vision </a:t>
            </a:r>
            <a:r>
              <a:rPr sz="1350" dirty="0">
                <a:solidFill>
                  <a:srgbClr val="FFFFFF"/>
                </a:solidFill>
                <a:latin typeface="Tw Cen MT"/>
                <a:cs typeface="Tw Cen MT"/>
              </a:rPr>
              <a:t>+</a:t>
            </a:r>
            <a:r>
              <a:rPr sz="1350" spc="56" dirty="0">
                <a:solidFill>
                  <a:srgbClr val="FFFFFF"/>
                </a:solidFill>
                <a:latin typeface="Tw Cen MT"/>
                <a:cs typeface="Tw Cen MT"/>
              </a:rPr>
              <a:t> </a:t>
            </a:r>
            <a:r>
              <a:rPr sz="1350" spc="-8" dirty="0">
                <a:solidFill>
                  <a:srgbClr val="FFFFFF"/>
                </a:solidFill>
                <a:latin typeface="Tw Cen MT"/>
                <a:cs typeface="Tw Cen MT"/>
              </a:rPr>
              <a:t>Management)</a:t>
            </a:r>
            <a:endParaRPr sz="1350">
              <a:latin typeface="Tw Cen MT"/>
              <a:cs typeface="Tw Cen MT"/>
            </a:endParaRPr>
          </a:p>
        </p:txBody>
      </p:sp>
      <p:sp>
        <p:nvSpPr>
          <p:cNvPr id="14" name="object 14"/>
          <p:cNvSpPr/>
          <p:nvPr/>
        </p:nvSpPr>
        <p:spPr>
          <a:xfrm>
            <a:off x="2644902" y="2000251"/>
            <a:ext cx="3854291" cy="345281"/>
          </a:xfrm>
          <a:custGeom>
            <a:avLst/>
            <a:gdLst/>
            <a:ahLst/>
            <a:cxnLst/>
            <a:rect l="l" t="t" r="r" b="b"/>
            <a:pathLst>
              <a:path w="5139055" h="460375">
                <a:moveTo>
                  <a:pt x="0" y="460248"/>
                </a:moveTo>
                <a:lnTo>
                  <a:pt x="5138927" y="460248"/>
                </a:lnTo>
                <a:lnTo>
                  <a:pt x="5138927" y="0"/>
                </a:lnTo>
                <a:lnTo>
                  <a:pt x="0" y="0"/>
                </a:lnTo>
                <a:lnTo>
                  <a:pt x="0" y="460248"/>
                </a:lnTo>
                <a:close/>
              </a:path>
            </a:pathLst>
          </a:custGeom>
          <a:solidFill>
            <a:srgbClr val="44536A"/>
          </a:solidFill>
        </p:spPr>
        <p:txBody>
          <a:bodyPr wrap="square" lIns="0" tIns="0" rIns="0" bIns="0" rtlCol="0"/>
          <a:lstStyle/>
          <a:p>
            <a:endParaRPr sz="1350"/>
          </a:p>
        </p:txBody>
      </p:sp>
      <p:sp>
        <p:nvSpPr>
          <p:cNvPr id="15" name="object 15"/>
          <p:cNvSpPr txBox="1"/>
          <p:nvPr/>
        </p:nvSpPr>
        <p:spPr>
          <a:xfrm>
            <a:off x="3969734" y="2013357"/>
            <a:ext cx="1206341" cy="286617"/>
          </a:xfrm>
          <a:prstGeom prst="rect">
            <a:avLst/>
          </a:prstGeom>
        </p:spPr>
        <p:txBody>
          <a:bodyPr vert="horz" wrap="square" lIns="0" tIns="9525" rIns="0" bIns="0" rtlCol="0">
            <a:spAutoFit/>
          </a:bodyPr>
          <a:lstStyle/>
          <a:p>
            <a:pPr marL="9525">
              <a:spcBef>
                <a:spcPts val="75"/>
              </a:spcBef>
            </a:pPr>
            <a:r>
              <a:rPr spc="-4" dirty="0">
                <a:solidFill>
                  <a:srgbClr val="FFFFFF"/>
                </a:solidFill>
                <a:latin typeface="Tw Cen MT"/>
                <a:cs typeface="Tw Cen MT"/>
              </a:rPr>
              <a:t>Shareholders</a:t>
            </a:r>
            <a:endParaRPr>
              <a:latin typeface="Tw Cen MT"/>
              <a:cs typeface="Tw Cen MT"/>
            </a:endParaRPr>
          </a:p>
        </p:txBody>
      </p:sp>
      <p:sp>
        <p:nvSpPr>
          <p:cNvPr id="16" name="object 16"/>
          <p:cNvSpPr/>
          <p:nvPr/>
        </p:nvSpPr>
        <p:spPr>
          <a:xfrm>
            <a:off x="2644902" y="2457450"/>
            <a:ext cx="3854291" cy="347663"/>
          </a:xfrm>
          <a:custGeom>
            <a:avLst/>
            <a:gdLst/>
            <a:ahLst/>
            <a:cxnLst/>
            <a:rect l="l" t="t" r="r" b="b"/>
            <a:pathLst>
              <a:path w="5139055" h="463550">
                <a:moveTo>
                  <a:pt x="0" y="463296"/>
                </a:moveTo>
                <a:lnTo>
                  <a:pt x="5138927" y="463296"/>
                </a:lnTo>
                <a:lnTo>
                  <a:pt x="5138927" y="0"/>
                </a:lnTo>
                <a:lnTo>
                  <a:pt x="0" y="0"/>
                </a:lnTo>
                <a:lnTo>
                  <a:pt x="0" y="463296"/>
                </a:lnTo>
                <a:close/>
              </a:path>
            </a:pathLst>
          </a:custGeom>
          <a:solidFill>
            <a:srgbClr val="44536A"/>
          </a:solidFill>
        </p:spPr>
        <p:txBody>
          <a:bodyPr wrap="square" lIns="0" tIns="0" rIns="0" bIns="0" rtlCol="0"/>
          <a:lstStyle/>
          <a:p>
            <a:endParaRPr sz="1350"/>
          </a:p>
        </p:txBody>
      </p:sp>
      <p:sp>
        <p:nvSpPr>
          <p:cNvPr id="17" name="object 17"/>
          <p:cNvSpPr txBox="1"/>
          <p:nvPr/>
        </p:nvSpPr>
        <p:spPr>
          <a:xfrm>
            <a:off x="3727132" y="2472119"/>
            <a:ext cx="1694021" cy="286617"/>
          </a:xfrm>
          <a:prstGeom prst="rect">
            <a:avLst/>
          </a:prstGeom>
        </p:spPr>
        <p:txBody>
          <a:bodyPr vert="horz" wrap="square" lIns="0" tIns="9525" rIns="0" bIns="0" rtlCol="0">
            <a:spAutoFit/>
          </a:bodyPr>
          <a:lstStyle/>
          <a:p>
            <a:pPr marL="9525">
              <a:spcBef>
                <a:spcPts val="75"/>
              </a:spcBef>
            </a:pPr>
            <a:r>
              <a:rPr dirty="0">
                <a:solidFill>
                  <a:srgbClr val="FFFFFF"/>
                </a:solidFill>
                <a:latin typeface="Tw Cen MT"/>
                <a:cs typeface="Tw Cen MT"/>
              </a:rPr>
              <a:t>Board of </a:t>
            </a:r>
            <a:r>
              <a:rPr spc="-4" dirty="0">
                <a:solidFill>
                  <a:srgbClr val="FFFFFF"/>
                </a:solidFill>
                <a:latin typeface="Tw Cen MT"/>
                <a:cs typeface="Tw Cen MT"/>
              </a:rPr>
              <a:t>Directors</a:t>
            </a:r>
            <a:endParaRPr>
              <a:latin typeface="Tw Cen MT"/>
              <a:cs typeface="Tw Cen MT"/>
            </a:endParaRPr>
          </a:p>
        </p:txBody>
      </p:sp>
      <p:sp>
        <p:nvSpPr>
          <p:cNvPr id="18" name="object 18"/>
          <p:cNvSpPr/>
          <p:nvPr/>
        </p:nvSpPr>
        <p:spPr>
          <a:xfrm>
            <a:off x="3134106" y="3582162"/>
            <a:ext cx="2876074" cy="555784"/>
          </a:xfrm>
          <a:custGeom>
            <a:avLst/>
            <a:gdLst/>
            <a:ahLst/>
            <a:cxnLst/>
            <a:rect l="l" t="t" r="r" b="b"/>
            <a:pathLst>
              <a:path w="3834765" h="741045">
                <a:moveTo>
                  <a:pt x="0" y="740663"/>
                </a:moveTo>
                <a:lnTo>
                  <a:pt x="3834384" y="740663"/>
                </a:lnTo>
                <a:lnTo>
                  <a:pt x="3834384" y="0"/>
                </a:lnTo>
                <a:lnTo>
                  <a:pt x="0" y="0"/>
                </a:lnTo>
                <a:lnTo>
                  <a:pt x="0" y="740663"/>
                </a:lnTo>
                <a:close/>
              </a:path>
            </a:pathLst>
          </a:custGeom>
          <a:solidFill>
            <a:srgbClr val="000000"/>
          </a:solidFill>
        </p:spPr>
        <p:txBody>
          <a:bodyPr wrap="square" lIns="0" tIns="0" rIns="0" bIns="0" rtlCol="0"/>
          <a:lstStyle/>
          <a:p>
            <a:endParaRPr sz="1350"/>
          </a:p>
        </p:txBody>
      </p:sp>
      <p:sp>
        <p:nvSpPr>
          <p:cNvPr id="19" name="object 19"/>
          <p:cNvSpPr txBox="1"/>
          <p:nvPr/>
        </p:nvSpPr>
        <p:spPr>
          <a:xfrm>
            <a:off x="3207067" y="3595307"/>
            <a:ext cx="2727008" cy="494366"/>
          </a:xfrm>
          <a:prstGeom prst="rect">
            <a:avLst/>
          </a:prstGeom>
        </p:spPr>
        <p:txBody>
          <a:bodyPr vert="horz" wrap="square" lIns="0" tIns="9525" rIns="0" bIns="0" rtlCol="0">
            <a:spAutoFit/>
          </a:bodyPr>
          <a:lstStyle/>
          <a:p>
            <a:pPr algn="ctr">
              <a:spcBef>
                <a:spcPts val="75"/>
              </a:spcBef>
            </a:pPr>
            <a:r>
              <a:rPr spc="-4" dirty="0">
                <a:solidFill>
                  <a:srgbClr val="FFFFFF"/>
                </a:solidFill>
                <a:latin typeface="Tw Cen MT"/>
                <a:cs typeface="Tw Cen MT"/>
              </a:rPr>
              <a:t>President </a:t>
            </a:r>
            <a:r>
              <a:rPr dirty="0">
                <a:solidFill>
                  <a:srgbClr val="FFFFFF"/>
                </a:solidFill>
                <a:latin typeface="Tw Cen MT"/>
                <a:cs typeface="Tw Cen MT"/>
              </a:rPr>
              <a:t>&amp; </a:t>
            </a:r>
            <a:r>
              <a:rPr spc="-4" dirty="0">
                <a:solidFill>
                  <a:srgbClr val="FFFFFF"/>
                </a:solidFill>
                <a:latin typeface="Tw Cen MT"/>
                <a:cs typeface="Tw Cen MT"/>
              </a:rPr>
              <a:t>Board </a:t>
            </a:r>
            <a:r>
              <a:rPr dirty="0">
                <a:solidFill>
                  <a:srgbClr val="FFFFFF"/>
                </a:solidFill>
                <a:latin typeface="Tw Cen MT"/>
                <a:cs typeface="Tw Cen MT"/>
              </a:rPr>
              <a:t>of</a:t>
            </a:r>
            <a:r>
              <a:rPr spc="38" dirty="0">
                <a:solidFill>
                  <a:srgbClr val="FFFFFF"/>
                </a:solidFill>
                <a:latin typeface="Tw Cen MT"/>
                <a:cs typeface="Tw Cen MT"/>
              </a:rPr>
              <a:t> </a:t>
            </a:r>
            <a:r>
              <a:rPr spc="-8" dirty="0">
                <a:solidFill>
                  <a:srgbClr val="FFFFFF"/>
                </a:solidFill>
                <a:latin typeface="Tw Cen MT"/>
                <a:cs typeface="Tw Cen MT"/>
              </a:rPr>
              <a:t>Director</a:t>
            </a:r>
            <a:endParaRPr>
              <a:latin typeface="Tw Cen MT"/>
              <a:cs typeface="Tw Cen MT"/>
            </a:endParaRPr>
          </a:p>
          <a:p>
            <a:pPr marL="1429" algn="ctr">
              <a:spcBef>
                <a:spcPts val="34"/>
              </a:spcBef>
            </a:pPr>
            <a:r>
              <a:rPr sz="1350" spc="-8" dirty="0">
                <a:solidFill>
                  <a:srgbClr val="FFFFFF"/>
                </a:solidFill>
                <a:latin typeface="Tw Cen MT"/>
                <a:cs typeface="Tw Cen MT"/>
              </a:rPr>
              <a:t>(New </a:t>
            </a:r>
            <a:r>
              <a:rPr sz="1350" spc="-11" dirty="0">
                <a:solidFill>
                  <a:srgbClr val="FFFFFF"/>
                </a:solidFill>
                <a:latin typeface="Tw Cen MT"/>
                <a:cs typeface="Tw Cen MT"/>
              </a:rPr>
              <a:t>Position </a:t>
            </a:r>
            <a:r>
              <a:rPr sz="1350" dirty="0">
                <a:solidFill>
                  <a:srgbClr val="FFFFFF"/>
                </a:solidFill>
                <a:latin typeface="Tw Cen MT"/>
                <a:cs typeface="Tw Cen MT"/>
              </a:rPr>
              <a:t>– </a:t>
            </a:r>
            <a:r>
              <a:rPr sz="1350" spc="-11" dirty="0">
                <a:solidFill>
                  <a:srgbClr val="FFFFFF"/>
                </a:solidFill>
                <a:latin typeface="Tw Cen MT"/>
                <a:cs typeface="Tw Cen MT"/>
              </a:rPr>
              <a:t>Managerial</a:t>
            </a:r>
            <a:r>
              <a:rPr sz="1350" spc="41" dirty="0">
                <a:solidFill>
                  <a:srgbClr val="FFFFFF"/>
                </a:solidFill>
                <a:latin typeface="Tw Cen MT"/>
                <a:cs typeface="Tw Cen MT"/>
              </a:rPr>
              <a:t> </a:t>
            </a:r>
            <a:r>
              <a:rPr sz="1350" spc="-4" dirty="0">
                <a:solidFill>
                  <a:srgbClr val="FFFFFF"/>
                </a:solidFill>
                <a:latin typeface="Tw Cen MT"/>
                <a:cs typeface="Tw Cen MT"/>
              </a:rPr>
              <a:t>Leader)</a:t>
            </a:r>
            <a:endParaRPr sz="1350">
              <a:latin typeface="Tw Cen MT"/>
              <a:cs typeface="Tw Cen MT"/>
            </a:endParaRPr>
          </a:p>
        </p:txBody>
      </p:sp>
      <p:sp>
        <p:nvSpPr>
          <p:cNvPr id="20" name="object 20"/>
          <p:cNvSpPr/>
          <p:nvPr/>
        </p:nvSpPr>
        <p:spPr>
          <a:xfrm>
            <a:off x="2905506" y="4457700"/>
            <a:ext cx="1115854" cy="553403"/>
          </a:xfrm>
          <a:custGeom>
            <a:avLst/>
            <a:gdLst/>
            <a:ahLst/>
            <a:cxnLst/>
            <a:rect l="l" t="t" r="r" b="b"/>
            <a:pathLst>
              <a:path w="1487804" h="737870">
                <a:moveTo>
                  <a:pt x="0" y="737616"/>
                </a:moveTo>
                <a:lnTo>
                  <a:pt x="1487424" y="737616"/>
                </a:lnTo>
                <a:lnTo>
                  <a:pt x="1487424" y="0"/>
                </a:lnTo>
                <a:lnTo>
                  <a:pt x="0" y="0"/>
                </a:lnTo>
                <a:lnTo>
                  <a:pt x="0" y="737616"/>
                </a:lnTo>
                <a:close/>
              </a:path>
            </a:pathLst>
          </a:custGeom>
          <a:solidFill>
            <a:srgbClr val="44536A"/>
          </a:solidFill>
        </p:spPr>
        <p:txBody>
          <a:bodyPr wrap="square" lIns="0" tIns="0" rIns="0" bIns="0" rtlCol="0"/>
          <a:lstStyle/>
          <a:p>
            <a:endParaRPr sz="1350"/>
          </a:p>
        </p:txBody>
      </p:sp>
      <p:sp>
        <p:nvSpPr>
          <p:cNvPr id="21" name="object 21"/>
          <p:cNvSpPr txBox="1"/>
          <p:nvPr/>
        </p:nvSpPr>
        <p:spPr>
          <a:xfrm>
            <a:off x="2971229" y="4470559"/>
            <a:ext cx="984409" cy="494366"/>
          </a:xfrm>
          <a:prstGeom prst="rect">
            <a:avLst/>
          </a:prstGeom>
        </p:spPr>
        <p:txBody>
          <a:bodyPr vert="horz" wrap="square" lIns="0" tIns="9525" rIns="0" bIns="0" rtlCol="0">
            <a:spAutoFit/>
          </a:bodyPr>
          <a:lstStyle/>
          <a:p>
            <a:pPr marL="112395">
              <a:spcBef>
                <a:spcPts val="75"/>
              </a:spcBef>
            </a:pPr>
            <a:r>
              <a:rPr spc="-34" dirty="0">
                <a:solidFill>
                  <a:srgbClr val="FFFFFF"/>
                </a:solidFill>
                <a:latin typeface="Tw Cen MT"/>
                <a:cs typeface="Tw Cen MT"/>
              </a:rPr>
              <a:t>D.</a:t>
            </a:r>
            <a:r>
              <a:rPr spc="-23" dirty="0">
                <a:solidFill>
                  <a:srgbClr val="FFFFFF"/>
                </a:solidFill>
                <a:latin typeface="Tw Cen MT"/>
                <a:cs typeface="Tw Cen MT"/>
              </a:rPr>
              <a:t> </a:t>
            </a:r>
            <a:r>
              <a:rPr spc="-4" dirty="0">
                <a:solidFill>
                  <a:srgbClr val="FFFFFF"/>
                </a:solidFill>
                <a:latin typeface="Tw Cen MT"/>
                <a:cs typeface="Tw Cen MT"/>
              </a:rPr>
              <a:t>Ahuja</a:t>
            </a:r>
            <a:endParaRPr>
              <a:latin typeface="Tw Cen MT"/>
              <a:cs typeface="Tw Cen MT"/>
            </a:endParaRPr>
          </a:p>
          <a:p>
            <a:pPr marL="9525">
              <a:spcBef>
                <a:spcPts val="34"/>
              </a:spcBef>
            </a:pPr>
            <a:r>
              <a:rPr sz="1350" spc="-4" dirty="0">
                <a:solidFill>
                  <a:srgbClr val="FFFFFF"/>
                </a:solidFill>
                <a:latin typeface="Tw Cen MT"/>
                <a:cs typeface="Tw Cen MT"/>
              </a:rPr>
              <a:t>CFO</a:t>
            </a:r>
            <a:r>
              <a:rPr sz="1350" spc="-45" dirty="0">
                <a:solidFill>
                  <a:srgbClr val="FFFFFF"/>
                </a:solidFill>
                <a:latin typeface="Tw Cen MT"/>
                <a:cs typeface="Tw Cen MT"/>
              </a:rPr>
              <a:t> </a:t>
            </a:r>
            <a:r>
              <a:rPr sz="1350" spc="-8" dirty="0">
                <a:solidFill>
                  <a:srgbClr val="FFFFFF"/>
                </a:solidFill>
                <a:latin typeface="Tw Cen MT"/>
                <a:cs typeface="Tw Cen MT"/>
              </a:rPr>
              <a:t>(Retiring)</a:t>
            </a:r>
            <a:endParaRPr sz="1350">
              <a:latin typeface="Tw Cen MT"/>
              <a:cs typeface="Tw Cen MT"/>
            </a:endParaRPr>
          </a:p>
        </p:txBody>
      </p:sp>
      <p:sp>
        <p:nvSpPr>
          <p:cNvPr id="22" name="object 22"/>
          <p:cNvSpPr/>
          <p:nvPr/>
        </p:nvSpPr>
        <p:spPr>
          <a:xfrm>
            <a:off x="1659636" y="4457700"/>
            <a:ext cx="1028700" cy="553403"/>
          </a:xfrm>
          <a:custGeom>
            <a:avLst/>
            <a:gdLst/>
            <a:ahLst/>
            <a:cxnLst/>
            <a:rect l="l" t="t" r="r" b="b"/>
            <a:pathLst>
              <a:path w="1371600" h="737870">
                <a:moveTo>
                  <a:pt x="0" y="737616"/>
                </a:moveTo>
                <a:lnTo>
                  <a:pt x="1371600" y="737616"/>
                </a:lnTo>
                <a:lnTo>
                  <a:pt x="1371600" y="0"/>
                </a:lnTo>
                <a:lnTo>
                  <a:pt x="0" y="0"/>
                </a:lnTo>
                <a:lnTo>
                  <a:pt x="0" y="737616"/>
                </a:lnTo>
                <a:close/>
              </a:path>
            </a:pathLst>
          </a:custGeom>
          <a:solidFill>
            <a:srgbClr val="44536A"/>
          </a:solidFill>
        </p:spPr>
        <p:txBody>
          <a:bodyPr wrap="square" lIns="0" tIns="0" rIns="0" bIns="0" rtlCol="0"/>
          <a:lstStyle/>
          <a:p>
            <a:endParaRPr sz="1350"/>
          </a:p>
        </p:txBody>
      </p:sp>
      <p:sp>
        <p:nvSpPr>
          <p:cNvPr id="23" name="object 23"/>
          <p:cNvSpPr txBox="1"/>
          <p:nvPr/>
        </p:nvSpPr>
        <p:spPr>
          <a:xfrm>
            <a:off x="1724596" y="4470559"/>
            <a:ext cx="899160" cy="494366"/>
          </a:xfrm>
          <a:prstGeom prst="rect">
            <a:avLst/>
          </a:prstGeom>
        </p:spPr>
        <p:txBody>
          <a:bodyPr vert="horz" wrap="square" lIns="0" tIns="9525" rIns="0" bIns="0" rtlCol="0">
            <a:spAutoFit/>
          </a:bodyPr>
          <a:lstStyle/>
          <a:p>
            <a:pPr marL="9525">
              <a:spcBef>
                <a:spcPts val="75"/>
              </a:spcBef>
            </a:pPr>
            <a:r>
              <a:rPr spc="-53" dirty="0">
                <a:solidFill>
                  <a:srgbClr val="FFFFFF"/>
                </a:solidFill>
                <a:latin typeface="Tw Cen MT"/>
                <a:cs typeface="Tw Cen MT"/>
              </a:rPr>
              <a:t>J.</a:t>
            </a:r>
            <a:r>
              <a:rPr spc="-56" dirty="0">
                <a:solidFill>
                  <a:srgbClr val="FFFFFF"/>
                </a:solidFill>
                <a:latin typeface="Tw Cen MT"/>
                <a:cs typeface="Tw Cen MT"/>
              </a:rPr>
              <a:t> </a:t>
            </a:r>
            <a:r>
              <a:rPr spc="-19" dirty="0">
                <a:solidFill>
                  <a:srgbClr val="FFFFFF"/>
                </a:solidFill>
                <a:latin typeface="Tw Cen MT"/>
                <a:cs typeface="Tw Cen MT"/>
              </a:rPr>
              <a:t>Vijayan</a:t>
            </a:r>
            <a:endParaRPr>
              <a:latin typeface="Tw Cen MT"/>
              <a:cs typeface="Tw Cen MT"/>
            </a:endParaRPr>
          </a:p>
          <a:p>
            <a:pPr algn="ctr">
              <a:spcBef>
                <a:spcPts val="34"/>
              </a:spcBef>
            </a:pPr>
            <a:r>
              <a:rPr sz="1350" spc="-8" dirty="0">
                <a:solidFill>
                  <a:srgbClr val="FFFFFF"/>
                </a:solidFill>
                <a:latin typeface="Tw Cen MT"/>
                <a:cs typeface="Tw Cen MT"/>
              </a:rPr>
              <a:t>CIO</a:t>
            </a:r>
            <a:endParaRPr sz="1350">
              <a:latin typeface="Tw Cen MT"/>
              <a:cs typeface="Tw Cen MT"/>
            </a:endParaRPr>
          </a:p>
        </p:txBody>
      </p:sp>
      <p:sp>
        <p:nvSpPr>
          <p:cNvPr id="24" name="object 24"/>
          <p:cNvSpPr/>
          <p:nvPr/>
        </p:nvSpPr>
        <p:spPr>
          <a:xfrm>
            <a:off x="217170" y="4457700"/>
            <a:ext cx="1225391" cy="553403"/>
          </a:xfrm>
          <a:custGeom>
            <a:avLst/>
            <a:gdLst/>
            <a:ahLst/>
            <a:cxnLst/>
            <a:rect l="l" t="t" r="r" b="b"/>
            <a:pathLst>
              <a:path w="1633855" h="737870">
                <a:moveTo>
                  <a:pt x="0" y="737616"/>
                </a:moveTo>
                <a:lnTo>
                  <a:pt x="1633727" y="737616"/>
                </a:lnTo>
                <a:lnTo>
                  <a:pt x="1633727" y="0"/>
                </a:lnTo>
                <a:lnTo>
                  <a:pt x="0" y="0"/>
                </a:lnTo>
                <a:lnTo>
                  <a:pt x="0" y="737616"/>
                </a:lnTo>
                <a:close/>
              </a:path>
            </a:pathLst>
          </a:custGeom>
          <a:solidFill>
            <a:srgbClr val="44536A"/>
          </a:solidFill>
        </p:spPr>
        <p:txBody>
          <a:bodyPr wrap="square" lIns="0" tIns="0" rIns="0" bIns="0" rtlCol="0"/>
          <a:lstStyle/>
          <a:p>
            <a:endParaRPr sz="1350"/>
          </a:p>
        </p:txBody>
      </p:sp>
      <p:sp>
        <p:nvSpPr>
          <p:cNvPr id="25" name="object 25"/>
          <p:cNvSpPr txBox="1"/>
          <p:nvPr/>
        </p:nvSpPr>
        <p:spPr>
          <a:xfrm>
            <a:off x="283997" y="4470559"/>
            <a:ext cx="1094423" cy="494366"/>
          </a:xfrm>
          <a:prstGeom prst="rect">
            <a:avLst/>
          </a:prstGeom>
        </p:spPr>
        <p:txBody>
          <a:bodyPr vert="horz" wrap="square" lIns="0" tIns="9525" rIns="0" bIns="0" rtlCol="0">
            <a:spAutoFit/>
          </a:bodyPr>
          <a:lstStyle/>
          <a:p>
            <a:pPr algn="ctr">
              <a:spcBef>
                <a:spcPts val="75"/>
              </a:spcBef>
            </a:pPr>
            <a:r>
              <a:rPr spc="-23" dirty="0">
                <a:solidFill>
                  <a:srgbClr val="FFFFFF"/>
                </a:solidFill>
                <a:latin typeface="Tw Cen MT"/>
                <a:cs typeface="Tw Cen MT"/>
              </a:rPr>
              <a:t>JB.</a:t>
            </a:r>
            <a:r>
              <a:rPr spc="-56" dirty="0">
                <a:solidFill>
                  <a:srgbClr val="FFFFFF"/>
                </a:solidFill>
                <a:latin typeface="Tw Cen MT"/>
                <a:cs typeface="Tw Cen MT"/>
              </a:rPr>
              <a:t> </a:t>
            </a:r>
            <a:r>
              <a:rPr spc="-4" dirty="0">
                <a:solidFill>
                  <a:srgbClr val="FFFFFF"/>
                </a:solidFill>
                <a:latin typeface="Tw Cen MT"/>
                <a:cs typeface="Tw Cen MT"/>
              </a:rPr>
              <a:t>Straubel</a:t>
            </a:r>
            <a:endParaRPr>
              <a:latin typeface="Tw Cen MT"/>
              <a:cs typeface="Tw Cen MT"/>
            </a:endParaRPr>
          </a:p>
          <a:p>
            <a:pPr algn="ctr">
              <a:spcBef>
                <a:spcPts val="34"/>
              </a:spcBef>
            </a:pPr>
            <a:r>
              <a:rPr sz="1350" spc="-15" dirty="0">
                <a:solidFill>
                  <a:srgbClr val="FFFFFF"/>
                </a:solidFill>
                <a:latin typeface="Tw Cen MT"/>
                <a:cs typeface="Tw Cen MT"/>
              </a:rPr>
              <a:t>CTO</a:t>
            </a:r>
            <a:endParaRPr sz="1350">
              <a:latin typeface="Tw Cen MT"/>
              <a:cs typeface="Tw Cen MT"/>
            </a:endParaRPr>
          </a:p>
        </p:txBody>
      </p:sp>
      <p:sp>
        <p:nvSpPr>
          <p:cNvPr id="26" name="object 26"/>
          <p:cNvSpPr/>
          <p:nvPr/>
        </p:nvSpPr>
        <p:spPr>
          <a:xfrm>
            <a:off x="5559551" y="4887467"/>
            <a:ext cx="1856423" cy="553403"/>
          </a:xfrm>
          <a:custGeom>
            <a:avLst/>
            <a:gdLst/>
            <a:ahLst/>
            <a:cxnLst/>
            <a:rect l="l" t="t" r="r" b="b"/>
            <a:pathLst>
              <a:path w="2475229" h="737870">
                <a:moveTo>
                  <a:pt x="0" y="737616"/>
                </a:moveTo>
                <a:lnTo>
                  <a:pt x="2474976" y="737616"/>
                </a:lnTo>
                <a:lnTo>
                  <a:pt x="2474976" y="0"/>
                </a:lnTo>
                <a:lnTo>
                  <a:pt x="0" y="0"/>
                </a:lnTo>
                <a:lnTo>
                  <a:pt x="0" y="737616"/>
                </a:lnTo>
                <a:close/>
              </a:path>
            </a:pathLst>
          </a:custGeom>
          <a:solidFill>
            <a:srgbClr val="44536A"/>
          </a:solidFill>
        </p:spPr>
        <p:txBody>
          <a:bodyPr wrap="square" lIns="0" tIns="0" rIns="0" bIns="0" rtlCol="0"/>
          <a:lstStyle/>
          <a:p>
            <a:endParaRPr sz="1350"/>
          </a:p>
        </p:txBody>
      </p:sp>
      <p:sp>
        <p:nvSpPr>
          <p:cNvPr id="27" name="object 27"/>
          <p:cNvSpPr txBox="1"/>
          <p:nvPr/>
        </p:nvSpPr>
        <p:spPr>
          <a:xfrm>
            <a:off x="5626418" y="4900802"/>
            <a:ext cx="1721644" cy="494366"/>
          </a:xfrm>
          <a:prstGeom prst="rect">
            <a:avLst/>
          </a:prstGeom>
        </p:spPr>
        <p:txBody>
          <a:bodyPr vert="horz" wrap="square" lIns="0" tIns="9525" rIns="0" bIns="0" rtlCol="0">
            <a:spAutoFit/>
          </a:bodyPr>
          <a:lstStyle/>
          <a:p>
            <a:pPr marL="292894">
              <a:spcBef>
                <a:spcPts val="75"/>
              </a:spcBef>
            </a:pPr>
            <a:r>
              <a:rPr spc="-30" dirty="0">
                <a:solidFill>
                  <a:srgbClr val="FFFFFF"/>
                </a:solidFill>
                <a:latin typeface="Tw Cen MT"/>
                <a:cs typeface="Tw Cen MT"/>
              </a:rPr>
              <a:t>D.</a:t>
            </a:r>
            <a:r>
              <a:rPr spc="-8" dirty="0">
                <a:solidFill>
                  <a:srgbClr val="FFFFFF"/>
                </a:solidFill>
                <a:latin typeface="Tw Cen MT"/>
                <a:cs typeface="Tw Cen MT"/>
              </a:rPr>
              <a:t> </a:t>
            </a:r>
            <a:r>
              <a:rPr dirty="0">
                <a:solidFill>
                  <a:srgbClr val="FFFFFF"/>
                </a:solidFill>
                <a:latin typeface="Tw Cen MT"/>
                <a:cs typeface="Tw Cen MT"/>
              </a:rPr>
              <a:t>O’Connell</a:t>
            </a:r>
            <a:endParaRPr>
              <a:latin typeface="Tw Cen MT"/>
              <a:cs typeface="Tw Cen MT"/>
            </a:endParaRPr>
          </a:p>
          <a:p>
            <a:pPr marL="9525">
              <a:spcBef>
                <a:spcPts val="34"/>
              </a:spcBef>
            </a:pPr>
            <a:r>
              <a:rPr sz="1350" spc="-4" dirty="0">
                <a:solidFill>
                  <a:srgbClr val="FFFFFF"/>
                </a:solidFill>
                <a:latin typeface="Tw Cen MT"/>
                <a:cs typeface="Tw Cen MT"/>
              </a:rPr>
              <a:t>VP Business</a:t>
            </a:r>
            <a:r>
              <a:rPr sz="1350" dirty="0">
                <a:solidFill>
                  <a:srgbClr val="FFFFFF"/>
                </a:solidFill>
                <a:latin typeface="Tw Cen MT"/>
                <a:cs typeface="Tw Cen MT"/>
              </a:rPr>
              <a:t> </a:t>
            </a:r>
            <a:r>
              <a:rPr sz="1350" spc="-8" dirty="0">
                <a:solidFill>
                  <a:srgbClr val="FFFFFF"/>
                </a:solidFill>
                <a:latin typeface="Tw Cen MT"/>
                <a:cs typeface="Tw Cen MT"/>
              </a:rPr>
              <a:t>Development</a:t>
            </a:r>
            <a:endParaRPr sz="1350">
              <a:latin typeface="Tw Cen MT"/>
              <a:cs typeface="Tw Cen MT"/>
            </a:endParaRPr>
          </a:p>
        </p:txBody>
      </p:sp>
      <p:sp>
        <p:nvSpPr>
          <p:cNvPr id="28" name="object 28"/>
          <p:cNvSpPr/>
          <p:nvPr/>
        </p:nvSpPr>
        <p:spPr>
          <a:xfrm>
            <a:off x="7632954" y="4887467"/>
            <a:ext cx="1293971" cy="553403"/>
          </a:xfrm>
          <a:custGeom>
            <a:avLst/>
            <a:gdLst/>
            <a:ahLst/>
            <a:cxnLst/>
            <a:rect l="l" t="t" r="r" b="b"/>
            <a:pathLst>
              <a:path w="1725295" h="737870">
                <a:moveTo>
                  <a:pt x="0" y="737616"/>
                </a:moveTo>
                <a:lnTo>
                  <a:pt x="1725168" y="737616"/>
                </a:lnTo>
                <a:lnTo>
                  <a:pt x="1725168" y="0"/>
                </a:lnTo>
                <a:lnTo>
                  <a:pt x="0" y="0"/>
                </a:lnTo>
                <a:lnTo>
                  <a:pt x="0" y="737616"/>
                </a:lnTo>
                <a:close/>
              </a:path>
            </a:pathLst>
          </a:custGeom>
          <a:solidFill>
            <a:srgbClr val="44536A"/>
          </a:solidFill>
        </p:spPr>
        <p:txBody>
          <a:bodyPr wrap="square" lIns="0" tIns="0" rIns="0" bIns="0" rtlCol="0"/>
          <a:lstStyle/>
          <a:p>
            <a:endParaRPr sz="1350"/>
          </a:p>
        </p:txBody>
      </p:sp>
      <p:sp>
        <p:nvSpPr>
          <p:cNvPr id="29" name="object 29"/>
          <p:cNvSpPr txBox="1"/>
          <p:nvPr/>
        </p:nvSpPr>
        <p:spPr>
          <a:xfrm>
            <a:off x="7701630" y="4900802"/>
            <a:ext cx="1158716" cy="494366"/>
          </a:xfrm>
          <a:prstGeom prst="rect">
            <a:avLst/>
          </a:prstGeom>
        </p:spPr>
        <p:txBody>
          <a:bodyPr vert="horz" wrap="square" lIns="0" tIns="9525" rIns="0" bIns="0" rtlCol="0">
            <a:spAutoFit/>
          </a:bodyPr>
          <a:lstStyle/>
          <a:p>
            <a:pPr marL="100489">
              <a:spcBef>
                <a:spcPts val="75"/>
              </a:spcBef>
            </a:pPr>
            <a:r>
              <a:rPr spc="-120" dirty="0">
                <a:solidFill>
                  <a:srgbClr val="FFFFFF"/>
                </a:solidFill>
                <a:latin typeface="Tw Cen MT"/>
                <a:cs typeface="Tw Cen MT"/>
              </a:rPr>
              <a:t>P.</a:t>
            </a:r>
            <a:r>
              <a:rPr spc="-15" dirty="0">
                <a:solidFill>
                  <a:srgbClr val="FFFFFF"/>
                </a:solidFill>
                <a:latin typeface="Tw Cen MT"/>
                <a:cs typeface="Tw Cen MT"/>
              </a:rPr>
              <a:t> </a:t>
            </a:r>
            <a:r>
              <a:rPr spc="-4" dirty="0">
                <a:solidFill>
                  <a:srgbClr val="FFFFFF"/>
                </a:solidFill>
                <a:latin typeface="Tw Cen MT"/>
                <a:cs typeface="Tw Cen MT"/>
              </a:rPr>
              <a:t>Carlsson</a:t>
            </a:r>
            <a:endParaRPr>
              <a:latin typeface="Tw Cen MT"/>
              <a:cs typeface="Tw Cen MT"/>
            </a:endParaRPr>
          </a:p>
          <a:p>
            <a:pPr marL="9525">
              <a:spcBef>
                <a:spcPts val="34"/>
              </a:spcBef>
            </a:pPr>
            <a:r>
              <a:rPr sz="1350" spc="-4" dirty="0">
                <a:solidFill>
                  <a:srgbClr val="FFFFFF"/>
                </a:solidFill>
                <a:latin typeface="Tw Cen MT"/>
                <a:cs typeface="Tw Cen MT"/>
              </a:rPr>
              <a:t>VP </a:t>
            </a:r>
            <a:r>
              <a:rPr sz="1350" spc="-8" dirty="0">
                <a:solidFill>
                  <a:srgbClr val="FFFFFF"/>
                </a:solidFill>
                <a:latin typeface="Tw Cen MT"/>
                <a:cs typeface="Tw Cen MT"/>
              </a:rPr>
              <a:t>Supply</a:t>
            </a:r>
            <a:r>
              <a:rPr sz="1350" spc="-26" dirty="0">
                <a:solidFill>
                  <a:srgbClr val="FFFFFF"/>
                </a:solidFill>
                <a:latin typeface="Tw Cen MT"/>
                <a:cs typeface="Tw Cen MT"/>
              </a:rPr>
              <a:t> </a:t>
            </a:r>
            <a:r>
              <a:rPr sz="1350" spc="-8" dirty="0">
                <a:solidFill>
                  <a:srgbClr val="FFFFFF"/>
                </a:solidFill>
                <a:latin typeface="Tw Cen MT"/>
                <a:cs typeface="Tw Cen MT"/>
              </a:rPr>
              <a:t>Chain</a:t>
            </a:r>
            <a:endParaRPr sz="1350">
              <a:latin typeface="Tw Cen MT"/>
              <a:cs typeface="Tw Cen MT"/>
            </a:endParaRPr>
          </a:p>
        </p:txBody>
      </p:sp>
      <p:sp>
        <p:nvSpPr>
          <p:cNvPr id="30" name="object 30"/>
          <p:cNvSpPr/>
          <p:nvPr/>
        </p:nvSpPr>
        <p:spPr>
          <a:xfrm>
            <a:off x="4238243" y="4457700"/>
            <a:ext cx="1102043" cy="553403"/>
          </a:xfrm>
          <a:custGeom>
            <a:avLst/>
            <a:gdLst/>
            <a:ahLst/>
            <a:cxnLst/>
            <a:rect l="l" t="t" r="r" b="b"/>
            <a:pathLst>
              <a:path w="1469390" h="737870">
                <a:moveTo>
                  <a:pt x="0" y="737616"/>
                </a:moveTo>
                <a:lnTo>
                  <a:pt x="1469136" y="737616"/>
                </a:lnTo>
                <a:lnTo>
                  <a:pt x="1469136" y="0"/>
                </a:lnTo>
                <a:lnTo>
                  <a:pt x="0" y="0"/>
                </a:lnTo>
                <a:lnTo>
                  <a:pt x="0" y="737616"/>
                </a:lnTo>
                <a:close/>
              </a:path>
            </a:pathLst>
          </a:custGeom>
          <a:solidFill>
            <a:srgbClr val="44536A"/>
          </a:solidFill>
        </p:spPr>
        <p:txBody>
          <a:bodyPr wrap="square" lIns="0" tIns="0" rIns="0" bIns="0" rtlCol="0"/>
          <a:lstStyle/>
          <a:p>
            <a:endParaRPr sz="1350"/>
          </a:p>
        </p:txBody>
      </p:sp>
      <p:sp>
        <p:nvSpPr>
          <p:cNvPr id="31" name="object 31"/>
          <p:cNvSpPr txBox="1"/>
          <p:nvPr/>
        </p:nvSpPr>
        <p:spPr>
          <a:xfrm>
            <a:off x="4303680" y="4470559"/>
            <a:ext cx="972979" cy="494366"/>
          </a:xfrm>
          <a:prstGeom prst="rect">
            <a:avLst/>
          </a:prstGeom>
        </p:spPr>
        <p:txBody>
          <a:bodyPr vert="horz" wrap="square" lIns="0" tIns="9525" rIns="0" bIns="0" rtlCol="0">
            <a:spAutoFit/>
          </a:bodyPr>
          <a:lstStyle/>
          <a:p>
            <a:pPr marL="2381" algn="ctr">
              <a:spcBef>
                <a:spcPts val="75"/>
              </a:spcBef>
            </a:pPr>
            <a:r>
              <a:rPr spc="-4" dirty="0">
                <a:solidFill>
                  <a:srgbClr val="FFFFFF"/>
                </a:solidFill>
                <a:latin typeface="Tw Cen MT"/>
                <a:cs typeface="Tw Cen MT"/>
              </a:rPr>
              <a:t>COO</a:t>
            </a:r>
            <a:endParaRPr>
              <a:latin typeface="Tw Cen MT"/>
              <a:cs typeface="Tw Cen MT"/>
            </a:endParaRPr>
          </a:p>
          <a:p>
            <a:pPr algn="ctr">
              <a:spcBef>
                <a:spcPts val="34"/>
              </a:spcBef>
            </a:pPr>
            <a:r>
              <a:rPr sz="1350" spc="-11" dirty="0">
                <a:solidFill>
                  <a:srgbClr val="FFFFFF"/>
                </a:solidFill>
                <a:latin typeface="Tw Cen MT"/>
                <a:cs typeface="Tw Cen MT"/>
              </a:rPr>
              <a:t>(New</a:t>
            </a:r>
            <a:r>
              <a:rPr sz="1350" spc="-34" dirty="0">
                <a:solidFill>
                  <a:srgbClr val="FFFFFF"/>
                </a:solidFill>
                <a:latin typeface="Tw Cen MT"/>
                <a:cs typeface="Tw Cen MT"/>
              </a:rPr>
              <a:t> </a:t>
            </a:r>
            <a:r>
              <a:rPr sz="1350" spc="-11" dirty="0">
                <a:solidFill>
                  <a:srgbClr val="FFFFFF"/>
                </a:solidFill>
                <a:latin typeface="Tw Cen MT"/>
                <a:cs typeface="Tw Cen MT"/>
              </a:rPr>
              <a:t>Position)</a:t>
            </a:r>
            <a:endParaRPr sz="1350">
              <a:latin typeface="Tw Cen MT"/>
              <a:cs typeface="Tw Cen MT"/>
            </a:endParaRPr>
          </a:p>
        </p:txBody>
      </p:sp>
      <p:sp>
        <p:nvSpPr>
          <p:cNvPr id="32" name="object 32"/>
          <p:cNvSpPr txBox="1"/>
          <p:nvPr/>
        </p:nvSpPr>
        <p:spPr>
          <a:xfrm>
            <a:off x="7687246" y="2440877"/>
            <a:ext cx="1200150" cy="494366"/>
          </a:xfrm>
          <a:prstGeom prst="rect">
            <a:avLst/>
          </a:prstGeom>
        </p:spPr>
        <p:txBody>
          <a:bodyPr vert="horz" wrap="square" lIns="0" tIns="9525" rIns="0" bIns="0" rtlCol="0">
            <a:spAutoFit/>
          </a:bodyPr>
          <a:lstStyle/>
          <a:p>
            <a:pPr marL="18574">
              <a:spcBef>
                <a:spcPts val="75"/>
              </a:spcBef>
            </a:pPr>
            <a:r>
              <a:rPr b="1" spc="-4" dirty="0">
                <a:solidFill>
                  <a:srgbClr val="E01D38"/>
                </a:solidFill>
                <a:latin typeface="Tw Cen MT"/>
                <a:cs typeface="Tw Cen MT"/>
              </a:rPr>
              <a:t>ELON</a:t>
            </a:r>
            <a:r>
              <a:rPr b="1" spc="-83" dirty="0">
                <a:solidFill>
                  <a:srgbClr val="E01D38"/>
                </a:solidFill>
                <a:latin typeface="Tw Cen MT"/>
                <a:cs typeface="Tw Cen MT"/>
              </a:rPr>
              <a:t> </a:t>
            </a:r>
            <a:r>
              <a:rPr b="1" spc="-4" dirty="0">
                <a:solidFill>
                  <a:srgbClr val="E01D38"/>
                </a:solidFill>
                <a:latin typeface="Tw Cen MT"/>
                <a:cs typeface="Tw Cen MT"/>
              </a:rPr>
              <a:t>MUSK</a:t>
            </a:r>
            <a:endParaRPr>
              <a:latin typeface="Tw Cen MT"/>
              <a:cs typeface="Tw Cen MT"/>
            </a:endParaRPr>
          </a:p>
          <a:p>
            <a:pPr marL="9525">
              <a:spcBef>
                <a:spcPts val="34"/>
              </a:spcBef>
            </a:pPr>
            <a:r>
              <a:rPr sz="1350" spc="-8" dirty="0">
                <a:solidFill>
                  <a:srgbClr val="E01D38"/>
                </a:solidFill>
                <a:latin typeface="Tw Cen MT"/>
                <a:cs typeface="Tw Cen MT"/>
              </a:rPr>
              <a:t>Product</a:t>
            </a:r>
            <a:r>
              <a:rPr sz="1350" spc="-38" dirty="0">
                <a:solidFill>
                  <a:srgbClr val="E01D38"/>
                </a:solidFill>
                <a:latin typeface="Tw Cen MT"/>
                <a:cs typeface="Tw Cen MT"/>
              </a:rPr>
              <a:t> </a:t>
            </a:r>
            <a:r>
              <a:rPr sz="1350" dirty="0">
                <a:solidFill>
                  <a:srgbClr val="E01D38"/>
                </a:solidFill>
                <a:latin typeface="Tw Cen MT"/>
                <a:cs typeface="Tw Cen MT"/>
              </a:rPr>
              <a:t>Architect,</a:t>
            </a:r>
            <a:endParaRPr sz="1350">
              <a:latin typeface="Tw Cen MT"/>
              <a:cs typeface="Tw Cen MT"/>
            </a:endParaRPr>
          </a:p>
        </p:txBody>
      </p:sp>
      <p:sp>
        <p:nvSpPr>
          <p:cNvPr id="33" name="object 33"/>
          <p:cNvSpPr txBox="1"/>
          <p:nvPr/>
        </p:nvSpPr>
        <p:spPr>
          <a:xfrm>
            <a:off x="6802279" y="2925280"/>
            <a:ext cx="2081689" cy="217367"/>
          </a:xfrm>
          <a:prstGeom prst="rect">
            <a:avLst/>
          </a:prstGeom>
        </p:spPr>
        <p:txBody>
          <a:bodyPr vert="horz" wrap="square" lIns="0" tIns="9525" rIns="0" bIns="0" rtlCol="0">
            <a:spAutoFit/>
          </a:bodyPr>
          <a:lstStyle/>
          <a:p>
            <a:pPr marL="9525">
              <a:spcBef>
                <a:spcPts val="75"/>
              </a:spcBef>
            </a:pPr>
            <a:r>
              <a:rPr sz="1350" spc="-4" dirty="0">
                <a:solidFill>
                  <a:srgbClr val="E01D38"/>
                </a:solidFill>
                <a:latin typeface="Tw Cen MT"/>
                <a:cs typeface="Tw Cen MT"/>
              </a:rPr>
              <a:t>Chairman </a:t>
            </a:r>
            <a:r>
              <a:rPr sz="1350" dirty="0">
                <a:solidFill>
                  <a:srgbClr val="E01D38"/>
                </a:solidFill>
                <a:latin typeface="Tw Cen MT"/>
                <a:cs typeface="Tw Cen MT"/>
              </a:rPr>
              <a:t>&amp; </a:t>
            </a:r>
            <a:r>
              <a:rPr sz="1350" spc="-4" dirty="0">
                <a:solidFill>
                  <a:srgbClr val="E01D38"/>
                </a:solidFill>
                <a:latin typeface="Tw Cen MT"/>
                <a:cs typeface="Tw Cen MT"/>
              </a:rPr>
              <a:t>Board </a:t>
            </a:r>
            <a:r>
              <a:rPr sz="1350" dirty="0">
                <a:solidFill>
                  <a:srgbClr val="E01D38"/>
                </a:solidFill>
                <a:latin typeface="Tw Cen MT"/>
                <a:cs typeface="Tw Cen MT"/>
              </a:rPr>
              <a:t>of</a:t>
            </a:r>
            <a:r>
              <a:rPr sz="1350" spc="19" dirty="0">
                <a:solidFill>
                  <a:srgbClr val="E01D38"/>
                </a:solidFill>
                <a:latin typeface="Tw Cen MT"/>
                <a:cs typeface="Tw Cen MT"/>
              </a:rPr>
              <a:t> </a:t>
            </a:r>
            <a:r>
              <a:rPr sz="1350" spc="-4" dirty="0">
                <a:solidFill>
                  <a:srgbClr val="E01D38"/>
                </a:solidFill>
                <a:latin typeface="Tw Cen MT"/>
                <a:cs typeface="Tw Cen MT"/>
              </a:rPr>
              <a:t>Director</a:t>
            </a:r>
            <a:endParaRPr sz="1350">
              <a:latin typeface="Tw Cen MT"/>
              <a:cs typeface="Tw Cen MT"/>
            </a:endParaRPr>
          </a:p>
        </p:txBody>
      </p:sp>
      <p:sp>
        <p:nvSpPr>
          <p:cNvPr id="34" name="object 34"/>
          <p:cNvSpPr/>
          <p:nvPr/>
        </p:nvSpPr>
        <p:spPr>
          <a:xfrm>
            <a:off x="6687693" y="2580894"/>
            <a:ext cx="772477" cy="144304"/>
          </a:xfrm>
          <a:custGeom>
            <a:avLst/>
            <a:gdLst/>
            <a:ahLst/>
            <a:cxnLst/>
            <a:rect l="l" t="t" r="r" b="b"/>
            <a:pathLst>
              <a:path w="1029970" h="192405">
                <a:moveTo>
                  <a:pt x="1029843" y="64008"/>
                </a:moveTo>
                <a:lnTo>
                  <a:pt x="965834" y="64008"/>
                </a:lnTo>
                <a:lnTo>
                  <a:pt x="965834" y="128016"/>
                </a:lnTo>
                <a:lnTo>
                  <a:pt x="1029843" y="128016"/>
                </a:lnTo>
                <a:lnTo>
                  <a:pt x="1029843" y="64008"/>
                </a:lnTo>
                <a:close/>
              </a:path>
              <a:path w="1029970" h="192405">
                <a:moveTo>
                  <a:pt x="901826" y="64008"/>
                </a:moveTo>
                <a:lnTo>
                  <a:pt x="837819" y="64008"/>
                </a:lnTo>
                <a:lnTo>
                  <a:pt x="837819" y="128016"/>
                </a:lnTo>
                <a:lnTo>
                  <a:pt x="901826" y="128016"/>
                </a:lnTo>
                <a:lnTo>
                  <a:pt x="901826" y="64008"/>
                </a:lnTo>
                <a:close/>
              </a:path>
              <a:path w="1029970" h="192405">
                <a:moveTo>
                  <a:pt x="773810" y="64008"/>
                </a:moveTo>
                <a:lnTo>
                  <a:pt x="709802" y="64008"/>
                </a:lnTo>
                <a:lnTo>
                  <a:pt x="709802" y="128016"/>
                </a:lnTo>
                <a:lnTo>
                  <a:pt x="773810" y="128016"/>
                </a:lnTo>
                <a:lnTo>
                  <a:pt x="773810" y="64008"/>
                </a:lnTo>
                <a:close/>
              </a:path>
              <a:path w="1029970" h="192405">
                <a:moveTo>
                  <a:pt x="645795" y="64008"/>
                </a:moveTo>
                <a:lnTo>
                  <a:pt x="581786" y="64008"/>
                </a:lnTo>
                <a:lnTo>
                  <a:pt x="581786" y="128016"/>
                </a:lnTo>
                <a:lnTo>
                  <a:pt x="645795" y="128016"/>
                </a:lnTo>
                <a:lnTo>
                  <a:pt x="645795" y="64008"/>
                </a:lnTo>
                <a:close/>
              </a:path>
              <a:path w="1029970" h="192405">
                <a:moveTo>
                  <a:pt x="517778" y="64008"/>
                </a:moveTo>
                <a:lnTo>
                  <a:pt x="453771" y="64008"/>
                </a:lnTo>
                <a:lnTo>
                  <a:pt x="453771" y="128016"/>
                </a:lnTo>
                <a:lnTo>
                  <a:pt x="517778" y="128016"/>
                </a:lnTo>
                <a:lnTo>
                  <a:pt x="517778" y="64008"/>
                </a:lnTo>
                <a:close/>
              </a:path>
              <a:path w="1029970" h="192405">
                <a:moveTo>
                  <a:pt x="389762" y="64008"/>
                </a:moveTo>
                <a:lnTo>
                  <a:pt x="325754" y="64008"/>
                </a:lnTo>
                <a:lnTo>
                  <a:pt x="325754" y="128016"/>
                </a:lnTo>
                <a:lnTo>
                  <a:pt x="389762" y="128016"/>
                </a:lnTo>
                <a:lnTo>
                  <a:pt x="389762" y="64008"/>
                </a:lnTo>
                <a:close/>
              </a:path>
              <a:path w="1029970" h="192405">
                <a:moveTo>
                  <a:pt x="261747" y="64008"/>
                </a:moveTo>
                <a:lnTo>
                  <a:pt x="197739" y="64008"/>
                </a:lnTo>
                <a:lnTo>
                  <a:pt x="197739" y="128016"/>
                </a:lnTo>
                <a:lnTo>
                  <a:pt x="261747" y="128016"/>
                </a:lnTo>
                <a:lnTo>
                  <a:pt x="261747" y="64008"/>
                </a:lnTo>
                <a:close/>
              </a:path>
              <a:path w="1029970" h="192405">
                <a:moveTo>
                  <a:pt x="192024" y="0"/>
                </a:moveTo>
                <a:lnTo>
                  <a:pt x="0" y="96012"/>
                </a:lnTo>
                <a:lnTo>
                  <a:pt x="192024" y="192024"/>
                </a:lnTo>
                <a:lnTo>
                  <a:pt x="192024" y="0"/>
                </a:lnTo>
                <a:close/>
              </a:path>
            </a:pathLst>
          </a:custGeom>
          <a:solidFill>
            <a:srgbClr val="E01D38"/>
          </a:solidFill>
        </p:spPr>
        <p:txBody>
          <a:bodyPr wrap="square" lIns="0" tIns="0" rIns="0" bIns="0" rtlCol="0"/>
          <a:lstStyle/>
          <a:p>
            <a:endParaRPr sz="1350"/>
          </a:p>
        </p:txBody>
      </p:sp>
      <p:sp>
        <p:nvSpPr>
          <p:cNvPr id="35" name="object 35"/>
          <p:cNvSpPr txBox="1">
            <a:spLocks noGrp="1"/>
          </p:cNvSpPr>
          <p:nvPr>
            <p:ph type="sldNum" sz="quarter" idx="7"/>
          </p:nvPr>
        </p:nvSpPr>
        <p:spPr>
          <a:xfrm>
            <a:off x="3345632" y="5662963"/>
            <a:ext cx="169307" cy="384721"/>
          </a:xfrm>
          <a:prstGeom prst="rect">
            <a:avLst/>
          </a:prstGeom>
        </p:spPr>
        <p:txBody>
          <a:bodyPr vert="horz" wrap="square" lIns="0" tIns="0" rIns="0" bIns="0" rtlCol="0">
            <a:spAutoFit/>
          </a:bodyPr>
          <a:lstStyle/>
          <a:p>
            <a:pPr marL="19050">
              <a:lnSpc>
                <a:spcPts val="1500"/>
              </a:lnSpc>
            </a:pPr>
            <a:fld id="{81D60167-4931-47E6-BA6A-407CBD079E47}" type="slidenum">
              <a:rPr dirty="0"/>
              <a:pPr marL="19050">
                <a:lnSpc>
                  <a:spcPts val="1500"/>
                </a:lnSpc>
              </a:pPr>
              <a:t>77</a:t>
            </a:fld>
            <a:endParaRPr dirty="0"/>
          </a:p>
        </p:txBody>
      </p:sp>
    </p:spTree>
    <p:extLst>
      <p:ext uri="{BB962C8B-B14F-4D97-AF65-F5344CB8AC3E}">
        <p14:creationId xmlns:p14="http://schemas.microsoft.com/office/powerpoint/2010/main" val="14909803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933" y="1168489"/>
            <a:ext cx="4342924" cy="516969"/>
          </a:xfrm>
          <a:prstGeom prst="rect">
            <a:avLst/>
          </a:prstGeom>
        </p:spPr>
        <p:txBody>
          <a:bodyPr vert="horz" wrap="square" lIns="0" tIns="9049" rIns="0" bIns="0" rtlCol="0">
            <a:spAutoFit/>
          </a:bodyPr>
          <a:lstStyle/>
          <a:p>
            <a:pPr marL="9525">
              <a:spcBef>
                <a:spcPts val="71"/>
              </a:spcBef>
            </a:pPr>
            <a:r>
              <a:rPr sz="3300" spc="-49" dirty="0">
                <a:solidFill>
                  <a:srgbClr val="E01D38"/>
                </a:solidFill>
              </a:rPr>
              <a:t>ADVANTAGES </a:t>
            </a:r>
            <a:r>
              <a:rPr sz="3300" spc="-4" dirty="0">
                <a:solidFill>
                  <a:srgbClr val="E01D38"/>
                </a:solidFill>
              </a:rPr>
              <a:t>FOR</a:t>
            </a:r>
            <a:r>
              <a:rPr sz="3300" dirty="0">
                <a:solidFill>
                  <a:srgbClr val="E01D38"/>
                </a:solidFill>
              </a:rPr>
              <a:t> </a:t>
            </a:r>
            <a:r>
              <a:rPr sz="3300" spc="-4" dirty="0">
                <a:solidFill>
                  <a:srgbClr val="E01D38"/>
                </a:solidFill>
              </a:rPr>
              <a:t>TESLA</a:t>
            </a:r>
            <a:endParaRPr sz="3300"/>
          </a:p>
        </p:txBody>
      </p:sp>
      <p:sp>
        <p:nvSpPr>
          <p:cNvPr id="4" name="object 4"/>
          <p:cNvSpPr txBox="1">
            <a:spLocks noGrp="1"/>
          </p:cNvSpPr>
          <p:nvPr>
            <p:ph type="sldNum" sz="quarter" idx="7"/>
          </p:nvPr>
        </p:nvSpPr>
        <p:spPr>
          <a:xfrm>
            <a:off x="3345632" y="5662963"/>
            <a:ext cx="169307" cy="384721"/>
          </a:xfrm>
          <a:prstGeom prst="rect">
            <a:avLst/>
          </a:prstGeom>
        </p:spPr>
        <p:txBody>
          <a:bodyPr vert="horz" wrap="square" lIns="0" tIns="0" rIns="0" bIns="0" rtlCol="0">
            <a:spAutoFit/>
          </a:bodyPr>
          <a:lstStyle/>
          <a:p>
            <a:pPr marL="19050">
              <a:lnSpc>
                <a:spcPts val="1500"/>
              </a:lnSpc>
            </a:pPr>
            <a:fld id="{81D60167-4931-47E6-BA6A-407CBD079E47}" type="slidenum">
              <a:rPr dirty="0"/>
              <a:pPr marL="19050">
                <a:lnSpc>
                  <a:spcPts val="1500"/>
                </a:lnSpc>
              </a:pPr>
              <a:t>78</a:t>
            </a:fld>
            <a:endParaRPr dirty="0"/>
          </a:p>
        </p:txBody>
      </p:sp>
      <p:sp>
        <p:nvSpPr>
          <p:cNvPr id="3" name="object 3"/>
          <p:cNvSpPr txBox="1"/>
          <p:nvPr/>
        </p:nvSpPr>
        <p:spPr>
          <a:xfrm>
            <a:off x="687934" y="2140611"/>
            <a:ext cx="7748111" cy="2708114"/>
          </a:xfrm>
          <a:prstGeom prst="rect">
            <a:avLst/>
          </a:prstGeom>
        </p:spPr>
        <p:txBody>
          <a:bodyPr vert="horz" wrap="square" lIns="0" tIns="73343" rIns="0" bIns="0" rtlCol="0">
            <a:spAutoFit/>
          </a:bodyPr>
          <a:lstStyle/>
          <a:p>
            <a:pPr marL="180975" indent="-171450">
              <a:spcBef>
                <a:spcPts val="578"/>
              </a:spcBef>
              <a:buClr>
                <a:srgbClr val="E01D38"/>
              </a:buClr>
              <a:buFont typeface="Arial"/>
              <a:buChar char="•"/>
              <a:tabLst>
                <a:tab pos="180975" algn="l"/>
              </a:tabLst>
            </a:pPr>
            <a:r>
              <a:rPr sz="2100" dirty="0">
                <a:latin typeface="Tw Cen MT"/>
                <a:cs typeface="Tw Cen MT"/>
              </a:rPr>
              <a:t>Elon </a:t>
            </a:r>
            <a:r>
              <a:rPr sz="2100" spc="-4" dirty="0">
                <a:latin typeface="Tw Cen MT"/>
                <a:cs typeface="Tw Cen MT"/>
              </a:rPr>
              <a:t>Musk </a:t>
            </a:r>
            <a:r>
              <a:rPr sz="2100" dirty="0">
                <a:latin typeface="Tw Cen MT"/>
                <a:cs typeface="Tw Cen MT"/>
              </a:rPr>
              <a:t>is also the CEO of SpaceX and Chairman of</a:t>
            </a:r>
            <a:r>
              <a:rPr sz="2100" spc="4" dirty="0">
                <a:latin typeface="Tw Cen MT"/>
                <a:cs typeface="Tw Cen MT"/>
              </a:rPr>
              <a:t> </a:t>
            </a:r>
            <a:r>
              <a:rPr sz="2100" dirty="0">
                <a:latin typeface="Tw Cen MT"/>
                <a:cs typeface="Tw Cen MT"/>
              </a:rPr>
              <a:t>SolarCity</a:t>
            </a:r>
            <a:endParaRPr sz="2100">
              <a:latin typeface="Tw Cen MT"/>
              <a:cs typeface="Tw Cen MT"/>
            </a:endParaRPr>
          </a:p>
          <a:p>
            <a:pPr marL="180975" indent="-171450">
              <a:lnSpc>
                <a:spcPts val="2393"/>
              </a:lnSpc>
              <a:spcBef>
                <a:spcPts val="506"/>
              </a:spcBef>
              <a:buClr>
                <a:srgbClr val="E01D38"/>
              </a:buClr>
              <a:buFont typeface="Arial"/>
              <a:buChar char="•"/>
              <a:tabLst>
                <a:tab pos="180975" algn="l"/>
              </a:tabLst>
            </a:pPr>
            <a:r>
              <a:rPr sz="2100" dirty="0">
                <a:latin typeface="Tw Cen MT"/>
                <a:cs typeface="Tw Cen MT"/>
              </a:rPr>
              <a:t>Appointing a </a:t>
            </a:r>
            <a:r>
              <a:rPr sz="2100" spc="-11" dirty="0">
                <a:latin typeface="Tw Cen MT"/>
                <a:cs typeface="Tw Cen MT"/>
              </a:rPr>
              <a:t>new </a:t>
            </a:r>
            <a:r>
              <a:rPr sz="2100" dirty="0">
                <a:latin typeface="Tw Cen MT"/>
                <a:cs typeface="Tw Cen MT"/>
              </a:rPr>
              <a:t>CEO will </a:t>
            </a:r>
            <a:r>
              <a:rPr sz="2100" spc="-8" dirty="0">
                <a:latin typeface="Tw Cen MT"/>
                <a:cs typeface="Tw Cen MT"/>
              </a:rPr>
              <a:t>allow </a:t>
            </a:r>
            <a:r>
              <a:rPr sz="2100" dirty="0">
                <a:latin typeface="Tw Cen MT"/>
                <a:cs typeface="Tw Cen MT"/>
              </a:rPr>
              <a:t>Elon </a:t>
            </a:r>
            <a:r>
              <a:rPr sz="2100" spc="-4" dirty="0">
                <a:latin typeface="Tw Cen MT"/>
                <a:cs typeface="Tw Cen MT"/>
              </a:rPr>
              <a:t>Musk </a:t>
            </a:r>
            <a:r>
              <a:rPr sz="2100" dirty="0">
                <a:latin typeface="Tw Cen MT"/>
                <a:cs typeface="Tw Cen MT"/>
              </a:rPr>
              <a:t>to </a:t>
            </a:r>
            <a:r>
              <a:rPr sz="2100" spc="-8" dirty="0">
                <a:latin typeface="Tw Cen MT"/>
                <a:cs typeface="Tw Cen MT"/>
              </a:rPr>
              <a:t>focus </a:t>
            </a:r>
            <a:r>
              <a:rPr sz="2100" dirty="0">
                <a:latin typeface="Tw Cen MT"/>
                <a:cs typeface="Tw Cen MT"/>
              </a:rPr>
              <a:t>on</a:t>
            </a:r>
            <a:r>
              <a:rPr sz="2100" spc="-176" dirty="0">
                <a:latin typeface="Tw Cen MT"/>
                <a:cs typeface="Tw Cen MT"/>
              </a:rPr>
              <a:t> </a:t>
            </a:r>
            <a:r>
              <a:rPr sz="2100" dirty="0">
                <a:latin typeface="Tw Cen MT"/>
                <a:cs typeface="Tw Cen MT"/>
              </a:rPr>
              <a:t>multiple</a:t>
            </a:r>
            <a:endParaRPr sz="2100">
              <a:latin typeface="Tw Cen MT"/>
              <a:cs typeface="Tw Cen MT"/>
            </a:endParaRPr>
          </a:p>
          <a:p>
            <a:pPr marL="180975">
              <a:lnSpc>
                <a:spcPts val="2393"/>
              </a:lnSpc>
            </a:pPr>
            <a:r>
              <a:rPr sz="2100" dirty="0">
                <a:latin typeface="Tw Cen MT"/>
                <a:cs typeface="Tw Cen MT"/>
              </a:rPr>
              <a:t>responsibilities more </a:t>
            </a:r>
            <a:r>
              <a:rPr sz="2100" spc="-11" dirty="0">
                <a:latin typeface="Tw Cen MT"/>
                <a:cs typeface="Tw Cen MT"/>
              </a:rPr>
              <a:t>efficiently, </a:t>
            </a:r>
            <a:r>
              <a:rPr sz="2100" spc="-4" dirty="0">
                <a:latin typeface="Tw Cen MT"/>
                <a:cs typeface="Tw Cen MT"/>
              </a:rPr>
              <a:t>while </a:t>
            </a:r>
            <a:r>
              <a:rPr sz="2100" dirty="0">
                <a:latin typeface="Tw Cen MT"/>
                <a:cs typeface="Tw Cen MT"/>
              </a:rPr>
              <a:t>remaining Chairman of</a:t>
            </a:r>
            <a:r>
              <a:rPr sz="2100" spc="-120" dirty="0">
                <a:latin typeface="Tw Cen MT"/>
                <a:cs typeface="Tw Cen MT"/>
              </a:rPr>
              <a:t> </a:t>
            </a:r>
            <a:r>
              <a:rPr sz="2100" spc="-34" dirty="0">
                <a:latin typeface="Tw Cen MT"/>
                <a:cs typeface="Tw Cen MT"/>
              </a:rPr>
              <a:t>Tesla</a:t>
            </a:r>
            <a:endParaRPr sz="2100">
              <a:latin typeface="Tw Cen MT"/>
              <a:cs typeface="Tw Cen MT"/>
            </a:endParaRPr>
          </a:p>
          <a:p>
            <a:pPr marL="180975" indent="-171450">
              <a:lnSpc>
                <a:spcPts val="2393"/>
              </a:lnSpc>
              <a:spcBef>
                <a:spcPts val="488"/>
              </a:spcBef>
              <a:buClr>
                <a:srgbClr val="E01D38"/>
              </a:buClr>
              <a:buFont typeface="Arial"/>
              <a:buChar char="•"/>
              <a:tabLst>
                <a:tab pos="180975" algn="l"/>
              </a:tabLst>
            </a:pPr>
            <a:r>
              <a:rPr sz="2100" spc="-34" dirty="0">
                <a:latin typeface="Tw Cen MT"/>
                <a:cs typeface="Tw Cen MT"/>
              </a:rPr>
              <a:t>Tesla </a:t>
            </a:r>
            <a:r>
              <a:rPr sz="2100" dirty="0">
                <a:latin typeface="Tw Cen MT"/>
                <a:cs typeface="Tw Cen MT"/>
              </a:rPr>
              <a:t>will benefit </a:t>
            </a:r>
            <a:r>
              <a:rPr sz="2100" spc="-8" dirty="0">
                <a:latin typeface="Tw Cen MT"/>
                <a:cs typeface="Tw Cen MT"/>
              </a:rPr>
              <a:t>from </a:t>
            </a:r>
            <a:r>
              <a:rPr sz="2100" dirty="0">
                <a:latin typeface="Tw Cen MT"/>
                <a:cs typeface="Tw Cen MT"/>
              </a:rPr>
              <a:t>strategic leadership with both vision</a:t>
            </a:r>
            <a:r>
              <a:rPr sz="2100" spc="-191" dirty="0">
                <a:latin typeface="Tw Cen MT"/>
                <a:cs typeface="Tw Cen MT"/>
              </a:rPr>
              <a:t> </a:t>
            </a:r>
            <a:r>
              <a:rPr sz="2100" dirty="0">
                <a:latin typeface="Tw Cen MT"/>
                <a:cs typeface="Tw Cen MT"/>
              </a:rPr>
              <a:t>and</a:t>
            </a:r>
            <a:endParaRPr sz="2100">
              <a:latin typeface="Tw Cen MT"/>
              <a:cs typeface="Tw Cen MT"/>
            </a:endParaRPr>
          </a:p>
          <a:p>
            <a:pPr marL="180975">
              <a:lnSpc>
                <a:spcPts val="2393"/>
              </a:lnSpc>
            </a:pPr>
            <a:r>
              <a:rPr sz="2100" spc="-4" dirty="0">
                <a:latin typeface="Tw Cen MT"/>
                <a:cs typeface="Tw Cen MT"/>
              </a:rPr>
              <a:t>management</a:t>
            </a:r>
            <a:r>
              <a:rPr sz="2100" spc="-60" dirty="0">
                <a:latin typeface="Tw Cen MT"/>
                <a:cs typeface="Tw Cen MT"/>
              </a:rPr>
              <a:t> </a:t>
            </a:r>
            <a:r>
              <a:rPr sz="2100" spc="-4" dirty="0">
                <a:latin typeface="Tw Cen MT"/>
                <a:cs typeface="Tw Cen MT"/>
              </a:rPr>
              <a:t>effectiveness</a:t>
            </a:r>
            <a:endParaRPr sz="2100">
              <a:latin typeface="Tw Cen MT"/>
              <a:cs typeface="Tw Cen MT"/>
            </a:endParaRPr>
          </a:p>
          <a:p>
            <a:pPr marL="180975" indent="-171450">
              <a:spcBef>
                <a:spcPts val="506"/>
              </a:spcBef>
              <a:buClr>
                <a:srgbClr val="E01D38"/>
              </a:buClr>
              <a:buFont typeface="Arial"/>
              <a:buChar char="•"/>
              <a:tabLst>
                <a:tab pos="180975" algn="l"/>
              </a:tabLst>
            </a:pPr>
            <a:r>
              <a:rPr sz="2100" spc="-8" dirty="0">
                <a:latin typeface="Tw Cen MT"/>
                <a:cs typeface="Tw Cen MT"/>
              </a:rPr>
              <a:t>Potential </a:t>
            </a:r>
            <a:r>
              <a:rPr sz="2100" dirty="0">
                <a:latin typeface="Tw Cen MT"/>
                <a:cs typeface="Tw Cen MT"/>
              </a:rPr>
              <a:t>candidate: Calin </a:t>
            </a:r>
            <a:r>
              <a:rPr sz="2100" spc="-4" dirty="0">
                <a:latin typeface="Tw Cen MT"/>
                <a:cs typeface="Tw Cen MT"/>
              </a:rPr>
              <a:t>Rovinescu, </a:t>
            </a:r>
            <a:r>
              <a:rPr sz="2100" dirty="0">
                <a:latin typeface="Tw Cen MT"/>
                <a:cs typeface="Tw Cen MT"/>
              </a:rPr>
              <a:t>CEO of Air</a:t>
            </a:r>
            <a:r>
              <a:rPr sz="2100" spc="-120" dirty="0">
                <a:latin typeface="Tw Cen MT"/>
                <a:cs typeface="Tw Cen MT"/>
              </a:rPr>
              <a:t> </a:t>
            </a:r>
            <a:r>
              <a:rPr sz="2100" dirty="0">
                <a:latin typeface="Tw Cen MT"/>
                <a:cs typeface="Tw Cen MT"/>
              </a:rPr>
              <a:t>Canada</a:t>
            </a:r>
            <a:endParaRPr sz="2100">
              <a:latin typeface="Tw Cen MT"/>
              <a:cs typeface="Tw Cen MT"/>
            </a:endParaRPr>
          </a:p>
          <a:p>
            <a:pPr marL="523399" lvl="1" indent="-171450">
              <a:lnSpc>
                <a:spcPts val="2051"/>
              </a:lnSpc>
              <a:spcBef>
                <a:spcPts val="176"/>
              </a:spcBef>
              <a:buClr>
                <a:srgbClr val="E01D38"/>
              </a:buClr>
              <a:buFont typeface="Arial"/>
              <a:buChar char="•"/>
              <a:tabLst>
                <a:tab pos="523875" algn="l"/>
              </a:tabLst>
            </a:pPr>
            <a:r>
              <a:rPr spc="-4" dirty="0">
                <a:latin typeface="Tw Cen MT"/>
                <a:cs typeface="Tw Cen MT"/>
              </a:rPr>
              <a:t>Helped Air Canada </a:t>
            </a:r>
            <a:r>
              <a:rPr spc="-8" dirty="0">
                <a:latin typeface="Tw Cen MT"/>
                <a:cs typeface="Tw Cen MT"/>
              </a:rPr>
              <a:t>through </a:t>
            </a:r>
            <a:r>
              <a:rPr dirty="0">
                <a:latin typeface="Tw Cen MT"/>
                <a:cs typeface="Tw Cen MT"/>
              </a:rPr>
              <a:t>bankruptcy and returned </a:t>
            </a:r>
            <a:r>
              <a:rPr spc="-4" dirty="0">
                <a:latin typeface="Tw Cen MT"/>
                <a:cs typeface="Tw Cen MT"/>
              </a:rPr>
              <a:t>it </a:t>
            </a:r>
            <a:r>
              <a:rPr dirty="0">
                <a:latin typeface="Tw Cen MT"/>
                <a:cs typeface="Tw Cen MT"/>
              </a:rPr>
              <a:t>to </a:t>
            </a:r>
            <a:r>
              <a:rPr spc="-8" dirty="0">
                <a:latin typeface="Tw Cen MT"/>
                <a:cs typeface="Tw Cen MT"/>
              </a:rPr>
              <a:t>profitability </a:t>
            </a:r>
            <a:r>
              <a:rPr spc="-4" dirty="0">
                <a:latin typeface="Tw Cen MT"/>
                <a:cs typeface="Tw Cen MT"/>
              </a:rPr>
              <a:t>in</a:t>
            </a:r>
            <a:r>
              <a:rPr spc="94" dirty="0">
                <a:latin typeface="Tw Cen MT"/>
                <a:cs typeface="Tw Cen MT"/>
              </a:rPr>
              <a:t> </a:t>
            </a:r>
            <a:r>
              <a:rPr spc="-4" dirty="0">
                <a:latin typeface="Tw Cen MT"/>
                <a:cs typeface="Tw Cen MT"/>
              </a:rPr>
              <a:t>2014</a:t>
            </a:r>
            <a:endParaRPr>
              <a:latin typeface="Tw Cen MT"/>
              <a:cs typeface="Tw Cen MT"/>
            </a:endParaRPr>
          </a:p>
          <a:p>
            <a:pPr marR="4504849" algn="ctr">
              <a:lnSpc>
                <a:spcPts val="2051"/>
              </a:lnSpc>
            </a:pPr>
            <a:r>
              <a:rPr dirty="0">
                <a:latin typeface="Tw Cen MT"/>
                <a:cs typeface="Tw Cen MT"/>
              </a:rPr>
              <a:t>with a 4% </a:t>
            </a:r>
            <a:r>
              <a:rPr spc="-11" dirty="0">
                <a:latin typeface="Tw Cen MT"/>
                <a:cs typeface="Tw Cen MT"/>
              </a:rPr>
              <a:t>profit</a:t>
            </a:r>
            <a:r>
              <a:rPr spc="-30" dirty="0">
                <a:latin typeface="Tw Cen MT"/>
                <a:cs typeface="Tw Cen MT"/>
              </a:rPr>
              <a:t> </a:t>
            </a:r>
            <a:r>
              <a:rPr spc="-4" dirty="0">
                <a:latin typeface="Tw Cen MT"/>
                <a:cs typeface="Tw Cen MT"/>
              </a:rPr>
              <a:t>margin</a:t>
            </a:r>
            <a:endParaRPr>
              <a:latin typeface="Tw Cen MT"/>
              <a:cs typeface="Tw Cen MT"/>
            </a:endParaRPr>
          </a:p>
        </p:txBody>
      </p:sp>
    </p:spTree>
    <p:extLst>
      <p:ext uri="{BB962C8B-B14F-4D97-AF65-F5344CB8AC3E}">
        <p14:creationId xmlns:p14="http://schemas.microsoft.com/office/powerpoint/2010/main" val="32119539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933" y="1168489"/>
            <a:ext cx="1869758" cy="516969"/>
          </a:xfrm>
          <a:prstGeom prst="rect">
            <a:avLst/>
          </a:prstGeom>
        </p:spPr>
        <p:txBody>
          <a:bodyPr vert="horz" wrap="square" lIns="0" tIns="9049" rIns="0" bIns="0" rtlCol="0">
            <a:spAutoFit/>
          </a:bodyPr>
          <a:lstStyle/>
          <a:p>
            <a:pPr marL="9525">
              <a:spcBef>
                <a:spcPts val="71"/>
              </a:spcBef>
            </a:pPr>
            <a:r>
              <a:rPr sz="3300" spc="-4" dirty="0">
                <a:solidFill>
                  <a:srgbClr val="E01D38"/>
                </a:solidFill>
              </a:rPr>
              <a:t>SYNTHE</a:t>
            </a:r>
            <a:r>
              <a:rPr sz="3300" dirty="0">
                <a:solidFill>
                  <a:srgbClr val="E01D38"/>
                </a:solidFill>
              </a:rPr>
              <a:t>S</a:t>
            </a:r>
            <a:r>
              <a:rPr sz="3300" spc="-8" dirty="0">
                <a:solidFill>
                  <a:srgbClr val="E01D38"/>
                </a:solidFill>
              </a:rPr>
              <a:t>IS</a:t>
            </a:r>
            <a:endParaRPr sz="3300"/>
          </a:p>
        </p:txBody>
      </p:sp>
      <p:sp>
        <p:nvSpPr>
          <p:cNvPr id="3" name="object 3"/>
          <p:cNvSpPr/>
          <p:nvPr/>
        </p:nvSpPr>
        <p:spPr>
          <a:xfrm>
            <a:off x="770382" y="900683"/>
            <a:ext cx="7603331" cy="4743450"/>
          </a:xfrm>
          <a:custGeom>
            <a:avLst/>
            <a:gdLst/>
            <a:ahLst/>
            <a:cxnLst/>
            <a:rect l="l" t="t" r="r" b="b"/>
            <a:pathLst>
              <a:path w="10137775" h="6324600">
                <a:moveTo>
                  <a:pt x="8465058" y="0"/>
                </a:moveTo>
                <a:lnTo>
                  <a:pt x="8554212" y="787400"/>
                </a:lnTo>
                <a:lnTo>
                  <a:pt x="8214213" y="850900"/>
                </a:lnTo>
                <a:lnTo>
                  <a:pt x="8146989" y="876300"/>
                </a:lnTo>
                <a:lnTo>
                  <a:pt x="7749082" y="952500"/>
                </a:lnTo>
                <a:lnTo>
                  <a:pt x="7683670" y="977900"/>
                </a:lnTo>
                <a:lnTo>
                  <a:pt x="7424608" y="1028700"/>
                </a:lnTo>
                <a:lnTo>
                  <a:pt x="7360490" y="1054100"/>
                </a:lnTo>
                <a:lnTo>
                  <a:pt x="7169687" y="1092200"/>
                </a:lnTo>
                <a:lnTo>
                  <a:pt x="7106604" y="1117600"/>
                </a:lnTo>
                <a:lnTo>
                  <a:pt x="6981213" y="1143000"/>
                </a:lnTo>
                <a:lnTo>
                  <a:pt x="6918906" y="1168400"/>
                </a:lnTo>
                <a:lnTo>
                  <a:pt x="6795068" y="1193800"/>
                </a:lnTo>
                <a:lnTo>
                  <a:pt x="6733537" y="1219200"/>
                </a:lnTo>
                <a:lnTo>
                  <a:pt x="6611252" y="1244600"/>
                </a:lnTo>
                <a:lnTo>
                  <a:pt x="6550497" y="1270000"/>
                </a:lnTo>
                <a:lnTo>
                  <a:pt x="6490001" y="1282700"/>
                </a:lnTo>
                <a:lnTo>
                  <a:pt x="6429764" y="1308100"/>
                </a:lnTo>
                <a:lnTo>
                  <a:pt x="6310066" y="1333500"/>
                </a:lnTo>
                <a:lnTo>
                  <a:pt x="6250605" y="1358900"/>
                </a:lnTo>
                <a:lnTo>
                  <a:pt x="6191403" y="1371600"/>
                </a:lnTo>
                <a:lnTo>
                  <a:pt x="6132460" y="1397000"/>
                </a:lnTo>
                <a:lnTo>
                  <a:pt x="6073775" y="1409700"/>
                </a:lnTo>
                <a:lnTo>
                  <a:pt x="6015349" y="1435100"/>
                </a:lnTo>
                <a:lnTo>
                  <a:pt x="5957182" y="1447800"/>
                </a:lnTo>
                <a:lnTo>
                  <a:pt x="5899274" y="1473200"/>
                </a:lnTo>
                <a:lnTo>
                  <a:pt x="5841625" y="1485900"/>
                </a:lnTo>
                <a:lnTo>
                  <a:pt x="5784234" y="1511300"/>
                </a:lnTo>
                <a:lnTo>
                  <a:pt x="5727102" y="1524000"/>
                </a:lnTo>
                <a:lnTo>
                  <a:pt x="5613614" y="1574800"/>
                </a:lnTo>
                <a:lnTo>
                  <a:pt x="5557258" y="1587500"/>
                </a:lnTo>
                <a:lnTo>
                  <a:pt x="5501161" y="1612900"/>
                </a:lnTo>
                <a:lnTo>
                  <a:pt x="5445323" y="1625600"/>
                </a:lnTo>
                <a:lnTo>
                  <a:pt x="5334423" y="1676400"/>
                </a:lnTo>
                <a:lnTo>
                  <a:pt x="5279361" y="1689100"/>
                </a:lnTo>
                <a:lnTo>
                  <a:pt x="5170013" y="1739900"/>
                </a:lnTo>
                <a:lnTo>
                  <a:pt x="5115727" y="1752600"/>
                </a:lnTo>
                <a:lnTo>
                  <a:pt x="5007932" y="1803400"/>
                </a:lnTo>
                <a:lnTo>
                  <a:pt x="4954423" y="1816100"/>
                </a:lnTo>
                <a:lnTo>
                  <a:pt x="4795447" y="1892300"/>
                </a:lnTo>
                <a:lnTo>
                  <a:pt x="4742973" y="1905000"/>
                </a:lnTo>
                <a:lnTo>
                  <a:pt x="4587102" y="1981200"/>
                </a:lnTo>
                <a:lnTo>
                  <a:pt x="4535662" y="1993900"/>
                </a:lnTo>
                <a:lnTo>
                  <a:pt x="4282347" y="2120900"/>
                </a:lnTo>
                <a:lnTo>
                  <a:pt x="4232460" y="2133600"/>
                </a:lnTo>
                <a:lnTo>
                  <a:pt x="4084352" y="2209800"/>
                </a:lnTo>
                <a:lnTo>
                  <a:pt x="3747823" y="2387600"/>
                </a:lnTo>
                <a:lnTo>
                  <a:pt x="3469461" y="2540000"/>
                </a:lnTo>
                <a:lnTo>
                  <a:pt x="3200415" y="2692400"/>
                </a:lnTo>
                <a:lnTo>
                  <a:pt x="3156479" y="2730500"/>
                </a:lnTo>
                <a:lnTo>
                  <a:pt x="2940683" y="2857500"/>
                </a:lnTo>
                <a:lnTo>
                  <a:pt x="2898300" y="2895600"/>
                </a:lnTo>
                <a:lnTo>
                  <a:pt x="2731356" y="2997200"/>
                </a:lnTo>
                <a:lnTo>
                  <a:pt x="2690267" y="3035300"/>
                </a:lnTo>
                <a:lnTo>
                  <a:pt x="2608865" y="3086100"/>
                </a:lnTo>
                <a:lnTo>
                  <a:pt x="2568552" y="3124200"/>
                </a:lnTo>
                <a:lnTo>
                  <a:pt x="2449166" y="3200400"/>
                </a:lnTo>
                <a:lnTo>
                  <a:pt x="2409888" y="3238500"/>
                </a:lnTo>
                <a:lnTo>
                  <a:pt x="2370869" y="3263900"/>
                </a:lnTo>
                <a:lnTo>
                  <a:pt x="2332109" y="3302000"/>
                </a:lnTo>
                <a:lnTo>
                  <a:pt x="2255364" y="3352800"/>
                </a:lnTo>
                <a:lnTo>
                  <a:pt x="2217380" y="3390900"/>
                </a:lnTo>
                <a:lnTo>
                  <a:pt x="2179655" y="3416300"/>
                </a:lnTo>
                <a:lnTo>
                  <a:pt x="2142188" y="3454400"/>
                </a:lnTo>
                <a:lnTo>
                  <a:pt x="2068031" y="3505200"/>
                </a:lnTo>
                <a:lnTo>
                  <a:pt x="2031341" y="3543300"/>
                </a:lnTo>
                <a:lnTo>
                  <a:pt x="1994910" y="3568700"/>
                </a:lnTo>
                <a:lnTo>
                  <a:pt x="1958737" y="3606800"/>
                </a:lnTo>
                <a:lnTo>
                  <a:pt x="1922823" y="3632200"/>
                </a:lnTo>
                <a:lnTo>
                  <a:pt x="1887167" y="3670300"/>
                </a:lnTo>
                <a:lnTo>
                  <a:pt x="1851771" y="3695700"/>
                </a:lnTo>
                <a:lnTo>
                  <a:pt x="1816633" y="3733800"/>
                </a:lnTo>
                <a:lnTo>
                  <a:pt x="1781754" y="3759200"/>
                </a:lnTo>
                <a:lnTo>
                  <a:pt x="1747134" y="3797300"/>
                </a:lnTo>
                <a:lnTo>
                  <a:pt x="1712772" y="3822700"/>
                </a:lnTo>
                <a:lnTo>
                  <a:pt x="1644826" y="3898900"/>
                </a:lnTo>
                <a:lnTo>
                  <a:pt x="1611241" y="3924300"/>
                </a:lnTo>
                <a:lnTo>
                  <a:pt x="1577914" y="3962400"/>
                </a:lnTo>
                <a:lnTo>
                  <a:pt x="1544846" y="3987800"/>
                </a:lnTo>
                <a:lnTo>
                  <a:pt x="1479487" y="4064000"/>
                </a:lnTo>
                <a:lnTo>
                  <a:pt x="1447196" y="4089400"/>
                </a:lnTo>
                <a:lnTo>
                  <a:pt x="1383389" y="4165600"/>
                </a:lnTo>
                <a:lnTo>
                  <a:pt x="1351874" y="4191000"/>
                </a:lnTo>
                <a:lnTo>
                  <a:pt x="1320618" y="4229100"/>
                </a:lnTo>
                <a:lnTo>
                  <a:pt x="1289620" y="4267200"/>
                </a:lnTo>
                <a:lnTo>
                  <a:pt x="1258881" y="4292600"/>
                </a:lnTo>
                <a:lnTo>
                  <a:pt x="1228401" y="4330700"/>
                </a:lnTo>
                <a:lnTo>
                  <a:pt x="1198180" y="4368800"/>
                </a:lnTo>
                <a:lnTo>
                  <a:pt x="1168217" y="4406900"/>
                </a:lnTo>
                <a:lnTo>
                  <a:pt x="1138513" y="4432300"/>
                </a:lnTo>
                <a:lnTo>
                  <a:pt x="1109068" y="4470400"/>
                </a:lnTo>
                <a:lnTo>
                  <a:pt x="1079882" y="4508500"/>
                </a:lnTo>
                <a:lnTo>
                  <a:pt x="1050954" y="4546600"/>
                </a:lnTo>
                <a:lnTo>
                  <a:pt x="1022285" y="4572000"/>
                </a:lnTo>
                <a:lnTo>
                  <a:pt x="993875" y="4610100"/>
                </a:lnTo>
                <a:lnTo>
                  <a:pt x="965724" y="4648200"/>
                </a:lnTo>
                <a:lnTo>
                  <a:pt x="937831" y="4686300"/>
                </a:lnTo>
                <a:lnTo>
                  <a:pt x="910197" y="4724400"/>
                </a:lnTo>
                <a:lnTo>
                  <a:pt x="882822" y="4762500"/>
                </a:lnTo>
                <a:lnTo>
                  <a:pt x="855706" y="4800600"/>
                </a:lnTo>
                <a:lnTo>
                  <a:pt x="828848" y="4826000"/>
                </a:lnTo>
                <a:lnTo>
                  <a:pt x="802250" y="4864100"/>
                </a:lnTo>
                <a:lnTo>
                  <a:pt x="775910" y="4902200"/>
                </a:lnTo>
                <a:lnTo>
                  <a:pt x="749828" y="4940300"/>
                </a:lnTo>
                <a:lnTo>
                  <a:pt x="724006" y="4978400"/>
                </a:lnTo>
                <a:lnTo>
                  <a:pt x="698442" y="5016500"/>
                </a:lnTo>
                <a:lnTo>
                  <a:pt x="673137" y="5054600"/>
                </a:lnTo>
                <a:lnTo>
                  <a:pt x="648091" y="5092700"/>
                </a:lnTo>
                <a:lnTo>
                  <a:pt x="623303" y="5130800"/>
                </a:lnTo>
                <a:lnTo>
                  <a:pt x="598774" y="5168900"/>
                </a:lnTo>
                <a:lnTo>
                  <a:pt x="574504" y="5207000"/>
                </a:lnTo>
                <a:lnTo>
                  <a:pt x="550493" y="5245100"/>
                </a:lnTo>
                <a:lnTo>
                  <a:pt x="526741" y="5283200"/>
                </a:lnTo>
                <a:lnTo>
                  <a:pt x="503247" y="5321300"/>
                </a:lnTo>
                <a:lnTo>
                  <a:pt x="480012" y="5359400"/>
                </a:lnTo>
                <a:lnTo>
                  <a:pt x="457036" y="5397500"/>
                </a:lnTo>
                <a:lnTo>
                  <a:pt x="434318" y="5435600"/>
                </a:lnTo>
                <a:lnTo>
                  <a:pt x="411860" y="5473700"/>
                </a:lnTo>
                <a:lnTo>
                  <a:pt x="389660" y="5511800"/>
                </a:lnTo>
                <a:lnTo>
                  <a:pt x="367718" y="5549900"/>
                </a:lnTo>
                <a:lnTo>
                  <a:pt x="346036" y="5600700"/>
                </a:lnTo>
                <a:lnTo>
                  <a:pt x="324612" y="5638800"/>
                </a:lnTo>
                <a:lnTo>
                  <a:pt x="303447" y="5676900"/>
                </a:lnTo>
                <a:lnTo>
                  <a:pt x="282541" y="5715000"/>
                </a:lnTo>
                <a:lnTo>
                  <a:pt x="261894" y="5753100"/>
                </a:lnTo>
                <a:lnTo>
                  <a:pt x="241505" y="5791200"/>
                </a:lnTo>
                <a:lnTo>
                  <a:pt x="221375" y="5829300"/>
                </a:lnTo>
                <a:lnTo>
                  <a:pt x="201504" y="5880100"/>
                </a:lnTo>
                <a:lnTo>
                  <a:pt x="181892" y="5918200"/>
                </a:lnTo>
                <a:lnTo>
                  <a:pt x="162538" y="5956300"/>
                </a:lnTo>
                <a:lnTo>
                  <a:pt x="143443" y="5994400"/>
                </a:lnTo>
                <a:lnTo>
                  <a:pt x="124607" y="6045200"/>
                </a:lnTo>
                <a:lnTo>
                  <a:pt x="106030" y="6083300"/>
                </a:lnTo>
                <a:lnTo>
                  <a:pt x="87711" y="6121400"/>
                </a:lnTo>
                <a:lnTo>
                  <a:pt x="69651" y="6159500"/>
                </a:lnTo>
                <a:lnTo>
                  <a:pt x="51850" y="6210300"/>
                </a:lnTo>
                <a:lnTo>
                  <a:pt x="34308" y="6248400"/>
                </a:lnTo>
                <a:lnTo>
                  <a:pt x="17024" y="6286500"/>
                </a:lnTo>
                <a:lnTo>
                  <a:pt x="0" y="6324600"/>
                </a:lnTo>
                <a:lnTo>
                  <a:pt x="25435" y="6299200"/>
                </a:lnTo>
                <a:lnTo>
                  <a:pt x="51054" y="6261100"/>
                </a:lnTo>
                <a:lnTo>
                  <a:pt x="76856" y="6223000"/>
                </a:lnTo>
                <a:lnTo>
                  <a:pt x="102841" y="6197600"/>
                </a:lnTo>
                <a:lnTo>
                  <a:pt x="129010" y="6159500"/>
                </a:lnTo>
                <a:lnTo>
                  <a:pt x="155362" y="6121400"/>
                </a:lnTo>
                <a:lnTo>
                  <a:pt x="181896" y="6096000"/>
                </a:lnTo>
                <a:lnTo>
                  <a:pt x="208614" y="6057900"/>
                </a:lnTo>
                <a:lnTo>
                  <a:pt x="235516" y="6032500"/>
                </a:lnTo>
                <a:lnTo>
                  <a:pt x="289868" y="5956300"/>
                </a:lnTo>
                <a:lnTo>
                  <a:pt x="317318" y="5930900"/>
                </a:lnTo>
                <a:lnTo>
                  <a:pt x="344952" y="5892800"/>
                </a:lnTo>
                <a:lnTo>
                  <a:pt x="372769" y="5867400"/>
                </a:lnTo>
                <a:lnTo>
                  <a:pt x="400770" y="5829300"/>
                </a:lnTo>
                <a:lnTo>
                  <a:pt x="428953" y="5803900"/>
                </a:lnTo>
                <a:lnTo>
                  <a:pt x="457320" y="5765800"/>
                </a:lnTo>
                <a:lnTo>
                  <a:pt x="485870" y="5740400"/>
                </a:lnTo>
                <a:lnTo>
                  <a:pt x="514603" y="5702300"/>
                </a:lnTo>
                <a:lnTo>
                  <a:pt x="543519" y="5676900"/>
                </a:lnTo>
                <a:lnTo>
                  <a:pt x="572618" y="5638800"/>
                </a:lnTo>
                <a:lnTo>
                  <a:pt x="601901" y="5613400"/>
                </a:lnTo>
                <a:lnTo>
                  <a:pt x="631367" y="5575300"/>
                </a:lnTo>
                <a:lnTo>
                  <a:pt x="690848" y="5524500"/>
                </a:lnTo>
                <a:lnTo>
                  <a:pt x="720863" y="5486400"/>
                </a:lnTo>
                <a:lnTo>
                  <a:pt x="751062" y="5461000"/>
                </a:lnTo>
                <a:lnTo>
                  <a:pt x="781444" y="5422900"/>
                </a:lnTo>
                <a:lnTo>
                  <a:pt x="842757" y="5372100"/>
                </a:lnTo>
                <a:lnTo>
                  <a:pt x="873688" y="5334000"/>
                </a:lnTo>
                <a:lnTo>
                  <a:pt x="936100" y="5283200"/>
                </a:lnTo>
                <a:lnTo>
                  <a:pt x="967581" y="5245100"/>
                </a:lnTo>
                <a:lnTo>
                  <a:pt x="1031092" y="5194300"/>
                </a:lnTo>
                <a:lnTo>
                  <a:pt x="1063123" y="5156200"/>
                </a:lnTo>
                <a:lnTo>
                  <a:pt x="1160313" y="5080000"/>
                </a:lnTo>
                <a:lnTo>
                  <a:pt x="1193076" y="5041900"/>
                </a:lnTo>
                <a:lnTo>
                  <a:pt x="1325961" y="4940300"/>
                </a:lnTo>
                <a:lnTo>
                  <a:pt x="1359640" y="4902200"/>
                </a:lnTo>
                <a:lnTo>
                  <a:pt x="1530784" y="4775200"/>
                </a:lnTo>
                <a:lnTo>
                  <a:pt x="1565562" y="4737100"/>
                </a:lnTo>
                <a:lnTo>
                  <a:pt x="1742201" y="4610100"/>
                </a:lnTo>
                <a:lnTo>
                  <a:pt x="1923420" y="4483100"/>
                </a:lnTo>
                <a:lnTo>
                  <a:pt x="2146928" y="4330700"/>
                </a:lnTo>
                <a:lnTo>
                  <a:pt x="2222896" y="4279900"/>
                </a:lnTo>
                <a:lnTo>
                  <a:pt x="2261155" y="4267200"/>
                </a:lnTo>
                <a:lnTo>
                  <a:pt x="2494555" y="4114800"/>
                </a:lnTo>
                <a:lnTo>
                  <a:pt x="2534097" y="4102100"/>
                </a:lnTo>
                <a:lnTo>
                  <a:pt x="2694093" y="4000500"/>
                </a:lnTo>
                <a:lnTo>
                  <a:pt x="2734551" y="3987800"/>
                </a:lnTo>
                <a:lnTo>
                  <a:pt x="2857021" y="3911600"/>
                </a:lnTo>
                <a:lnTo>
                  <a:pt x="2898211" y="3898900"/>
                </a:lnTo>
                <a:lnTo>
                  <a:pt x="2981141" y="3848100"/>
                </a:lnTo>
                <a:lnTo>
                  <a:pt x="3022880" y="3835400"/>
                </a:lnTo>
                <a:lnTo>
                  <a:pt x="3106909" y="3784600"/>
                </a:lnTo>
                <a:lnTo>
                  <a:pt x="3149198" y="3771900"/>
                </a:lnTo>
                <a:lnTo>
                  <a:pt x="3234326" y="3721100"/>
                </a:lnTo>
                <a:lnTo>
                  <a:pt x="3277165" y="3708400"/>
                </a:lnTo>
                <a:lnTo>
                  <a:pt x="3320187" y="3683000"/>
                </a:lnTo>
                <a:lnTo>
                  <a:pt x="3363392" y="3670300"/>
                </a:lnTo>
                <a:lnTo>
                  <a:pt x="3406780" y="3644900"/>
                </a:lnTo>
                <a:lnTo>
                  <a:pt x="3450351" y="3632200"/>
                </a:lnTo>
                <a:lnTo>
                  <a:pt x="3538044" y="3581400"/>
                </a:lnTo>
                <a:lnTo>
                  <a:pt x="3582165" y="3568700"/>
                </a:lnTo>
                <a:lnTo>
                  <a:pt x="3626469" y="3543300"/>
                </a:lnTo>
                <a:lnTo>
                  <a:pt x="3670957" y="3530600"/>
                </a:lnTo>
                <a:lnTo>
                  <a:pt x="3715627" y="3505200"/>
                </a:lnTo>
                <a:lnTo>
                  <a:pt x="3760481" y="3492500"/>
                </a:lnTo>
                <a:lnTo>
                  <a:pt x="3805518" y="3467100"/>
                </a:lnTo>
                <a:lnTo>
                  <a:pt x="3850738" y="3454400"/>
                </a:lnTo>
                <a:lnTo>
                  <a:pt x="3896142" y="3429000"/>
                </a:lnTo>
                <a:lnTo>
                  <a:pt x="3987498" y="3403600"/>
                </a:lnTo>
                <a:lnTo>
                  <a:pt x="4033451" y="3378200"/>
                </a:lnTo>
                <a:lnTo>
                  <a:pt x="4079588" y="3365500"/>
                </a:lnTo>
                <a:lnTo>
                  <a:pt x="4125907" y="3340100"/>
                </a:lnTo>
                <a:lnTo>
                  <a:pt x="4219095" y="3314700"/>
                </a:lnTo>
                <a:lnTo>
                  <a:pt x="4265964" y="3289300"/>
                </a:lnTo>
                <a:lnTo>
                  <a:pt x="4360252" y="3263900"/>
                </a:lnTo>
                <a:lnTo>
                  <a:pt x="4407670" y="3238500"/>
                </a:lnTo>
                <a:lnTo>
                  <a:pt x="4503057" y="3213100"/>
                </a:lnTo>
                <a:lnTo>
                  <a:pt x="4551025" y="3187700"/>
                </a:lnTo>
                <a:lnTo>
                  <a:pt x="4696029" y="3149600"/>
                </a:lnTo>
                <a:lnTo>
                  <a:pt x="4744730" y="3124200"/>
                </a:lnTo>
                <a:lnTo>
                  <a:pt x="4891932" y="3086100"/>
                </a:lnTo>
                <a:lnTo>
                  <a:pt x="4941366" y="3060700"/>
                </a:lnTo>
                <a:lnTo>
                  <a:pt x="5241815" y="2984500"/>
                </a:lnTo>
                <a:lnTo>
                  <a:pt x="5292532" y="2959100"/>
                </a:lnTo>
                <a:lnTo>
                  <a:pt x="6345326" y="2705100"/>
                </a:lnTo>
                <a:lnTo>
                  <a:pt x="6399889" y="2705100"/>
                </a:lnTo>
                <a:lnTo>
                  <a:pt x="6675454" y="2641600"/>
                </a:lnTo>
                <a:lnTo>
                  <a:pt x="6731116" y="2641600"/>
                </a:lnTo>
                <a:lnTo>
                  <a:pt x="6955598" y="2590800"/>
                </a:lnTo>
                <a:lnTo>
                  <a:pt x="7012177" y="2590800"/>
                </a:lnTo>
                <a:lnTo>
                  <a:pt x="7183012" y="2552700"/>
                </a:lnTo>
                <a:lnTo>
                  <a:pt x="7240323" y="2552700"/>
                </a:lnTo>
                <a:lnTo>
                  <a:pt x="7355495" y="2527300"/>
                </a:lnTo>
                <a:lnTo>
                  <a:pt x="7413356" y="2527300"/>
                </a:lnTo>
                <a:lnTo>
                  <a:pt x="7529627" y="2501900"/>
                </a:lnTo>
                <a:lnTo>
                  <a:pt x="7588038" y="2501900"/>
                </a:lnTo>
                <a:lnTo>
                  <a:pt x="7646632" y="2489200"/>
                </a:lnTo>
                <a:lnTo>
                  <a:pt x="7705409" y="2489200"/>
                </a:lnTo>
                <a:lnTo>
                  <a:pt x="7823512" y="2463800"/>
                </a:lnTo>
                <a:lnTo>
                  <a:pt x="7882839" y="2463800"/>
                </a:lnTo>
                <a:lnTo>
                  <a:pt x="7942348" y="2451100"/>
                </a:lnTo>
                <a:lnTo>
                  <a:pt x="8002041" y="2451100"/>
                </a:lnTo>
                <a:lnTo>
                  <a:pt x="8061917" y="2438400"/>
                </a:lnTo>
                <a:lnTo>
                  <a:pt x="8121977" y="2438400"/>
                </a:lnTo>
                <a:lnTo>
                  <a:pt x="8242645" y="2413000"/>
                </a:lnTo>
                <a:lnTo>
                  <a:pt x="8303254" y="2413000"/>
                </a:lnTo>
                <a:lnTo>
                  <a:pt x="8364046" y="2400300"/>
                </a:lnTo>
                <a:lnTo>
                  <a:pt x="8486180" y="2400300"/>
                </a:lnTo>
                <a:lnTo>
                  <a:pt x="8547522" y="2387600"/>
                </a:lnTo>
                <a:lnTo>
                  <a:pt x="8609047" y="2387600"/>
                </a:lnTo>
                <a:lnTo>
                  <a:pt x="8670755" y="2374900"/>
                </a:lnTo>
                <a:lnTo>
                  <a:pt x="9369334" y="2374900"/>
                </a:lnTo>
                <a:lnTo>
                  <a:pt x="10137648" y="1270000"/>
                </a:lnTo>
                <a:lnTo>
                  <a:pt x="8465058" y="0"/>
                </a:lnTo>
                <a:close/>
              </a:path>
              <a:path w="10137775" h="6324600">
                <a:moveTo>
                  <a:pt x="9369334" y="2374900"/>
                </a:moveTo>
                <a:lnTo>
                  <a:pt x="8732647" y="2374900"/>
                </a:lnTo>
                <a:lnTo>
                  <a:pt x="8821801" y="3162300"/>
                </a:lnTo>
                <a:lnTo>
                  <a:pt x="9369334" y="2374900"/>
                </a:lnTo>
                <a:close/>
              </a:path>
            </a:pathLst>
          </a:custGeom>
          <a:solidFill>
            <a:srgbClr val="D0CECE"/>
          </a:solidFill>
        </p:spPr>
        <p:txBody>
          <a:bodyPr wrap="square" lIns="0" tIns="0" rIns="0" bIns="0" rtlCol="0"/>
          <a:lstStyle/>
          <a:p>
            <a:endParaRPr sz="1350"/>
          </a:p>
        </p:txBody>
      </p:sp>
      <p:sp>
        <p:nvSpPr>
          <p:cNvPr id="4" name="object 4"/>
          <p:cNvSpPr/>
          <p:nvPr/>
        </p:nvSpPr>
        <p:spPr>
          <a:xfrm>
            <a:off x="1737360" y="4171950"/>
            <a:ext cx="196691" cy="199073"/>
          </a:xfrm>
          <a:custGeom>
            <a:avLst/>
            <a:gdLst/>
            <a:ahLst/>
            <a:cxnLst/>
            <a:rect l="l" t="t" r="r" b="b"/>
            <a:pathLst>
              <a:path w="262255" h="265429">
                <a:moveTo>
                  <a:pt x="131063" y="0"/>
                </a:moveTo>
                <a:lnTo>
                  <a:pt x="89635" y="6754"/>
                </a:lnTo>
                <a:lnTo>
                  <a:pt x="53656" y="25566"/>
                </a:lnTo>
                <a:lnTo>
                  <a:pt x="25286" y="54260"/>
                </a:lnTo>
                <a:lnTo>
                  <a:pt x="6681" y="90659"/>
                </a:lnTo>
                <a:lnTo>
                  <a:pt x="0" y="132587"/>
                </a:lnTo>
                <a:lnTo>
                  <a:pt x="6681" y="174516"/>
                </a:lnTo>
                <a:lnTo>
                  <a:pt x="25286" y="210915"/>
                </a:lnTo>
                <a:lnTo>
                  <a:pt x="53656" y="239609"/>
                </a:lnTo>
                <a:lnTo>
                  <a:pt x="89635" y="258421"/>
                </a:lnTo>
                <a:lnTo>
                  <a:pt x="131063" y="265175"/>
                </a:lnTo>
                <a:lnTo>
                  <a:pt x="172492" y="258421"/>
                </a:lnTo>
                <a:lnTo>
                  <a:pt x="208471" y="239609"/>
                </a:lnTo>
                <a:lnTo>
                  <a:pt x="236841" y="210915"/>
                </a:lnTo>
                <a:lnTo>
                  <a:pt x="255446" y="174516"/>
                </a:lnTo>
                <a:lnTo>
                  <a:pt x="262127" y="132587"/>
                </a:lnTo>
                <a:lnTo>
                  <a:pt x="255446" y="90659"/>
                </a:lnTo>
                <a:lnTo>
                  <a:pt x="236841" y="54260"/>
                </a:lnTo>
                <a:lnTo>
                  <a:pt x="208471" y="25566"/>
                </a:lnTo>
                <a:lnTo>
                  <a:pt x="172492" y="6754"/>
                </a:lnTo>
                <a:lnTo>
                  <a:pt x="131063" y="0"/>
                </a:lnTo>
                <a:close/>
              </a:path>
            </a:pathLst>
          </a:custGeom>
          <a:solidFill>
            <a:srgbClr val="E01D38"/>
          </a:solidFill>
        </p:spPr>
        <p:txBody>
          <a:bodyPr wrap="square" lIns="0" tIns="0" rIns="0" bIns="0" rtlCol="0"/>
          <a:lstStyle/>
          <a:p>
            <a:endParaRPr sz="1350"/>
          </a:p>
        </p:txBody>
      </p:sp>
      <p:sp>
        <p:nvSpPr>
          <p:cNvPr id="5" name="object 5"/>
          <p:cNvSpPr txBox="1"/>
          <p:nvPr/>
        </p:nvSpPr>
        <p:spPr>
          <a:xfrm>
            <a:off x="2024824" y="4223918"/>
            <a:ext cx="1643063" cy="1231106"/>
          </a:xfrm>
          <a:prstGeom prst="rect">
            <a:avLst/>
          </a:prstGeom>
        </p:spPr>
        <p:txBody>
          <a:bodyPr vert="horz" wrap="square" lIns="0" tIns="36195" rIns="0" bIns="0" rtlCol="0">
            <a:spAutoFit/>
          </a:bodyPr>
          <a:lstStyle/>
          <a:p>
            <a:pPr marL="9525" marR="3810">
              <a:lnSpc>
                <a:spcPct val="90000"/>
              </a:lnSpc>
              <a:spcBef>
                <a:spcPts val="285"/>
              </a:spcBef>
            </a:pPr>
            <a:r>
              <a:rPr sz="1725" spc="-30" dirty="0">
                <a:latin typeface="Tw Cen MT"/>
                <a:cs typeface="Tw Cen MT"/>
              </a:rPr>
              <a:t>Tesla </a:t>
            </a:r>
            <a:r>
              <a:rPr sz="1725" spc="4" dirty="0">
                <a:latin typeface="Tw Cen MT"/>
                <a:cs typeface="Tw Cen MT"/>
              </a:rPr>
              <a:t>must</a:t>
            </a:r>
            <a:r>
              <a:rPr sz="1725" spc="-15" dirty="0">
                <a:latin typeface="Tw Cen MT"/>
                <a:cs typeface="Tw Cen MT"/>
              </a:rPr>
              <a:t> </a:t>
            </a:r>
            <a:r>
              <a:rPr sz="1725" dirty="0">
                <a:latin typeface="Tw Cen MT"/>
                <a:cs typeface="Tw Cen MT"/>
              </a:rPr>
              <a:t>address  </a:t>
            </a:r>
            <a:r>
              <a:rPr sz="1725" spc="-4" dirty="0">
                <a:latin typeface="Tw Cen MT"/>
                <a:cs typeface="Tw Cen MT"/>
              </a:rPr>
              <a:t>its </a:t>
            </a:r>
            <a:r>
              <a:rPr sz="1725" spc="-4" dirty="0">
                <a:solidFill>
                  <a:srgbClr val="E01D38"/>
                </a:solidFill>
                <a:latin typeface="Tw Cen MT"/>
                <a:cs typeface="Tw Cen MT"/>
              </a:rPr>
              <a:t>production  </a:t>
            </a:r>
            <a:r>
              <a:rPr sz="1725" dirty="0">
                <a:solidFill>
                  <a:srgbClr val="E01D38"/>
                </a:solidFill>
                <a:latin typeface="Tw Cen MT"/>
                <a:cs typeface="Tw Cen MT"/>
              </a:rPr>
              <a:t>capacity </a:t>
            </a:r>
            <a:r>
              <a:rPr sz="1725" dirty="0">
                <a:latin typeface="Tw Cen MT"/>
                <a:cs typeface="Tw Cen MT"/>
              </a:rPr>
              <a:t>and  </a:t>
            </a:r>
            <a:r>
              <a:rPr sz="1725" spc="-4" dirty="0">
                <a:solidFill>
                  <a:srgbClr val="E01D38"/>
                </a:solidFill>
                <a:latin typeface="Tw Cen MT"/>
                <a:cs typeface="Tw Cen MT"/>
              </a:rPr>
              <a:t>corporate  leadership</a:t>
            </a:r>
            <a:r>
              <a:rPr sz="1725" spc="-15" dirty="0">
                <a:solidFill>
                  <a:srgbClr val="E01D38"/>
                </a:solidFill>
                <a:latin typeface="Tw Cen MT"/>
                <a:cs typeface="Tw Cen MT"/>
              </a:rPr>
              <a:t> </a:t>
            </a:r>
            <a:r>
              <a:rPr sz="1725" spc="-4" dirty="0">
                <a:latin typeface="Tw Cen MT"/>
                <a:cs typeface="Tw Cen MT"/>
              </a:rPr>
              <a:t>issues</a:t>
            </a:r>
            <a:endParaRPr sz="1725">
              <a:latin typeface="Tw Cen MT"/>
              <a:cs typeface="Tw Cen MT"/>
            </a:endParaRPr>
          </a:p>
        </p:txBody>
      </p:sp>
      <p:sp>
        <p:nvSpPr>
          <p:cNvPr id="6" name="object 6"/>
          <p:cNvSpPr/>
          <p:nvPr/>
        </p:nvSpPr>
        <p:spPr>
          <a:xfrm>
            <a:off x="3481578" y="2880360"/>
            <a:ext cx="356711" cy="356711"/>
          </a:xfrm>
          <a:custGeom>
            <a:avLst/>
            <a:gdLst/>
            <a:ahLst/>
            <a:cxnLst/>
            <a:rect l="l" t="t" r="r" b="b"/>
            <a:pathLst>
              <a:path w="475614" h="475614">
                <a:moveTo>
                  <a:pt x="237744" y="0"/>
                </a:moveTo>
                <a:lnTo>
                  <a:pt x="189825" y="4829"/>
                </a:lnTo>
                <a:lnTo>
                  <a:pt x="145196" y="18680"/>
                </a:lnTo>
                <a:lnTo>
                  <a:pt x="104812" y="40598"/>
                </a:lnTo>
                <a:lnTo>
                  <a:pt x="69627" y="69627"/>
                </a:lnTo>
                <a:lnTo>
                  <a:pt x="40598" y="104812"/>
                </a:lnTo>
                <a:lnTo>
                  <a:pt x="18680" y="145196"/>
                </a:lnTo>
                <a:lnTo>
                  <a:pt x="4829" y="189825"/>
                </a:lnTo>
                <a:lnTo>
                  <a:pt x="0" y="237744"/>
                </a:lnTo>
                <a:lnTo>
                  <a:pt x="4829" y="285662"/>
                </a:lnTo>
                <a:lnTo>
                  <a:pt x="18680" y="330291"/>
                </a:lnTo>
                <a:lnTo>
                  <a:pt x="40598" y="370675"/>
                </a:lnTo>
                <a:lnTo>
                  <a:pt x="69627" y="405860"/>
                </a:lnTo>
                <a:lnTo>
                  <a:pt x="104812" y="434889"/>
                </a:lnTo>
                <a:lnTo>
                  <a:pt x="145196" y="456807"/>
                </a:lnTo>
                <a:lnTo>
                  <a:pt x="189825" y="470658"/>
                </a:lnTo>
                <a:lnTo>
                  <a:pt x="237744" y="475488"/>
                </a:lnTo>
                <a:lnTo>
                  <a:pt x="285662" y="470658"/>
                </a:lnTo>
                <a:lnTo>
                  <a:pt x="330291" y="456807"/>
                </a:lnTo>
                <a:lnTo>
                  <a:pt x="370675" y="434889"/>
                </a:lnTo>
                <a:lnTo>
                  <a:pt x="405860" y="405860"/>
                </a:lnTo>
                <a:lnTo>
                  <a:pt x="434889" y="370675"/>
                </a:lnTo>
                <a:lnTo>
                  <a:pt x="456807" y="330291"/>
                </a:lnTo>
                <a:lnTo>
                  <a:pt x="470658" y="285662"/>
                </a:lnTo>
                <a:lnTo>
                  <a:pt x="475488" y="237744"/>
                </a:lnTo>
                <a:lnTo>
                  <a:pt x="470658" y="189825"/>
                </a:lnTo>
                <a:lnTo>
                  <a:pt x="456807" y="145196"/>
                </a:lnTo>
                <a:lnTo>
                  <a:pt x="434889" y="104812"/>
                </a:lnTo>
                <a:lnTo>
                  <a:pt x="405860" y="69627"/>
                </a:lnTo>
                <a:lnTo>
                  <a:pt x="370675" y="40598"/>
                </a:lnTo>
                <a:lnTo>
                  <a:pt x="330291" y="18680"/>
                </a:lnTo>
                <a:lnTo>
                  <a:pt x="285662" y="4829"/>
                </a:lnTo>
                <a:lnTo>
                  <a:pt x="237744" y="0"/>
                </a:lnTo>
                <a:close/>
              </a:path>
            </a:pathLst>
          </a:custGeom>
          <a:solidFill>
            <a:srgbClr val="E01D38"/>
          </a:solidFill>
        </p:spPr>
        <p:txBody>
          <a:bodyPr wrap="square" lIns="0" tIns="0" rIns="0" bIns="0" rtlCol="0"/>
          <a:lstStyle/>
          <a:p>
            <a:endParaRPr sz="1350"/>
          </a:p>
        </p:txBody>
      </p:sp>
      <p:sp>
        <p:nvSpPr>
          <p:cNvPr id="7" name="object 7"/>
          <p:cNvSpPr txBox="1"/>
          <p:nvPr/>
        </p:nvSpPr>
        <p:spPr>
          <a:xfrm>
            <a:off x="4009739" y="3012090"/>
            <a:ext cx="1889760" cy="1231106"/>
          </a:xfrm>
          <a:prstGeom prst="rect">
            <a:avLst/>
          </a:prstGeom>
        </p:spPr>
        <p:txBody>
          <a:bodyPr vert="horz" wrap="square" lIns="0" tIns="36195" rIns="0" bIns="0" rtlCol="0">
            <a:spAutoFit/>
          </a:bodyPr>
          <a:lstStyle/>
          <a:p>
            <a:pPr marL="9525" marR="3810">
              <a:lnSpc>
                <a:spcPct val="90000"/>
              </a:lnSpc>
              <a:spcBef>
                <a:spcPts val="285"/>
              </a:spcBef>
            </a:pPr>
            <a:r>
              <a:rPr sz="1725" spc="-4" dirty="0">
                <a:latin typeface="Tw Cen MT"/>
                <a:cs typeface="Tw Cen MT"/>
              </a:rPr>
              <a:t>Strategic  </a:t>
            </a:r>
            <a:r>
              <a:rPr sz="1725" dirty="0">
                <a:latin typeface="Tw Cen MT"/>
                <a:cs typeface="Tw Cen MT"/>
              </a:rPr>
              <a:t>recommendations  </a:t>
            </a:r>
            <a:r>
              <a:rPr sz="1725" spc="-4" dirty="0">
                <a:latin typeface="Tw Cen MT"/>
                <a:cs typeface="Tw Cen MT"/>
              </a:rPr>
              <a:t>include </a:t>
            </a:r>
            <a:r>
              <a:rPr sz="1725" dirty="0">
                <a:latin typeface="Tw Cen MT"/>
                <a:cs typeface="Tw Cen MT"/>
              </a:rPr>
              <a:t>a </a:t>
            </a:r>
            <a:r>
              <a:rPr sz="1725" spc="-11" dirty="0">
                <a:latin typeface="Tw Cen MT"/>
                <a:cs typeface="Tw Cen MT"/>
              </a:rPr>
              <a:t>new </a:t>
            </a:r>
            <a:r>
              <a:rPr sz="1725" dirty="0">
                <a:solidFill>
                  <a:srgbClr val="E01D38"/>
                </a:solidFill>
                <a:latin typeface="Tw Cen MT"/>
                <a:cs typeface="Tw Cen MT"/>
              </a:rPr>
              <a:t>JV</a:t>
            </a:r>
            <a:r>
              <a:rPr sz="1725" spc="-38" dirty="0">
                <a:solidFill>
                  <a:srgbClr val="E01D38"/>
                </a:solidFill>
                <a:latin typeface="Tw Cen MT"/>
                <a:cs typeface="Tw Cen MT"/>
              </a:rPr>
              <a:t> </a:t>
            </a:r>
            <a:r>
              <a:rPr sz="1725" dirty="0">
                <a:latin typeface="Tw Cen MT"/>
                <a:cs typeface="Tw Cen MT"/>
              </a:rPr>
              <a:t>and  </a:t>
            </a:r>
            <a:r>
              <a:rPr sz="1725" spc="-4" dirty="0">
                <a:solidFill>
                  <a:srgbClr val="E01D38"/>
                </a:solidFill>
                <a:latin typeface="Tw Cen MT"/>
                <a:cs typeface="Tw Cen MT"/>
              </a:rPr>
              <a:t>revised </a:t>
            </a:r>
            <a:r>
              <a:rPr sz="1725" dirty="0">
                <a:solidFill>
                  <a:srgbClr val="E01D38"/>
                </a:solidFill>
                <a:latin typeface="Tw Cen MT"/>
                <a:cs typeface="Tw Cen MT"/>
              </a:rPr>
              <a:t>corporate  structure</a:t>
            </a:r>
            <a:endParaRPr sz="1725">
              <a:latin typeface="Tw Cen MT"/>
              <a:cs typeface="Tw Cen MT"/>
            </a:endParaRPr>
          </a:p>
        </p:txBody>
      </p:sp>
      <p:sp>
        <p:nvSpPr>
          <p:cNvPr id="8" name="object 8"/>
          <p:cNvSpPr/>
          <p:nvPr/>
        </p:nvSpPr>
        <p:spPr>
          <a:xfrm>
            <a:off x="5580127" y="2093975"/>
            <a:ext cx="493871" cy="496253"/>
          </a:xfrm>
          <a:custGeom>
            <a:avLst/>
            <a:gdLst/>
            <a:ahLst/>
            <a:cxnLst/>
            <a:rect l="l" t="t" r="r" b="b"/>
            <a:pathLst>
              <a:path w="658495" h="661669">
                <a:moveTo>
                  <a:pt x="329183" y="0"/>
                </a:moveTo>
                <a:lnTo>
                  <a:pt x="280525" y="3586"/>
                </a:lnTo>
                <a:lnTo>
                  <a:pt x="234089" y="14003"/>
                </a:lnTo>
                <a:lnTo>
                  <a:pt x="190382" y="30739"/>
                </a:lnTo>
                <a:lnTo>
                  <a:pt x="149913" y="53283"/>
                </a:lnTo>
                <a:lnTo>
                  <a:pt x="113190" y="81123"/>
                </a:lnTo>
                <a:lnTo>
                  <a:pt x="80722" y="113746"/>
                </a:lnTo>
                <a:lnTo>
                  <a:pt x="53018" y="150642"/>
                </a:lnTo>
                <a:lnTo>
                  <a:pt x="30585" y="191298"/>
                </a:lnTo>
                <a:lnTo>
                  <a:pt x="13932" y="235202"/>
                </a:lnTo>
                <a:lnTo>
                  <a:pt x="3567" y="281842"/>
                </a:lnTo>
                <a:lnTo>
                  <a:pt x="0" y="330708"/>
                </a:lnTo>
                <a:lnTo>
                  <a:pt x="3567" y="379573"/>
                </a:lnTo>
                <a:lnTo>
                  <a:pt x="13932" y="426213"/>
                </a:lnTo>
                <a:lnTo>
                  <a:pt x="30585" y="470117"/>
                </a:lnTo>
                <a:lnTo>
                  <a:pt x="53018" y="510773"/>
                </a:lnTo>
                <a:lnTo>
                  <a:pt x="80722" y="547669"/>
                </a:lnTo>
                <a:lnTo>
                  <a:pt x="113190" y="580292"/>
                </a:lnTo>
                <a:lnTo>
                  <a:pt x="149913" y="608132"/>
                </a:lnTo>
                <a:lnTo>
                  <a:pt x="190382" y="630676"/>
                </a:lnTo>
                <a:lnTo>
                  <a:pt x="234089" y="647412"/>
                </a:lnTo>
                <a:lnTo>
                  <a:pt x="280525" y="657829"/>
                </a:lnTo>
                <a:lnTo>
                  <a:pt x="329183" y="661416"/>
                </a:lnTo>
                <a:lnTo>
                  <a:pt x="377842" y="657829"/>
                </a:lnTo>
                <a:lnTo>
                  <a:pt x="424278" y="647412"/>
                </a:lnTo>
                <a:lnTo>
                  <a:pt x="467985" y="630676"/>
                </a:lnTo>
                <a:lnTo>
                  <a:pt x="508454" y="608132"/>
                </a:lnTo>
                <a:lnTo>
                  <a:pt x="545177" y="580292"/>
                </a:lnTo>
                <a:lnTo>
                  <a:pt x="577645" y="547669"/>
                </a:lnTo>
                <a:lnTo>
                  <a:pt x="605349" y="510773"/>
                </a:lnTo>
                <a:lnTo>
                  <a:pt x="627782" y="470117"/>
                </a:lnTo>
                <a:lnTo>
                  <a:pt x="644435" y="426213"/>
                </a:lnTo>
                <a:lnTo>
                  <a:pt x="654800" y="379573"/>
                </a:lnTo>
                <a:lnTo>
                  <a:pt x="658367" y="330708"/>
                </a:lnTo>
                <a:lnTo>
                  <a:pt x="654800" y="281842"/>
                </a:lnTo>
                <a:lnTo>
                  <a:pt x="644435" y="235202"/>
                </a:lnTo>
                <a:lnTo>
                  <a:pt x="627782" y="191298"/>
                </a:lnTo>
                <a:lnTo>
                  <a:pt x="605349" y="150642"/>
                </a:lnTo>
                <a:lnTo>
                  <a:pt x="577645" y="113746"/>
                </a:lnTo>
                <a:lnTo>
                  <a:pt x="545177" y="81123"/>
                </a:lnTo>
                <a:lnTo>
                  <a:pt x="508454" y="53283"/>
                </a:lnTo>
                <a:lnTo>
                  <a:pt x="467985" y="30739"/>
                </a:lnTo>
                <a:lnTo>
                  <a:pt x="424278" y="14003"/>
                </a:lnTo>
                <a:lnTo>
                  <a:pt x="377842" y="3586"/>
                </a:lnTo>
                <a:lnTo>
                  <a:pt x="329183" y="0"/>
                </a:lnTo>
                <a:close/>
              </a:path>
            </a:pathLst>
          </a:custGeom>
          <a:solidFill>
            <a:srgbClr val="E01D38"/>
          </a:solidFill>
        </p:spPr>
        <p:txBody>
          <a:bodyPr wrap="square" lIns="0" tIns="0" rIns="0" bIns="0" rtlCol="0"/>
          <a:lstStyle/>
          <a:p>
            <a:endParaRPr sz="1350"/>
          </a:p>
        </p:txBody>
      </p:sp>
      <p:sp>
        <p:nvSpPr>
          <p:cNvPr id="9" name="object 9"/>
          <p:cNvSpPr txBox="1"/>
          <p:nvPr/>
        </p:nvSpPr>
        <p:spPr>
          <a:xfrm>
            <a:off x="6314217" y="2294059"/>
            <a:ext cx="2009775" cy="992675"/>
          </a:xfrm>
          <a:prstGeom prst="rect">
            <a:avLst/>
          </a:prstGeom>
        </p:spPr>
        <p:txBody>
          <a:bodyPr vert="horz" wrap="square" lIns="0" tIns="36671" rIns="0" bIns="0" rtlCol="0">
            <a:spAutoFit/>
          </a:bodyPr>
          <a:lstStyle/>
          <a:p>
            <a:pPr marL="9525" marR="3810">
              <a:lnSpc>
                <a:spcPct val="89900"/>
              </a:lnSpc>
              <a:spcBef>
                <a:spcPts val="289"/>
              </a:spcBef>
            </a:pPr>
            <a:r>
              <a:rPr sz="1725" dirty="0">
                <a:latin typeface="Tw Cen MT"/>
                <a:cs typeface="Tw Cen MT"/>
              </a:rPr>
              <a:t>Ultimately </a:t>
            </a:r>
            <a:r>
              <a:rPr sz="1725" spc="-4" dirty="0">
                <a:latin typeface="Tw Cen MT"/>
                <a:cs typeface="Tw Cen MT"/>
              </a:rPr>
              <a:t>lead </a:t>
            </a:r>
            <a:r>
              <a:rPr sz="1725" dirty="0">
                <a:latin typeface="Tw Cen MT"/>
                <a:cs typeface="Tw Cen MT"/>
              </a:rPr>
              <a:t>to  </a:t>
            </a:r>
            <a:r>
              <a:rPr sz="1725" spc="-8" dirty="0">
                <a:latin typeface="Tw Cen MT"/>
                <a:cs typeface="Tw Cen MT"/>
              </a:rPr>
              <a:t>improvements </a:t>
            </a:r>
            <a:r>
              <a:rPr sz="1725" spc="-4" dirty="0">
                <a:latin typeface="Tw Cen MT"/>
                <a:cs typeface="Tw Cen MT"/>
              </a:rPr>
              <a:t>in</a:t>
            </a:r>
            <a:r>
              <a:rPr sz="1725" spc="-38" dirty="0">
                <a:latin typeface="Tw Cen MT"/>
                <a:cs typeface="Tw Cen MT"/>
              </a:rPr>
              <a:t> </a:t>
            </a:r>
            <a:r>
              <a:rPr sz="1725" spc="-26" dirty="0">
                <a:latin typeface="Tw Cen MT"/>
                <a:cs typeface="Tw Cen MT"/>
              </a:rPr>
              <a:t>Tesla’s  </a:t>
            </a:r>
            <a:r>
              <a:rPr sz="1725" dirty="0">
                <a:solidFill>
                  <a:srgbClr val="E01D38"/>
                </a:solidFill>
                <a:latin typeface="Tw Cen MT"/>
                <a:cs typeface="Tw Cen MT"/>
              </a:rPr>
              <a:t>performance </a:t>
            </a:r>
            <a:r>
              <a:rPr sz="1725" dirty="0">
                <a:latin typeface="Tw Cen MT"/>
                <a:cs typeface="Tw Cen MT"/>
              </a:rPr>
              <a:t>and  </a:t>
            </a:r>
            <a:r>
              <a:rPr sz="1725" spc="-4" dirty="0">
                <a:solidFill>
                  <a:srgbClr val="E01D38"/>
                </a:solidFill>
                <a:latin typeface="Tw Cen MT"/>
                <a:cs typeface="Tw Cen MT"/>
              </a:rPr>
              <a:t>strategic</a:t>
            </a:r>
            <a:r>
              <a:rPr sz="1725" spc="-15" dirty="0">
                <a:solidFill>
                  <a:srgbClr val="E01D38"/>
                </a:solidFill>
                <a:latin typeface="Tw Cen MT"/>
                <a:cs typeface="Tw Cen MT"/>
              </a:rPr>
              <a:t> </a:t>
            </a:r>
            <a:r>
              <a:rPr sz="1725" dirty="0">
                <a:solidFill>
                  <a:srgbClr val="E01D38"/>
                </a:solidFill>
                <a:latin typeface="Tw Cen MT"/>
                <a:cs typeface="Tw Cen MT"/>
              </a:rPr>
              <a:t>direction</a:t>
            </a:r>
            <a:endParaRPr sz="1725">
              <a:latin typeface="Tw Cen MT"/>
              <a:cs typeface="Tw Cen MT"/>
            </a:endParaRPr>
          </a:p>
        </p:txBody>
      </p:sp>
      <p:sp>
        <p:nvSpPr>
          <p:cNvPr id="11" name="object 11"/>
          <p:cNvSpPr txBox="1">
            <a:spLocks noGrp="1"/>
          </p:cNvSpPr>
          <p:nvPr>
            <p:ph type="sldNum" sz="quarter" idx="7"/>
          </p:nvPr>
        </p:nvSpPr>
        <p:spPr>
          <a:xfrm>
            <a:off x="3345632" y="5662963"/>
            <a:ext cx="169307" cy="384721"/>
          </a:xfrm>
          <a:prstGeom prst="rect">
            <a:avLst/>
          </a:prstGeom>
        </p:spPr>
        <p:txBody>
          <a:bodyPr vert="horz" wrap="square" lIns="0" tIns="0" rIns="0" bIns="0" rtlCol="0">
            <a:spAutoFit/>
          </a:bodyPr>
          <a:lstStyle/>
          <a:p>
            <a:pPr marL="19050">
              <a:lnSpc>
                <a:spcPts val="1500"/>
              </a:lnSpc>
            </a:pPr>
            <a:fld id="{81D60167-4931-47E6-BA6A-407CBD079E47}" type="slidenum">
              <a:rPr dirty="0"/>
              <a:pPr marL="19050">
                <a:lnSpc>
                  <a:spcPts val="1500"/>
                </a:lnSpc>
              </a:pPr>
              <a:t>79</a:t>
            </a:fld>
            <a:endParaRPr dirty="0"/>
          </a:p>
        </p:txBody>
      </p:sp>
      <p:sp>
        <p:nvSpPr>
          <p:cNvPr id="10" name="object 10"/>
          <p:cNvSpPr txBox="1"/>
          <p:nvPr/>
        </p:nvSpPr>
        <p:spPr>
          <a:xfrm>
            <a:off x="708965" y="2203989"/>
            <a:ext cx="1782604" cy="914866"/>
          </a:xfrm>
          <a:prstGeom prst="rect">
            <a:avLst/>
          </a:prstGeom>
        </p:spPr>
        <p:txBody>
          <a:bodyPr vert="horz" wrap="square" lIns="0" tIns="41910" rIns="0" bIns="0" rtlCol="0">
            <a:spAutoFit/>
          </a:bodyPr>
          <a:lstStyle/>
          <a:p>
            <a:pPr marL="9525" marR="3810" algn="ctr">
              <a:lnSpc>
                <a:spcPct val="90000"/>
              </a:lnSpc>
              <a:spcBef>
                <a:spcPts val="330"/>
              </a:spcBef>
            </a:pPr>
            <a:r>
              <a:rPr sz="2100" dirty="0">
                <a:solidFill>
                  <a:srgbClr val="E01D38"/>
                </a:solidFill>
                <a:latin typeface="Tw Cen MT"/>
                <a:cs typeface="Tw Cen MT"/>
              </a:rPr>
              <a:t>STEERING</a:t>
            </a:r>
            <a:r>
              <a:rPr sz="2100" spc="-90" dirty="0">
                <a:solidFill>
                  <a:srgbClr val="E01D38"/>
                </a:solidFill>
                <a:latin typeface="Tw Cen MT"/>
                <a:cs typeface="Tw Cen MT"/>
              </a:rPr>
              <a:t> </a:t>
            </a:r>
            <a:r>
              <a:rPr sz="2100" dirty="0">
                <a:solidFill>
                  <a:srgbClr val="E01D38"/>
                </a:solidFill>
                <a:latin typeface="Tw Cen MT"/>
                <a:cs typeface="Tw Cen MT"/>
              </a:rPr>
              <a:t>TESLA  IN THE RIGHT  DIRECTION</a:t>
            </a:r>
            <a:endParaRPr sz="2100">
              <a:latin typeface="Tw Cen MT"/>
              <a:cs typeface="Tw Cen MT"/>
            </a:endParaRPr>
          </a:p>
        </p:txBody>
      </p:sp>
    </p:spTree>
    <p:extLst>
      <p:ext uri="{BB962C8B-B14F-4D97-AF65-F5344CB8AC3E}">
        <p14:creationId xmlns:p14="http://schemas.microsoft.com/office/powerpoint/2010/main" val="2856330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Freeform 2"/>
          <p:cNvSpPr>
            <a:spLocks/>
          </p:cNvSpPr>
          <p:nvPr/>
        </p:nvSpPr>
        <p:spPr bwMode="auto">
          <a:xfrm>
            <a:off x="6505575" y="3549650"/>
            <a:ext cx="800100" cy="576263"/>
          </a:xfrm>
          <a:custGeom>
            <a:avLst/>
            <a:gdLst>
              <a:gd name="T0" fmla="*/ 0 w 504"/>
              <a:gd name="T1" fmla="*/ 2147483646 h 363"/>
              <a:gd name="T2" fmla="*/ 2147483646 w 504"/>
              <a:gd name="T3" fmla="*/ 2147483646 h 363"/>
              <a:gd name="T4" fmla="*/ 2147483646 w 504"/>
              <a:gd name="T5" fmla="*/ 0 h 363"/>
              <a:gd name="T6" fmla="*/ 0 w 504"/>
              <a:gd name="T7" fmla="*/ 2147483646 h 363"/>
              <a:gd name="T8" fmla="*/ 0 60000 65536"/>
              <a:gd name="T9" fmla="*/ 0 60000 65536"/>
              <a:gd name="T10" fmla="*/ 0 60000 65536"/>
              <a:gd name="T11" fmla="*/ 0 60000 65536"/>
              <a:gd name="T12" fmla="*/ 0 w 504"/>
              <a:gd name="T13" fmla="*/ 0 h 363"/>
              <a:gd name="T14" fmla="*/ 504 w 504"/>
              <a:gd name="T15" fmla="*/ 363 h 363"/>
            </a:gdLst>
            <a:ahLst/>
            <a:cxnLst>
              <a:cxn ang="T8">
                <a:pos x="T0" y="T1"/>
              </a:cxn>
              <a:cxn ang="T9">
                <a:pos x="T2" y="T3"/>
              </a:cxn>
              <a:cxn ang="T10">
                <a:pos x="T4" y="T5"/>
              </a:cxn>
              <a:cxn ang="T11">
                <a:pos x="T6" y="T7"/>
              </a:cxn>
            </a:cxnLst>
            <a:rect l="T12" t="T13" r="T14" b="T15"/>
            <a:pathLst>
              <a:path w="504" h="363">
                <a:moveTo>
                  <a:pt x="0" y="363"/>
                </a:moveTo>
                <a:lnTo>
                  <a:pt x="504" y="363"/>
                </a:lnTo>
                <a:lnTo>
                  <a:pt x="252" y="0"/>
                </a:lnTo>
                <a:lnTo>
                  <a:pt x="0" y="363"/>
                </a:lnTo>
                <a:close/>
              </a:path>
            </a:pathLst>
          </a:custGeom>
          <a:gradFill rotWithShape="0">
            <a:gsLst>
              <a:gs pos="0">
                <a:srgbClr val="FFFF99"/>
              </a:gs>
              <a:gs pos="100000">
                <a:srgbClr val="C2C27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p>
            <a:endParaRPr lang="en-US"/>
          </a:p>
        </p:txBody>
      </p:sp>
      <p:sp useBgFill="1">
        <p:nvSpPr>
          <p:cNvPr id="25605" name="Rectangle 9"/>
          <p:cNvSpPr>
            <a:spLocks noChangeArrowheads="1"/>
          </p:cNvSpPr>
          <p:nvPr/>
        </p:nvSpPr>
        <p:spPr bwMode="auto">
          <a:xfrm>
            <a:off x="762000" y="1792288"/>
            <a:ext cx="7119938" cy="525462"/>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lang="it-IT" altLang="en-US" sz="2000" b="0"/>
          </a:p>
        </p:txBody>
      </p:sp>
      <p:sp>
        <p:nvSpPr>
          <p:cNvPr id="25606" name="AutoShape 10"/>
          <p:cNvSpPr>
            <a:spLocks noChangeArrowheads="1"/>
          </p:cNvSpPr>
          <p:nvPr/>
        </p:nvSpPr>
        <p:spPr bwMode="auto">
          <a:xfrm>
            <a:off x="762000" y="739775"/>
            <a:ext cx="5105400" cy="609600"/>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kumimoji="1" lang="it-IT" altLang="en-US" sz="2400" b="0">
              <a:latin typeface="Times New Roman" panose="02020603050405020304" pitchFamily="18" charset="0"/>
            </a:endParaRPr>
          </a:p>
        </p:txBody>
      </p:sp>
      <p:sp>
        <p:nvSpPr>
          <p:cNvPr id="25607" name="Rectangle 11"/>
          <p:cNvSpPr>
            <a:spLocks noGrp="1" noChangeArrowheads="1"/>
          </p:cNvSpPr>
          <p:nvPr>
            <p:ph type="title"/>
          </p:nvPr>
        </p:nvSpPr>
        <p:spPr/>
        <p:txBody>
          <a:bodyPr/>
          <a:lstStyle/>
          <a:p>
            <a:pPr eaLnBrk="1" hangingPunct="1"/>
            <a:r>
              <a:rPr lang="en-US" altLang="en-US" sz="3200" dirty="0" smtClean="0"/>
              <a:t>Structural Characteristics: </a:t>
            </a:r>
            <a:r>
              <a:rPr lang="en-US" altLang="en-US" sz="3200" dirty="0" smtClean="0"/>
              <a:t/>
            </a:r>
            <a:br>
              <a:rPr lang="en-US" altLang="en-US" sz="3200" dirty="0" smtClean="0"/>
            </a:br>
            <a:r>
              <a:rPr lang="en-US" altLang="en-US" sz="2400" dirty="0" smtClean="0"/>
              <a:t>Span </a:t>
            </a:r>
            <a:r>
              <a:rPr lang="en-US" altLang="en-US" sz="2400" dirty="0" smtClean="0"/>
              <a:t>of Control</a:t>
            </a:r>
          </a:p>
        </p:txBody>
      </p:sp>
      <p:sp>
        <p:nvSpPr>
          <p:cNvPr id="155661" name="Freeform 13"/>
          <p:cNvSpPr>
            <a:spLocks/>
          </p:cNvSpPr>
          <p:nvPr/>
        </p:nvSpPr>
        <p:spPr bwMode="auto">
          <a:xfrm>
            <a:off x="1819275" y="5278438"/>
            <a:ext cx="3209925" cy="576262"/>
          </a:xfrm>
          <a:custGeom>
            <a:avLst/>
            <a:gdLst>
              <a:gd name="T0" fmla="*/ 0 w 2022"/>
              <a:gd name="T1" fmla="*/ 2147483646 h 363"/>
              <a:gd name="T2" fmla="*/ 2147483646 w 2022"/>
              <a:gd name="T3" fmla="*/ 2147483646 h 363"/>
              <a:gd name="T4" fmla="*/ 2147483646 w 2022"/>
              <a:gd name="T5" fmla="*/ 0 h 363"/>
              <a:gd name="T6" fmla="*/ 2147483646 w 2022"/>
              <a:gd name="T7" fmla="*/ 0 h 363"/>
              <a:gd name="T8" fmla="*/ 0 w 2022"/>
              <a:gd name="T9" fmla="*/ 2147483646 h 363"/>
              <a:gd name="T10" fmla="*/ 0 60000 65536"/>
              <a:gd name="T11" fmla="*/ 0 60000 65536"/>
              <a:gd name="T12" fmla="*/ 0 60000 65536"/>
              <a:gd name="T13" fmla="*/ 0 60000 65536"/>
              <a:gd name="T14" fmla="*/ 0 60000 65536"/>
              <a:gd name="T15" fmla="*/ 0 w 2022"/>
              <a:gd name="T16" fmla="*/ 0 h 363"/>
              <a:gd name="T17" fmla="*/ 2022 w 2022"/>
              <a:gd name="T18" fmla="*/ 363 h 363"/>
            </a:gdLst>
            <a:ahLst/>
            <a:cxnLst>
              <a:cxn ang="T10">
                <a:pos x="T0" y="T1"/>
              </a:cxn>
              <a:cxn ang="T11">
                <a:pos x="T2" y="T3"/>
              </a:cxn>
              <a:cxn ang="T12">
                <a:pos x="T4" y="T5"/>
              </a:cxn>
              <a:cxn ang="T13">
                <a:pos x="T6" y="T7"/>
              </a:cxn>
              <a:cxn ang="T14">
                <a:pos x="T8" y="T9"/>
              </a:cxn>
            </a:cxnLst>
            <a:rect l="T15" t="T16" r="T17" b="T18"/>
            <a:pathLst>
              <a:path w="2022" h="363">
                <a:moveTo>
                  <a:pt x="0" y="363"/>
                </a:moveTo>
                <a:lnTo>
                  <a:pt x="2022" y="363"/>
                </a:lnTo>
                <a:lnTo>
                  <a:pt x="1851" y="0"/>
                </a:lnTo>
                <a:lnTo>
                  <a:pt x="165" y="0"/>
                </a:lnTo>
                <a:lnTo>
                  <a:pt x="0" y="363"/>
                </a:lnTo>
                <a:close/>
              </a:path>
            </a:pathLst>
          </a:custGeom>
          <a:gradFill rotWithShape="0">
            <a:gsLst>
              <a:gs pos="0">
                <a:srgbClr val="FFB9BB"/>
              </a:gs>
              <a:gs pos="100000">
                <a:srgbClr val="FF7C8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p>
            <a:endParaRPr lang="en-US"/>
          </a:p>
        </p:txBody>
      </p:sp>
      <p:sp>
        <p:nvSpPr>
          <p:cNvPr id="155662" name="Freeform 14"/>
          <p:cNvSpPr>
            <a:spLocks/>
          </p:cNvSpPr>
          <p:nvPr/>
        </p:nvSpPr>
        <p:spPr bwMode="auto">
          <a:xfrm>
            <a:off x="2092325" y="4697413"/>
            <a:ext cx="2662238" cy="581025"/>
          </a:xfrm>
          <a:custGeom>
            <a:avLst/>
            <a:gdLst>
              <a:gd name="T0" fmla="*/ 0 w 1677"/>
              <a:gd name="T1" fmla="*/ 2147483646 h 366"/>
              <a:gd name="T2" fmla="*/ 2147483646 w 1677"/>
              <a:gd name="T3" fmla="*/ 2147483646 h 366"/>
              <a:gd name="T4" fmla="*/ 2147483646 w 1677"/>
              <a:gd name="T5" fmla="*/ 0 h 366"/>
              <a:gd name="T6" fmla="*/ 2147483646 w 1677"/>
              <a:gd name="T7" fmla="*/ 0 h 366"/>
              <a:gd name="T8" fmla="*/ 0 w 1677"/>
              <a:gd name="T9" fmla="*/ 2147483646 h 366"/>
              <a:gd name="T10" fmla="*/ 0 60000 65536"/>
              <a:gd name="T11" fmla="*/ 0 60000 65536"/>
              <a:gd name="T12" fmla="*/ 0 60000 65536"/>
              <a:gd name="T13" fmla="*/ 0 60000 65536"/>
              <a:gd name="T14" fmla="*/ 0 60000 65536"/>
              <a:gd name="T15" fmla="*/ 0 w 1677"/>
              <a:gd name="T16" fmla="*/ 0 h 366"/>
              <a:gd name="T17" fmla="*/ 1677 w 1677"/>
              <a:gd name="T18" fmla="*/ 366 h 366"/>
            </a:gdLst>
            <a:ahLst/>
            <a:cxnLst>
              <a:cxn ang="T10">
                <a:pos x="T0" y="T1"/>
              </a:cxn>
              <a:cxn ang="T11">
                <a:pos x="T2" y="T3"/>
              </a:cxn>
              <a:cxn ang="T12">
                <a:pos x="T4" y="T5"/>
              </a:cxn>
              <a:cxn ang="T13">
                <a:pos x="T6" y="T7"/>
              </a:cxn>
              <a:cxn ang="T14">
                <a:pos x="T8" y="T9"/>
              </a:cxn>
            </a:cxnLst>
            <a:rect l="T15" t="T16" r="T17" b="T18"/>
            <a:pathLst>
              <a:path w="1677" h="366">
                <a:moveTo>
                  <a:pt x="0" y="366"/>
                </a:moveTo>
                <a:lnTo>
                  <a:pt x="1677" y="366"/>
                </a:lnTo>
                <a:lnTo>
                  <a:pt x="1515" y="0"/>
                </a:lnTo>
                <a:lnTo>
                  <a:pt x="171" y="0"/>
                </a:lnTo>
                <a:lnTo>
                  <a:pt x="0" y="366"/>
                </a:lnTo>
                <a:close/>
              </a:path>
            </a:pathLst>
          </a:custGeom>
          <a:gradFill rotWithShape="0">
            <a:gsLst>
              <a:gs pos="0">
                <a:srgbClr val="FFB9BB"/>
              </a:gs>
              <a:gs pos="100000">
                <a:srgbClr val="FF7C8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p>
            <a:endParaRPr lang="en-US"/>
          </a:p>
        </p:txBody>
      </p:sp>
      <p:sp>
        <p:nvSpPr>
          <p:cNvPr id="155663" name="Freeform 15"/>
          <p:cNvSpPr>
            <a:spLocks/>
          </p:cNvSpPr>
          <p:nvPr/>
        </p:nvSpPr>
        <p:spPr bwMode="auto">
          <a:xfrm>
            <a:off x="2359025" y="4121150"/>
            <a:ext cx="2128838" cy="576263"/>
          </a:xfrm>
          <a:custGeom>
            <a:avLst/>
            <a:gdLst>
              <a:gd name="T0" fmla="*/ 0 w 1341"/>
              <a:gd name="T1" fmla="*/ 2147483646 h 363"/>
              <a:gd name="T2" fmla="*/ 2147483646 w 1341"/>
              <a:gd name="T3" fmla="*/ 2147483646 h 363"/>
              <a:gd name="T4" fmla="*/ 2147483646 w 1341"/>
              <a:gd name="T5" fmla="*/ 0 h 363"/>
              <a:gd name="T6" fmla="*/ 2147483646 w 1341"/>
              <a:gd name="T7" fmla="*/ 0 h 363"/>
              <a:gd name="T8" fmla="*/ 0 w 1341"/>
              <a:gd name="T9" fmla="*/ 2147483646 h 363"/>
              <a:gd name="T10" fmla="*/ 0 60000 65536"/>
              <a:gd name="T11" fmla="*/ 0 60000 65536"/>
              <a:gd name="T12" fmla="*/ 0 60000 65536"/>
              <a:gd name="T13" fmla="*/ 0 60000 65536"/>
              <a:gd name="T14" fmla="*/ 0 60000 65536"/>
              <a:gd name="T15" fmla="*/ 0 w 1341"/>
              <a:gd name="T16" fmla="*/ 0 h 363"/>
              <a:gd name="T17" fmla="*/ 1341 w 1341"/>
              <a:gd name="T18" fmla="*/ 363 h 363"/>
            </a:gdLst>
            <a:ahLst/>
            <a:cxnLst>
              <a:cxn ang="T10">
                <a:pos x="T0" y="T1"/>
              </a:cxn>
              <a:cxn ang="T11">
                <a:pos x="T2" y="T3"/>
              </a:cxn>
              <a:cxn ang="T12">
                <a:pos x="T4" y="T5"/>
              </a:cxn>
              <a:cxn ang="T13">
                <a:pos x="T6" y="T7"/>
              </a:cxn>
              <a:cxn ang="T14">
                <a:pos x="T8" y="T9"/>
              </a:cxn>
            </a:cxnLst>
            <a:rect l="T15" t="T16" r="T17" b="T18"/>
            <a:pathLst>
              <a:path w="1341" h="363">
                <a:moveTo>
                  <a:pt x="0" y="363"/>
                </a:moveTo>
                <a:lnTo>
                  <a:pt x="1341" y="363"/>
                </a:lnTo>
                <a:lnTo>
                  <a:pt x="1170" y="0"/>
                </a:lnTo>
                <a:lnTo>
                  <a:pt x="171" y="0"/>
                </a:lnTo>
                <a:lnTo>
                  <a:pt x="0" y="363"/>
                </a:lnTo>
                <a:close/>
              </a:path>
            </a:pathLst>
          </a:custGeom>
          <a:gradFill rotWithShape="0">
            <a:gsLst>
              <a:gs pos="0">
                <a:srgbClr val="FFB9BB"/>
              </a:gs>
              <a:gs pos="100000">
                <a:srgbClr val="FF7C8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p>
            <a:endParaRPr lang="en-US"/>
          </a:p>
        </p:txBody>
      </p:sp>
      <p:sp>
        <p:nvSpPr>
          <p:cNvPr id="155664" name="Freeform 16"/>
          <p:cNvSpPr>
            <a:spLocks/>
          </p:cNvSpPr>
          <p:nvPr/>
        </p:nvSpPr>
        <p:spPr bwMode="auto">
          <a:xfrm>
            <a:off x="2628900" y="3549650"/>
            <a:ext cx="1590675" cy="571500"/>
          </a:xfrm>
          <a:custGeom>
            <a:avLst/>
            <a:gdLst>
              <a:gd name="T0" fmla="*/ 0 w 1002"/>
              <a:gd name="T1" fmla="*/ 2147483646 h 360"/>
              <a:gd name="T2" fmla="*/ 2147483646 w 1002"/>
              <a:gd name="T3" fmla="*/ 2147483646 h 360"/>
              <a:gd name="T4" fmla="*/ 2147483646 w 1002"/>
              <a:gd name="T5" fmla="*/ 0 h 360"/>
              <a:gd name="T6" fmla="*/ 2147483646 w 1002"/>
              <a:gd name="T7" fmla="*/ 0 h 360"/>
              <a:gd name="T8" fmla="*/ 0 w 1002"/>
              <a:gd name="T9" fmla="*/ 2147483646 h 360"/>
              <a:gd name="T10" fmla="*/ 0 60000 65536"/>
              <a:gd name="T11" fmla="*/ 0 60000 65536"/>
              <a:gd name="T12" fmla="*/ 0 60000 65536"/>
              <a:gd name="T13" fmla="*/ 0 60000 65536"/>
              <a:gd name="T14" fmla="*/ 0 60000 65536"/>
              <a:gd name="T15" fmla="*/ 0 w 1002"/>
              <a:gd name="T16" fmla="*/ 0 h 360"/>
              <a:gd name="T17" fmla="*/ 1002 w 1002"/>
              <a:gd name="T18" fmla="*/ 360 h 360"/>
            </a:gdLst>
            <a:ahLst/>
            <a:cxnLst>
              <a:cxn ang="T10">
                <a:pos x="T0" y="T1"/>
              </a:cxn>
              <a:cxn ang="T11">
                <a:pos x="T2" y="T3"/>
              </a:cxn>
              <a:cxn ang="T12">
                <a:pos x="T4" y="T5"/>
              </a:cxn>
              <a:cxn ang="T13">
                <a:pos x="T6" y="T7"/>
              </a:cxn>
              <a:cxn ang="T14">
                <a:pos x="T8" y="T9"/>
              </a:cxn>
            </a:cxnLst>
            <a:rect l="T15" t="T16" r="T17" b="T18"/>
            <a:pathLst>
              <a:path w="1002" h="360">
                <a:moveTo>
                  <a:pt x="0" y="360"/>
                </a:moveTo>
                <a:lnTo>
                  <a:pt x="1002" y="360"/>
                </a:lnTo>
                <a:lnTo>
                  <a:pt x="837" y="0"/>
                </a:lnTo>
                <a:lnTo>
                  <a:pt x="168" y="0"/>
                </a:lnTo>
                <a:lnTo>
                  <a:pt x="0" y="360"/>
                </a:lnTo>
                <a:close/>
              </a:path>
            </a:pathLst>
          </a:custGeom>
          <a:gradFill rotWithShape="0">
            <a:gsLst>
              <a:gs pos="0">
                <a:srgbClr val="FFB9BB"/>
              </a:gs>
              <a:gs pos="100000">
                <a:srgbClr val="FF7C8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p>
            <a:endParaRPr lang="en-US"/>
          </a:p>
        </p:txBody>
      </p:sp>
      <p:sp>
        <p:nvSpPr>
          <p:cNvPr id="155665" name="Freeform 17"/>
          <p:cNvSpPr>
            <a:spLocks/>
          </p:cNvSpPr>
          <p:nvPr/>
        </p:nvSpPr>
        <p:spPr bwMode="auto">
          <a:xfrm>
            <a:off x="2900363" y="2973388"/>
            <a:ext cx="1047750" cy="576262"/>
          </a:xfrm>
          <a:custGeom>
            <a:avLst/>
            <a:gdLst>
              <a:gd name="T0" fmla="*/ 0 w 660"/>
              <a:gd name="T1" fmla="*/ 2147483646 h 363"/>
              <a:gd name="T2" fmla="*/ 2147483646 w 660"/>
              <a:gd name="T3" fmla="*/ 2147483646 h 363"/>
              <a:gd name="T4" fmla="*/ 2147483646 w 660"/>
              <a:gd name="T5" fmla="*/ 0 h 363"/>
              <a:gd name="T6" fmla="*/ 2147483646 w 660"/>
              <a:gd name="T7" fmla="*/ 0 h 363"/>
              <a:gd name="T8" fmla="*/ 0 w 660"/>
              <a:gd name="T9" fmla="*/ 2147483646 h 363"/>
              <a:gd name="T10" fmla="*/ 0 60000 65536"/>
              <a:gd name="T11" fmla="*/ 0 60000 65536"/>
              <a:gd name="T12" fmla="*/ 0 60000 65536"/>
              <a:gd name="T13" fmla="*/ 0 60000 65536"/>
              <a:gd name="T14" fmla="*/ 0 60000 65536"/>
              <a:gd name="T15" fmla="*/ 0 w 660"/>
              <a:gd name="T16" fmla="*/ 0 h 363"/>
              <a:gd name="T17" fmla="*/ 660 w 660"/>
              <a:gd name="T18" fmla="*/ 363 h 363"/>
            </a:gdLst>
            <a:ahLst/>
            <a:cxnLst>
              <a:cxn ang="T10">
                <a:pos x="T0" y="T1"/>
              </a:cxn>
              <a:cxn ang="T11">
                <a:pos x="T2" y="T3"/>
              </a:cxn>
              <a:cxn ang="T12">
                <a:pos x="T4" y="T5"/>
              </a:cxn>
              <a:cxn ang="T13">
                <a:pos x="T6" y="T7"/>
              </a:cxn>
              <a:cxn ang="T14">
                <a:pos x="T8" y="T9"/>
              </a:cxn>
            </a:cxnLst>
            <a:rect l="T15" t="T16" r="T17" b="T18"/>
            <a:pathLst>
              <a:path w="660" h="363">
                <a:moveTo>
                  <a:pt x="0" y="363"/>
                </a:moveTo>
                <a:lnTo>
                  <a:pt x="660" y="363"/>
                </a:lnTo>
                <a:lnTo>
                  <a:pt x="495" y="0"/>
                </a:lnTo>
                <a:lnTo>
                  <a:pt x="168" y="0"/>
                </a:lnTo>
                <a:lnTo>
                  <a:pt x="0" y="363"/>
                </a:lnTo>
                <a:close/>
              </a:path>
            </a:pathLst>
          </a:custGeom>
          <a:gradFill rotWithShape="0">
            <a:gsLst>
              <a:gs pos="0">
                <a:srgbClr val="FFB9BB"/>
              </a:gs>
              <a:gs pos="100000">
                <a:srgbClr val="FF7C8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p>
            <a:endParaRPr lang="en-US"/>
          </a:p>
        </p:txBody>
      </p:sp>
      <p:sp>
        <p:nvSpPr>
          <p:cNvPr id="155666" name="Freeform 18"/>
          <p:cNvSpPr>
            <a:spLocks/>
          </p:cNvSpPr>
          <p:nvPr/>
        </p:nvSpPr>
        <p:spPr bwMode="auto">
          <a:xfrm>
            <a:off x="3162300" y="2439988"/>
            <a:ext cx="523875" cy="552450"/>
          </a:xfrm>
          <a:custGeom>
            <a:avLst/>
            <a:gdLst>
              <a:gd name="T0" fmla="*/ 0 w 330"/>
              <a:gd name="T1" fmla="*/ 2147483646 h 348"/>
              <a:gd name="T2" fmla="*/ 2147483646 w 330"/>
              <a:gd name="T3" fmla="*/ 2147483646 h 348"/>
              <a:gd name="T4" fmla="*/ 2147483646 w 330"/>
              <a:gd name="T5" fmla="*/ 0 h 348"/>
              <a:gd name="T6" fmla="*/ 0 w 330"/>
              <a:gd name="T7" fmla="*/ 2147483646 h 348"/>
              <a:gd name="T8" fmla="*/ 0 60000 65536"/>
              <a:gd name="T9" fmla="*/ 0 60000 65536"/>
              <a:gd name="T10" fmla="*/ 0 60000 65536"/>
              <a:gd name="T11" fmla="*/ 0 60000 65536"/>
              <a:gd name="T12" fmla="*/ 0 w 330"/>
              <a:gd name="T13" fmla="*/ 0 h 348"/>
              <a:gd name="T14" fmla="*/ 330 w 330"/>
              <a:gd name="T15" fmla="*/ 348 h 348"/>
            </a:gdLst>
            <a:ahLst/>
            <a:cxnLst>
              <a:cxn ang="T8">
                <a:pos x="T0" y="T1"/>
              </a:cxn>
              <a:cxn ang="T9">
                <a:pos x="T2" y="T3"/>
              </a:cxn>
              <a:cxn ang="T10">
                <a:pos x="T4" y="T5"/>
              </a:cxn>
              <a:cxn ang="T11">
                <a:pos x="T6" y="T7"/>
              </a:cxn>
            </a:cxnLst>
            <a:rect l="T12" t="T13" r="T14" b="T15"/>
            <a:pathLst>
              <a:path w="330" h="348">
                <a:moveTo>
                  <a:pt x="0" y="348"/>
                </a:moveTo>
                <a:lnTo>
                  <a:pt x="330" y="348"/>
                </a:lnTo>
                <a:lnTo>
                  <a:pt x="165" y="0"/>
                </a:lnTo>
                <a:lnTo>
                  <a:pt x="0" y="348"/>
                </a:lnTo>
                <a:close/>
              </a:path>
            </a:pathLst>
          </a:custGeom>
          <a:solidFill>
            <a:srgbClr val="FF7C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p>
            <a:endParaRPr lang="en-US"/>
          </a:p>
        </p:txBody>
      </p:sp>
      <p:sp>
        <p:nvSpPr>
          <p:cNvPr id="155667" name="Freeform 19"/>
          <p:cNvSpPr>
            <a:spLocks/>
          </p:cNvSpPr>
          <p:nvPr/>
        </p:nvSpPr>
        <p:spPr bwMode="auto">
          <a:xfrm>
            <a:off x="5300663" y="5278438"/>
            <a:ext cx="3209925" cy="576262"/>
          </a:xfrm>
          <a:custGeom>
            <a:avLst/>
            <a:gdLst>
              <a:gd name="T0" fmla="*/ 0 w 2022"/>
              <a:gd name="T1" fmla="*/ 2147483646 h 363"/>
              <a:gd name="T2" fmla="*/ 2147483646 w 2022"/>
              <a:gd name="T3" fmla="*/ 2147483646 h 363"/>
              <a:gd name="T4" fmla="*/ 2147483646 w 2022"/>
              <a:gd name="T5" fmla="*/ 0 h 363"/>
              <a:gd name="T6" fmla="*/ 2147483646 w 2022"/>
              <a:gd name="T7" fmla="*/ 0 h 363"/>
              <a:gd name="T8" fmla="*/ 0 w 2022"/>
              <a:gd name="T9" fmla="*/ 2147483646 h 363"/>
              <a:gd name="T10" fmla="*/ 0 60000 65536"/>
              <a:gd name="T11" fmla="*/ 0 60000 65536"/>
              <a:gd name="T12" fmla="*/ 0 60000 65536"/>
              <a:gd name="T13" fmla="*/ 0 60000 65536"/>
              <a:gd name="T14" fmla="*/ 0 60000 65536"/>
              <a:gd name="T15" fmla="*/ 0 w 2022"/>
              <a:gd name="T16" fmla="*/ 0 h 363"/>
              <a:gd name="T17" fmla="*/ 2022 w 2022"/>
              <a:gd name="T18" fmla="*/ 363 h 363"/>
            </a:gdLst>
            <a:ahLst/>
            <a:cxnLst>
              <a:cxn ang="T10">
                <a:pos x="T0" y="T1"/>
              </a:cxn>
              <a:cxn ang="T11">
                <a:pos x="T2" y="T3"/>
              </a:cxn>
              <a:cxn ang="T12">
                <a:pos x="T4" y="T5"/>
              </a:cxn>
              <a:cxn ang="T13">
                <a:pos x="T6" y="T7"/>
              </a:cxn>
              <a:cxn ang="T14">
                <a:pos x="T8" y="T9"/>
              </a:cxn>
            </a:cxnLst>
            <a:rect l="T15" t="T16" r="T17" b="T18"/>
            <a:pathLst>
              <a:path w="2022" h="363">
                <a:moveTo>
                  <a:pt x="0" y="363"/>
                </a:moveTo>
                <a:lnTo>
                  <a:pt x="2022" y="363"/>
                </a:lnTo>
                <a:lnTo>
                  <a:pt x="1767" y="0"/>
                </a:lnTo>
                <a:lnTo>
                  <a:pt x="255" y="0"/>
                </a:lnTo>
                <a:lnTo>
                  <a:pt x="0" y="363"/>
                </a:lnTo>
                <a:close/>
              </a:path>
            </a:pathLst>
          </a:custGeom>
          <a:gradFill rotWithShape="0">
            <a:gsLst>
              <a:gs pos="0">
                <a:srgbClr val="FFFF99"/>
              </a:gs>
              <a:gs pos="100000">
                <a:srgbClr val="C2C27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p>
            <a:endParaRPr lang="en-US"/>
          </a:p>
        </p:txBody>
      </p:sp>
      <p:sp>
        <p:nvSpPr>
          <p:cNvPr id="155668" name="Freeform 20"/>
          <p:cNvSpPr>
            <a:spLocks/>
          </p:cNvSpPr>
          <p:nvPr/>
        </p:nvSpPr>
        <p:spPr bwMode="auto">
          <a:xfrm>
            <a:off x="5705475" y="4702175"/>
            <a:ext cx="2400300" cy="576263"/>
          </a:xfrm>
          <a:custGeom>
            <a:avLst/>
            <a:gdLst>
              <a:gd name="T0" fmla="*/ 0 w 1512"/>
              <a:gd name="T1" fmla="*/ 2147483646 h 363"/>
              <a:gd name="T2" fmla="*/ 2147483646 w 1512"/>
              <a:gd name="T3" fmla="*/ 2147483646 h 363"/>
              <a:gd name="T4" fmla="*/ 2147483646 w 1512"/>
              <a:gd name="T5" fmla="*/ 0 h 363"/>
              <a:gd name="T6" fmla="*/ 2147483646 w 1512"/>
              <a:gd name="T7" fmla="*/ 0 h 363"/>
              <a:gd name="T8" fmla="*/ 0 w 1512"/>
              <a:gd name="T9" fmla="*/ 2147483646 h 363"/>
              <a:gd name="T10" fmla="*/ 0 60000 65536"/>
              <a:gd name="T11" fmla="*/ 0 60000 65536"/>
              <a:gd name="T12" fmla="*/ 0 60000 65536"/>
              <a:gd name="T13" fmla="*/ 0 60000 65536"/>
              <a:gd name="T14" fmla="*/ 0 60000 65536"/>
              <a:gd name="T15" fmla="*/ 0 w 1512"/>
              <a:gd name="T16" fmla="*/ 0 h 363"/>
              <a:gd name="T17" fmla="*/ 1512 w 1512"/>
              <a:gd name="T18" fmla="*/ 363 h 363"/>
            </a:gdLst>
            <a:ahLst/>
            <a:cxnLst>
              <a:cxn ang="T10">
                <a:pos x="T0" y="T1"/>
              </a:cxn>
              <a:cxn ang="T11">
                <a:pos x="T2" y="T3"/>
              </a:cxn>
              <a:cxn ang="T12">
                <a:pos x="T4" y="T5"/>
              </a:cxn>
              <a:cxn ang="T13">
                <a:pos x="T6" y="T7"/>
              </a:cxn>
              <a:cxn ang="T14">
                <a:pos x="T8" y="T9"/>
              </a:cxn>
            </a:cxnLst>
            <a:rect l="T15" t="T16" r="T17" b="T18"/>
            <a:pathLst>
              <a:path w="1512" h="363">
                <a:moveTo>
                  <a:pt x="0" y="363"/>
                </a:moveTo>
                <a:lnTo>
                  <a:pt x="1512" y="363"/>
                </a:lnTo>
                <a:lnTo>
                  <a:pt x="1257" y="0"/>
                </a:lnTo>
                <a:lnTo>
                  <a:pt x="252" y="0"/>
                </a:lnTo>
                <a:lnTo>
                  <a:pt x="0" y="363"/>
                </a:lnTo>
                <a:close/>
              </a:path>
            </a:pathLst>
          </a:custGeom>
          <a:gradFill rotWithShape="0">
            <a:gsLst>
              <a:gs pos="0">
                <a:srgbClr val="FFFF99"/>
              </a:gs>
              <a:gs pos="100000">
                <a:srgbClr val="C2C27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p>
            <a:endParaRPr lang="en-US"/>
          </a:p>
        </p:txBody>
      </p:sp>
      <p:sp>
        <p:nvSpPr>
          <p:cNvPr id="155669" name="Freeform 21"/>
          <p:cNvSpPr>
            <a:spLocks/>
          </p:cNvSpPr>
          <p:nvPr/>
        </p:nvSpPr>
        <p:spPr bwMode="auto">
          <a:xfrm>
            <a:off x="6107113" y="4125913"/>
            <a:ext cx="1595437" cy="576262"/>
          </a:xfrm>
          <a:custGeom>
            <a:avLst/>
            <a:gdLst>
              <a:gd name="T0" fmla="*/ 0 w 1005"/>
              <a:gd name="T1" fmla="*/ 2147483646 h 363"/>
              <a:gd name="T2" fmla="*/ 2147483646 w 1005"/>
              <a:gd name="T3" fmla="*/ 2147483646 h 363"/>
              <a:gd name="T4" fmla="*/ 2147483646 w 1005"/>
              <a:gd name="T5" fmla="*/ 0 h 363"/>
              <a:gd name="T6" fmla="*/ 2147483646 w 1005"/>
              <a:gd name="T7" fmla="*/ 0 h 363"/>
              <a:gd name="T8" fmla="*/ 0 w 1005"/>
              <a:gd name="T9" fmla="*/ 2147483646 h 363"/>
              <a:gd name="T10" fmla="*/ 0 60000 65536"/>
              <a:gd name="T11" fmla="*/ 0 60000 65536"/>
              <a:gd name="T12" fmla="*/ 0 60000 65536"/>
              <a:gd name="T13" fmla="*/ 0 60000 65536"/>
              <a:gd name="T14" fmla="*/ 0 60000 65536"/>
              <a:gd name="T15" fmla="*/ 0 w 1005"/>
              <a:gd name="T16" fmla="*/ 0 h 363"/>
              <a:gd name="T17" fmla="*/ 1005 w 1005"/>
              <a:gd name="T18" fmla="*/ 363 h 363"/>
            </a:gdLst>
            <a:ahLst/>
            <a:cxnLst>
              <a:cxn ang="T10">
                <a:pos x="T0" y="T1"/>
              </a:cxn>
              <a:cxn ang="T11">
                <a:pos x="T2" y="T3"/>
              </a:cxn>
              <a:cxn ang="T12">
                <a:pos x="T4" y="T5"/>
              </a:cxn>
              <a:cxn ang="T13">
                <a:pos x="T6" y="T7"/>
              </a:cxn>
              <a:cxn ang="T14">
                <a:pos x="T8" y="T9"/>
              </a:cxn>
            </a:cxnLst>
            <a:rect l="T15" t="T16" r="T17" b="T18"/>
            <a:pathLst>
              <a:path w="1005" h="363">
                <a:moveTo>
                  <a:pt x="0" y="363"/>
                </a:moveTo>
                <a:lnTo>
                  <a:pt x="1005" y="363"/>
                </a:lnTo>
                <a:lnTo>
                  <a:pt x="756" y="0"/>
                </a:lnTo>
                <a:lnTo>
                  <a:pt x="255" y="0"/>
                </a:lnTo>
                <a:lnTo>
                  <a:pt x="0" y="363"/>
                </a:lnTo>
                <a:close/>
              </a:path>
            </a:pathLst>
          </a:custGeom>
          <a:gradFill rotWithShape="0">
            <a:gsLst>
              <a:gs pos="0">
                <a:srgbClr val="FFFF99"/>
              </a:gs>
              <a:gs pos="100000">
                <a:srgbClr val="C2C274"/>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p>
            <a:endParaRPr lang="en-US"/>
          </a:p>
        </p:txBody>
      </p:sp>
      <p:sp>
        <p:nvSpPr>
          <p:cNvPr id="155670" name="Text Box 22"/>
          <p:cNvSpPr txBox="1">
            <a:spLocks noChangeArrowheads="1"/>
          </p:cNvSpPr>
          <p:nvPr/>
        </p:nvSpPr>
        <p:spPr bwMode="auto">
          <a:xfrm>
            <a:off x="2301875" y="5842000"/>
            <a:ext cx="2243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Average span of 4</a:t>
            </a:r>
          </a:p>
        </p:txBody>
      </p:sp>
      <p:sp>
        <p:nvSpPr>
          <p:cNvPr id="155671" name="Text Box 23"/>
          <p:cNvSpPr txBox="1">
            <a:spLocks noChangeArrowheads="1"/>
          </p:cNvSpPr>
          <p:nvPr/>
        </p:nvSpPr>
        <p:spPr bwMode="auto">
          <a:xfrm>
            <a:off x="5713413" y="5842000"/>
            <a:ext cx="2384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Average span of 10</a:t>
            </a:r>
          </a:p>
        </p:txBody>
      </p:sp>
      <p:grpSp>
        <p:nvGrpSpPr>
          <p:cNvPr id="4" name="Group 24"/>
          <p:cNvGrpSpPr>
            <a:grpSpLocks/>
          </p:cNvGrpSpPr>
          <p:nvPr/>
        </p:nvGrpSpPr>
        <p:grpSpPr bwMode="auto">
          <a:xfrm>
            <a:off x="919163" y="2219325"/>
            <a:ext cx="871537" cy="3846513"/>
            <a:chOff x="579" y="1556"/>
            <a:chExt cx="549" cy="2423"/>
          </a:xfrm>
        </p:grpSpPr>
        <p:grpSp>
          <p:nvGrpSpPr>
            <p:cNvPr id="25645" name="Group 25"/>
            <p:cNvGrpSpPr>
              <a:grpSpLocks/>
            </p:cNvGrpSpPr>
            <p:nvPr/>
          </p:nvGrpSpPr>
          <p:grpSpPr bwMode="auto">
            <a:xfrm>
              <a:off x="747" y="1710"/>
              <a:ext cx="212" cy="2115"/>
              <a:chOff x="704" y="1359"/>
              <a:chExt cx="212" cy="2115"/>
            </a:xfrm>
          </p:grpSpPr>
          <p:sp>
            <p:nvSpPr>
              <p:cNvPr id="25648" name="Line 26"/>
              <p:cNvSpPr>
                <a:spLocks noChangeShapeType="1"/>
              </p:cNvSpPr>
              <p:nvPr/>
            </p:nvSpPr>
            <p:spPr bwMode="auto">
              <a:xfrm flipV="1">
                <a:off x="819" y="1359"/>
                <a:ext cx="0" cy="2115"/>
              </a:xfrm>
              <a:prstGeom prst="line">
                <a:avLst/>
              </a:prstGeom>
              <a:noFill/>
              <a:ln w="38100">
                <a:solidFill>
                  <a:schemeClr val="tx1"/>
                </a:solidFill>
                <a:miter lim="800000"/>
                <a:headEnd/>
                <a:tailEnd type="stealth" w="lg" len="med"/>
              </a:ln>
              <a:extLst>
                <a:ext uri="{909E8E84-426E-40DD-AFC4-6F175D3DCCD1}">
                  <a14:hiddenFill xmlns:a14="http://schemas.microsoft.com/office/drawing/2010/main">
                    <a:noFill/>
                  </a14:hiddenFill>
                </a:ext>
              </a:extLst>
            </p:spPr>
            <p:txBody>
              <a:bodyPr wrap="none"/>
              <a:lstStyle/>
              <a:p>
                <a:endParaRPr lang="en-US"/>
              </a:p>
            </p:txBody>
          </p:sp>
          <p:sp useBgFill="1">
            <p:nvSpPr>
              <p:cNvPr id="25649" name="Rectangle 27"/>
              <p:cNvSpPr>
                <a:spLocks noChangeArrowheads="1"/>
              </p:cNvSpPr>
              <p:nvPr/>
            </p:nvSpPr>
            <p:spPr bwMode="auto">
              <a:xfrm>
                <a:off x="756" y="1863"/>
                <a:ext cx="117" cy="1224"/>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25650" name="Text Box 28"/>
              <p:cNvSpPr txBox="1">
                <a:spLocks noChangeArrowheads="1"/>
              </p:cNvSpPr>
              <p:nvPr/>
            </p:nvSpPr>
            <p:spPr bwMode="auto">
              <a:xfrm rot="-5400000">
                <a:off x="169" y="2372"/>
                <a:ext cx="128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600" b="0"/>
                  <a:t>Organizational Level</a:t>
                </a:r>
              </a:p>
            </p:txBody>
          </p:sp>
        </p:grpSp>
        <p:sp>
          <p:nvSpPr>
            <p:cNvPr id="25646" name="Text Box 29"/>
            <p:cNvSpPr txBox="1">
              <a:spLocks noChangeArrowheads="1"/>
            </p:cNvSpPr>
            <p:nvPr/>
          </p:nvSpPr>
          <p:spPr bwMode="auto">
            <a:xfrm>
              <a:off x="579" y="1556"/>
              <a:ext cx="54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600" b="0"/>
                <a:t>Highest</a:t>
              </a:r>
            </a:p>
          </p:txBody>
        </p:sp>
        <p:sp>
          <p:nvSpPr>
            <p:cNvPr id="25647" name="Text Box 30"/>
            <p:cNvSpPr txBox="1">
              <a:spLocks noChangeArrowheads="1"/>
            </p:cNvSpPr>
            <p:nvPr/>
          </p:nvSpPr>
          <p:spPr bwMode="auto">
            <a:xfrm>
              <a:off x="593" y="3767"/>
              <a:ext cx="52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1600" b="0"/>
                <a:t>Lowest</a:t>
              </a:r>
            </a:p>
          </p:txBody>
        </p:sp>
      </p:grpSp>
      <p:grpSp>
        <p:nvGrpSpPr>
          <p:cNvPr id="6" name="Group 31"/>
          <p:cNvGrpSpPr>
            <a:grpSpLocks/>
          </p:cNvGrpSpPr>
          <p:nvPr/>
        </p:nvGrpSpPr>
        <p:grpSpPr bwMode="auto">
          <a:xfrm>
            <a:off x="3081338" y="1892300"/>
            <a:ext cx="685800" cy="514350"/>
            <a:chOff x="1953" y="1350"/>
            <a:chExt cx="432" cy="324"/>
          </a:xfrm>
        </p:grpSpPr>
        <p:sp>
          <p:nvSpPr>
            <p:cNvPr id="25643" name="Rectangle 32"/>
            <p:cNvSpPr>
              <a:spLocks noChangeArrowheads="1"/>
            </p:cNvSpPr>
            <p:nvPr/>
          </p:nvSpPr>
          <p:spPr bwMode="auto">
            <a:xfrm>
              <a:off x="1953" y="1350"/>
              <a:ext cx="432" cy="324"/>
            </a:xfrm>
            <a:prstGeom prst="rect">
              <a:avLst/>
            </a:prstGeom>
            <a:gradFill rotWithShape="0">
              <a:gsLst>
                <a:gs pos="0">
                  <a:srgbClr val="FFB9BB"/>
                </a:gs>
                <a:gs pos="100000">
                  <a:srgbClr val="FF7C80"/>
                </a:gs>
              </a:gsLst>
              <a:lin ang="5400000" scaled="1"/>
            </a:gradFill>
            <a:ln>
              <a:noFill/>
            </a:ln>
            <a:effectLst>
              <a:outerShdw dist="7184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25644" name="Text Box 33"/>
            <p:cNvSpPr txBox="1">
              <a:spLocks noChangeArrowheads="1"/>
            </p:cNvSpPr>
            <p:nvPr/>
          </p:nvSpPr>
          <p:spPr bwMode="auto">
            <a:xfrm>
              <a:off x="1979" y="1390"/>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a:t>334</a:t>
              </a:r>
            </a:p>
          </p:txBody>
        </p:sp>
      </p:grpSp>
      <p:grpSp>
        <p:nvGrpSpPr>
          <p:cNvPr id="7" name="Group 34"/>
          <p:cNvGrpSpPr>
            <a:grpSpLocks/>
          </p:cNvGrpSpPr>
          <p:nvPr/>
        </p:nvGrpSpPr>
        <p:grpSpPr bwMode="auto">
          <a:xfrm>
            <a:off x="6562725" y="2944813"/>
            <a:ext cx="685800" cy="514350"/>
            <a:chOff x="4110" y="2013"/>
            <a:chExt cx="432" cy="324"/>
          </a:xfrm>
        </p:grpSpPr>
        <p:sp>
          <p:nvSpPr>
            <p:cNvPr id="25641" name="Rectangle 35"/>
            <p:cNvSpPr>
              <a:spLocks noChangeArrowheads="1"/>
            </p:cNvSpPr>
            <p:nvPr/>
          </p:nvSpPr>
          <p:spPr bwMode="auto">
            <a:xfrm>
              <a:off x="4110" y="2013"/>
              <a:ext cx="432" cy="324"/>
            </a:xfrm>
            <a:prstGeom prst="rect">
              <a:avLst/>
            </a:prstGeom>
            <a:gradFill rotWithShape="0">
              <a:gsLst>
                <a:gs pos="0">
                  <a:srgbClr val="FFFF99"/>
                </a:gs>
                <a:gs pos="100000">
                  <a:srgbClr val="C2C274"/>
                </a:gs>
              </a:gsLst>
              <a:lin ang="5400000" scaled="1"/>
            </a:gradFill>
            <a:ln>
              <a:noFill/>
            </a:ln>
            <a:effectLst>
              <a:outerShdw dist="71842"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25642" name="Text Box 36"/>
            <p:cNvSpPr txBox="1">
              <a:spLocks noChangeArrowheads="1"/>
            </p:cNvSpPr>
            <p:nvPr/>
          </p:nvSpPr>
          <p:spPr bwMode="auto">
            <a:xfrm>
              <a:off x="4135" y="2050"/>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111</a:t>
              </a:r>
            </a:p>
          </p:txBody>
        </p:sp>
      </p:grpSp>
      <p:grpSp>
        <p:nvGrpSpPr>
          <p:cNvPr id="8" name="Group 37"/>
          <p:cNvGrpSpPr>
            <a:grpSpLocks/>
          </p:cNvGrpSpPr>
          <p:nvPr/>
        </p:nvGrpSpPr>
        <p:grpSpPr bwMode="auto">
          <a:xfrm>
            <a:off x="3914775" y="2141538"/>
            <a:ext cx="2886075" cy="736600"/>
            <a:chOff x="2466" y="1507"/>
            <a:chExt cx="1818" cy="464"/>
          </a:xfrm>
        </p:grpSpPr>
        <p:sp>
          <p:nvSpPr>
            <p:cNvPr id="25638" name="Text Box 38"/>
            <p:cNvSpPr txBox="1">
              <a:spLocks noChangeArrowheads="1"/>
            </p:cNvSpPr>
            <p:nvPr/>
          </p:nvSpPr>
          <p:spPr bwMode="auto">
            <a:xfrm>
              <a:off x="2761" y="1507"/>
              <a:ext cx="143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Total number of managers</a:t>
              </a:r>
            </a:p>
          </p:txBody>
        </p:sp>
        <p:sp>
          <p:nvSpPr>
            <p:cNvPr id="25639" name="Line 39"/>
            <p:cNvSpPr>
              <a:spLocks noChangeShapeType="1"/>
            </p:cNvSpPr>
            <p:nvPr/>
          </p:nvSpPr>
          <p:spPr bwMode="auto">
            <a:xfrm flipH="1" flipV="1">
              <a:off x="2466" y="1521"/>
              <a:ext cx="414" cy="117"/>
            </a:xfrm>
            <a:prstGeom prst="line">
              <a:avLst/>
            </a:prstGeom>
            <a:noFill/>
            <a:ln w="38100">
              <a:solidFill>
                <a:schemeClr val="tx1"/>
              </a:solidFill>
              <a:miter lim="800000"/>
              <a:headEnd/>
              <a:tailEnd type="stealth" w="lg" len="med"/>
            </a:ln>
            <a:extLst>
              <a:ext uri="{909E8E84-426E-40DD-AFC4-6F175D3DCCD1}">
                <a14:hiddenFill xmlns:a14="http://schemas.microsoft.com/office/drawing/2010/main">
                  <a:noFill/>
                </a14:hiddenFill>
              </a:ext>
            </a:extLst>
          </p:spPr>
          <p:txBody>
            <a:bodyPr wrap="none"/>
            <a:lstStyle/>
            <a:p>
              <a:endParaRPr lang="en-US"/>
            </a:p>
          </p:txBody>
        </p:sp>
        <p:sp>
          <p:nvSpPr>
            <p:cNvPr id="25640" name="Line 40"/>
            <p:cNvSpPr>
              <a:spLocks noChangeShapeType="1"/>
            </p:cNvSpPr>
            <p:nvPr/>
          </p:nvSpPr>
          <p:spPr bwMode="auto">
            <a:xfrm>
              <a:off x="4014" y="1746"/>
              <a:ext cx="270" cy="225"/>
            </a:xfrm>
            <a:prstGeom prst="line">
              <a:avLst/>
            </a:prstGeom>
            <a:noFill/>
            <a:ln w="38100">
              <a:solidFill>
                <a:schemeClr val="tx1"/>
              </a:solidFill>
              <a:miter lim="800000"/>
              <a:headEnd/>
              <a:tailEnd type="stealth" w="lg" len="med"/>
            </a:ln>
            <a:extLst>
              <a:ext uri="{909E8E84-426E-40DD-AFC4-6F175D3DCCD1}">
                <a14:hiddenFill xmlns:a14="http://schemas.microsoft.com/office/drawing/2010/main">
                  <a:noFill/>
                </a14:hiddenFill>
              </a:ext>
            </a:extLst>
          </p:spPr>
          <p:txBody>
            <a:bodyPr wrap="none"/>
            <a:lstStyle/>
            <a:p>
              <a:endParaRPr lang="en-US"/>
            </a:p>
          </p:txBody>
        </p:sp>
      </p:grpSp>
      <p:sp>
        <p:nvSpPr>
          <p:cNvPr id="155689" name="AutoShape 41"/>
          <p:cNvSpPr>
            <a:spLocks noChangeArrowheads="1"/>
          </p:cNvSpPr>
          <p:nvPr/>
        </p:nvSpPr>
        <p:spPr bwMode="auto">
          <a:xfrm>
            <a:off x="1828800" y="2444750"/>
            <a:ext cx="3195638" cy="3405188"/>
          </a:xfrm>
          <a:prstGeom prst="triangle">
            <a:avLst>
              <a:gd name="adj" fmla="val 50000"/>
            </a:avLst>
          </a:prstGeom>
          <a:noFill/>
          <a:ln w="19050">
            <a:solidFill>
              <a:srgbClr val="B3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155690" name="Text Box 42"/>
          <p:cNvSpPr txBox="1">
            <a:spLocks noChangeArrowheads="1"/>
          </p:cNvSpPr>
          <p:nvPr/>
        </p:nvSpPr>
        <p:spPr bwMode="auto">
          <a:xfrm>
            <a:off x="2400300" y="5324475"/>
            <a:ext cx="204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1000 Associates</a:t>
            </a:r>
          </a:p>
        </p:txBody>
      </p:sp>
      <p:sp>
        <p:nvSpPr>
          <p:cNvPr id="155691" name="Text Box 43"/>
          <p:cNvSpPr txBox="1">
            <a:spLocks noChangeArrowheads="1"/>
          </p:cNvSpPr>
          <p:nvPr/>
        </p:nvSpPr>
        <p:spPr bwMode="auto">
          <a:xfrm>
            <a:off x="2324100" y="4770438"/>
            <a:ext cx="2200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250 Level 1 Mgrs.</a:t>
            </a:r>
          </a:p>
        </p:txBody>
      </p:sp>
      <p:sp>
        <p:nvSpPr>
          <p:cNvPr id="155692" name="Text Box 44"/>
          <p:cNvSpPr txBox="1">
            <a:spLocks noChangeArrowheads="1"/>
          </p:cNvSpPr>
          <p:nvPr/>
        </p:nvSpPr>
        <p:spPr bwMode="auto">
          <a:xfrm>
            <a:off x="2393950" y="4165600"/>
            <a:ext cx="2058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63 Level 2 Mgrs.</a:t>
            </a:r>
          </a:p>
        </p:txBody>
      </p:sp>
      <p:sp>
        <p:nvSpPr>
          <p:cNvPr id="155693" name="Text Box 45"/>
          <p:cNvSpPr txBox="1">
            <a:spLocks noChangeArrowheads="1"/>
          </p:cNvSpPr>
          <p:nvPr/>
        </p:nvSpPr>
        <p:spPr bwMode="auto">
          <a:xfrm>
            <a:off x="2393950" y="3603625"/>
            <a:ext cx="2058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16 Level 3 Mgrs.</a:t>
            </a:r>
          </a:p>
        </p:txBody>
      </p:sp>
      <p:sp>
        <p:nvSpPr>
          <p:cNvPr id="155694" name="Text Box 46"/>
          <p:cNvSpPr txBox="1">
            <a:spLocks noChangeArrowheads="1"/>
          </p:cNvSpPr>
          <p:nvPr/>
        </p:nvSpPr>
        <p:spPr bwMode="auto">
          <a:xfrm>
            <a:off x="2465388" y="3084513"/>
            <a:ext cx="1917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4 Level 4 Mgrs.</a:t>
            </a:r>
          </a:p>
        </p:txBody>
      </p:sp>
      <p:sp>
        <p:nvSpPr>
          <p:cNvPr id="155695" name="Text Box 47"/>
          <p:cNvSpPr txBox="1">
            <a:spLocks noChangeArrowheads="1"/>
          </p:cNvSpPr>
          <p:nvPr/>
        </p:nvSpPr>
        <p:spPr bwMode="auto">
          <a:xfrm>
            <a:off x="2379663" y="2522538"/>
            <a:ext cx="20875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1 Top Level Mgr.</a:t>
            </a:r>
          </a:p>
        </p:txBody>
      </p:sp>
      <p:sp>
        <p:nvSpPr>
          <p:cNvPr id="155696" name="AutoShape 48"/>
          <p:cNvSpPr>
            <a:spLocks noChangeArrowheads="1"/>
          </p:cNvSpPr>
          <p:nvPr/>
        </p:nvSpPr>
        <p:spPr bwMode="auto">
          <a:xfrm>
            <a:off x="5314950" y="3559175"/>
            <a:ext cx="3190875" cy="2290763"/>
          </a:xfrm>
          <a:prstGeom prst="triangle">
            <a:avLst>
              <a:gd name="adj" fmla="val 50000"/>
            </a:avLst>
          </a:prstGeom>
          <a:noFill/>
          <a:ln w="19050">
            <a:solidFill>
              <a:srgbClr val="CC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
        <p:nvSpPr>
          <p:cNvPr id="155697" name="Text Box 49"/>
          <p:cNvSpPr txBox="1">
            <a:spLocks noChangeArrowheads="1"/>
          </p:cNvSpPr>
          <p:nvPr/>
        </p:nvSpPr>
        <p:spPr bwMode="auto">
          <a:xfrm>
            <a:off x="5881688" y="5326063"/>
            <a:ext cx="204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1000 Associates</a:t>
            </a:r>
          </a:p>
        </p:txBody>
      </p:sp>
      <p:sp>
        <p:nvSpPr>
          <p:cNvPr id="155698" name="Text Box 50"/>
          <p:cNvSpPr txBox="1">
            <a:spLocks noChangeArrowheads="1"/>
          </p:cNvSpPr>
          <p:nvPr/>
        </p:nvSpPr>
        <p:spPr bwMode="auto">
          <a:xfrm>
            <a:off x="5805488" y="4765675"/>
            <a:ext cx="2200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100 Level 1 Mgrs.</a:t>
            </a:r>
          </a:p>
        </p:txBody>
      </p:sp>
      <p:sp>
        <p:nvSpPr>
          <p:cNvPr id="155699" name="Text Box 51"/>
          <p:cNvSpPr txBox="1">
            <a:spLocks noChangeArrowheads="1"/>
          </p:cNvSpPr>
          <p:nvPr/>
        </p:nvSpPr>
        <p:spPr bwMode="auto">
          <a:xfrm>
            <a:off x="5875338" y="4189413"/>
            <a:ext cx="2058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10 Level 2 Mgrs.</a:t>
            </a:r>
          </a:p>
        </p:txBody>
      </p:sp>
      <p:sp>
        <p:nvSpPr>
          <p:cNvPr id="155700" name="Text Box 52"/>
          <p:cNvSpPr txBox="1">
            <a:spLocks noChangeArrowheads="1"/>
          </p:cNvSpPr>
          <p:nvPr/>
        </p:nvSpPr>
        <p:spPr bwMode="auto">
          <a:xfrm>
            <a:off x="5861050" y="3670300"/>
            <a:ext cx="2087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r>
              <a:rPr lang="en-US" altLang="en-US" sz="2000" b="0"/>
              <a:t>1 Top Level Mgr.</a:t>
            </a:r>
          </a:p>
        </p:txBody>
      </p:sp>
      <p:sp>
        <p:nvSpPr>
          <p:cNvPr id="25635" name="CasellaDiTesto 51"/>
          <p:cNvSpPr txBox="1">
            <a:spLocks noChangeArrowheads="1"/>
          </p:cNvSpPr>
          <p:nvPr/>
        </p:nvSpPr>
        <p:spPr bwMode="auto">
          <a:xfrm>
            <a:off x="5990959" y="6103212"/>
            <a:ext cx="18277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it-IT" altLang="en-US" sz="1600" b="1" dirty="0">
                <a:cs typeface="Arial" panose="020B0604020202020204" pitchFamily="34" charset="0"/>
              </a:rPr>
              <a:t>Flat organization</a:t>
            </a:r>
          </a:p>
        </p:txBody>
      </p:sp>
      <p:sp>
        <p:nvSpPr>
          <p:cNvPr id="25636" name="CasellaDiTesto 52"/>
          <p:cNvSpPr txBox="1">
            <a:spLocks noChangeArrowheads="1"/>
          </p:cNvSpPr>
          <p:nvPr/>
        </p:nvSpPr>
        <p:spPr bwMode="auto">
          <a:xfrm>
            <a:off x="4346575" y="3962400"/>
            <a:ext cx="1622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it-IT" altLang="en-US" sz="2400">
                <a:latin typeface="Times New Roman" panose="02020603050405020304" pitchFamily="18" charset="0"/>
              </a:rPr>
              <a:t>Delayering</a:t>
            </a:r>
          </a:p>
        </p:txBody>
      </p:sp>
      <p:sp>
        <p:nvSpPr>
          <p:cNvPr id="25637" name="Freccia destra 53"/>
          <p:cNvSpPr>
            <a:spLocks noChangeArrowheads="1"/>
          </p:cNvSpPr>
          <p:nvPr/>
        </p:nvSpPr>
        <p:spPr bwMode="auto">
          <a:xfrm>
            <a:off x="4973638" y="4579938"/>
            <a:ext cx="587375" cy="414337"/>
          </a:xfrm>
          <a:prstGeom prst="rightArrow">
            <a:avLst>
              <a:gd name="adj1" fmla="val 50000"/>
              <a:gd name="adj2" fmla="val 49965"/>
            </a:avLst>
          </a:prstGeom>
          <a:solidFill>
            <a:schemeClr val="accent1"/>
          </a:solidFill>
          <a:ln w="9525">
            <a:solidFill>
              <a:schemeClr val="tx1"/>
            </a:solidFill>
            <a:miter lim="800000"/>
            <a:headEnd/>
            <a:tailEnd/>
          </a:ln>
        </p:spPr>
        <p:txBody>
          <a:bodyPr wrap="none"/>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endParaRPr lang="it-IT" altLang="en-US" sz="2400">
              <a:latin typeface="Times New Roman" panose="02020603050405020304" pitchFamily="18" charset="0"/>
            </a:endParaRPr>
          </a:p>
        </p:txBody>
      </p:sp>
    </p:spTree>
    <p:extLst>
      <p:ext uri="{BB962C8B-B14F-4D97-AF65-F5344CB8AC3E}">
        <p14:creationId xmlns:p14="http://schemas.microsoft.com/office/powerpoint/2010/main" val="3559816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0" presetClass="entr" presetSubtype="0" decel="100000" fill="hold" grpId="0" nodeType="clickEffect">
                                  <p:stCondLst>
                                    <p:cond delay="0"/>
                                  </p:stCondLst>
                                  <p:childTnLst>
                                    <p:set>
                                      <p:cBhvr>
                                        <p:cTn id="11" dur="1" fill="hold">
                                          <p:stCondLst>
                                            <p:cond delay="0"/>
                                          </p:stCondLst>
                                        </p:cTn>
                                        <p:tgtEl>
                                          <p:spTgt spid="155670"/>
                                        </p:tgtEl>
                                        <p:attrNameLst>
                                          <p:attrName>style.visibility</p:attrName>
                                        </p:attrNameLst>
                                      </p:cBhvr>
                                      <p:to>
                                        <p:strVal val="visible"/>
                                      </p:to>
                                    </p:set>
                                    <p:anim calcmode="lin" valueType="num">
                                      <p:cBhvr>
                                        <p:cTn id="12" dur="1000" fill="hold"/>
                                        <p:tgtEl>
                                          <p:spTgt spid="155670"/>
                                        </p:tgtEl>
                                        <p:attrNameLst>
                                          <p:attrName>ppt_w</p:attrName>
                                        </p:attrNameLst>
                                      </p:cBhvr>
                                      <p:tavLst>
                                        <p:tav tm="0">
                                          <p:val>
                                            <p:strVal val="#ppt_w+.3"/>
                                          </p:val>
                                        </p:tav>
                                        <p:tav tm="100000">
                                          <p:val>
                                            <p:strVal val="#ppt_w"/>
                                          </p:val>
                                        </p:tav>
                                      </p:tavLst>
                                    </p:anim>
                                    <p:anim calcmode="lin" valueType="num">
                                      <p:cBhvr>
                                        <p:cTn id="13" dur="1000" fill="hold"/>
                                        <p:tgtEl>
                                          <p:spTgt spid="155670"/>
                                        </p:tgtEl>
                                        <p:attrNameLst>
                                          <p:attrName>ppt_h</p:attrName>
                                        </p:attrNameLst>
                                      </p:cBhvr>
                                      <p:tavLst>
                                        <p:tav tm="0">
                                          <p:val>
                                            <p:strVal val="#ppt_h"/>
                                          </p:val>
                                        </p:tav>
                                        <p:tav tm="100000">
                                          <p:val>
                                            <p:strVal val="#ppt_h"/>
                                          </p:val>
                                        </p:tav>
                                      </p:tavLst>
                                    </p:anim>
                                    <p:animEffect transition="in" filter="fade">
                                      <p:cBhvr>
                                        <p:cTn id="14" dur="1000"/>
                                        <p:tgtEl>
                                          <p:spTgt spid="155670"/>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155671"/>
                                        </p:tgtEl>
                                        <p:attrNameLst>
                                          <p:attrName>style.visibility</p:attrName>
                                        </p:attrNameLst>
                                      </p:cBhvr>
                                      <p:to>
                                        <p:strVal val="visible"/>
                                      </p:to>
                                    </p:set>
                                    <p:anim calcmode="lin" valueType="num">
                                      <p:cBhvr>
                                        <p:cTn id="17" dur="1000" fill="hold"/>
                                        <p:tgtEl>
                                          <p:spTgt spid="155671"/>
                                        </p:tgtEl>
                                        <p:attrNameLst>
                                          <p:attrName>ppt_w</p:attrName>
                                        </p:attrNameLst>
                                      </p:cBhvr>
                                      <p:tavLst>
                                        <p:tav tm="0">
                                          <p:val>
                                            <p:strVal val="#ppt_w+.3"/>
                                          </p:val>
                                        </p:tav>
                                        <p:tav tm="100000">
                                          <p:val>
                                            <p:strVal val="#ppt_w"/>
                                          </p:val>
                                        </p:tav>
                                      </p:tavLst>
                                    </p:anim>
                                    <p:anim calcmode="lin" valueType="num">
                                      <p:cBhvr>
                                        <p:cTn id="18" dur="1000" fill="hold"/>
                                        <p:tgtEl>
                                          <p:spTgt spid="155671"/>
                                        </p:tgtEl>
                                        <p:attrNameLst>
                                          <p:attrName>ppt_h</p:attrName>
                                        </p:attrNameLst>
                                      </p:cBhvr>
                                      <p:tavLst>
                                        <p:tav tm="0">
                                          <p:val>
                                            <p:strVal val="#ppt_h"/>
                                          </p:val>
                                        </p:tav>
                                        <p:tav tm="100000">
                                          <p:val>
                                            <p:strVal val="#ppt_h"/>
                                          </p:val>
                                        </p:tav>
                                      </p:tavLst>
                                    </p:anim>
                                    <p:animEffect transition="in" filter="fade">
                                      <p:cBhvr>
                                        <p:cTn id="19" dur="1000"/>
                                        <p:tgtEl>
                                          <p:spTgt spid="15567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4" fill="hold" nodeType="clickEffect">
                                  <p:stCondLst>
                                    <p:cond delay="0"/>
                                  </p:stCondLst>
                                  <p:childTnLst>
                                    <p:set>
                                      <p:cBhvr>
                                        <p:cTn id="23" dur="1" fill="hold">
                                          <p:stCondLst>
                                            <p:cond delay="0"/>
                                          </p:stCondLst>
                                        </p:cTn>
                                        <p:tgtEl>
                                          <p:spTgt spid="155661"/>
                                        </p:tgtEl>
                                        <p:attrNameLst>
                                          <p:attrName>style.visibility</p:attrName>
                                        </p:attrNameLst>
                                      </p:cBhvr>
                                      <p:to>
                                        <p:strVal val="visible"/>
                                      </p:to>
                                    </p:set>
                                    <p:animEffect transition="in" filter="wipe(down)">
                                      <p:cBhvr>
                                        <p:cTn id="24" dur="500"/>
                                        <p:tgtEl>
                                          <p:spTgt spid="155661"/>
                                        </p:tgtEl>
                                      </p:cBhvr>
                                    </p:animEffect>
                                  </p:childTnLst>
                                </p:cTn>
                              </p:par>
                              <p:par>
                                <p:cTn id="25" presetID="22" presetClass="entr" presetSubtype="4" fill="hold" nodeType="withEffect">
                                  <p:stCondLst>
                                    <p:cond delay="0"/>
                                  </p:stCondLst>
                                  <p:childTnLst>
                                    <p:set>
                                      <p:cBhvr>
                                        <p:cTn id="26" dur="1" fill="hold">
                                          <p:stCondLst>
                                            <p:cond delay="0"/>
                                          </p:stCondLst>
                                        </p:cTn>
                                        <p:tgtEl>
                                          <p:spTgt spid="155667"/>
                                        </p:tgtEl>
                                        <p:attrNameLst>
                                          <p:attrName>style.visibility</p:attrName>
                                        </p:attrNameLst>
                                      </p:cBhvr>
                                      <p:to>
                                        <p:strVal val="visible"/>
                                      </p:to>
                                    </p:set>
                                    <p:animEffect transition="in" filter="wipe(down)">
                                      <p:cBhvr>
                                        <p:cTn id="27" dur="500"/>
                                        <p:tgtEl>
                                          <p:spTgt spid="155667"/>
                                        </p:tgtEl>
                                      </p:cBhvr>
                                    </p:animEffect>
                                  </p:childTnLst>
                                </p:cTn>
                              </p:par>
                            </p:childTnLst>
                          </p:cTn>
                        </p:par>
                        <p:par>
                          <p:cTn id="28" fill="hold" nodeType="afterGroup">
                            <p:stCondLst>
                              <p:cond delay="500"/>
                            </p:stCondLst>
                            <p:childTnLst>
                              <p:par>
                                <p:cTn id="29" presetID="50" presetClass="entr" presetSubtype="0" decel="100000" fill="hold" grpId="0" nodeType="afterEffect">
                                  <p:stCondLst>
                                    <p:cond delay="0"/>
                                  </p:stCondLst>
                                  <p:childTnLst>
                                    <p:set>
                                      <p:cBhvr>
                                        <p:cTn id="30" dur="1" fill="hold">
                                          <p:stCondLst>
                                            <p:cond delay="0"/>
                                          </p:stCondLst>
                                        </p:cTn>
                                        <p:tgtEl>
                                          <p:spTgt spid="155690"/>
                                        </p:tgtEl>
                                        <p:attrNameLst>
                                          <p:attrName>style.visibility</p:attrName>
                                        </p:attrNameLst>
                                      </p:cBhvr>
                                      <p:to>
                                        <p:strVal val="visible"/>
                                      </p:to>
                                    </p:set>
                                    <p:anim calcmode="lin" valueType="num">
                                      <p:cBhvr>
                                        <p:cTn id="31" dur="1000" fill="hold"/>
                                        <p:tgtEl>
                                          <p:spTgt spid="155690"/>
                                        </p:tgtEl>
                                        <p:attrNameLst>
                                          <p:attrName>ppt_w</p:attrName>
                                        </p:attrNameLst>
                                      </p:cBhvr>
                                      <p:tavLst>
                                        <p:tav tm="0">
                                          <p:val>
                                            <p:strVal val="#ppt_w+.3"/>
                                          </p:val>
                                        </p:tav>
                                        <p:tav tm="100000">
                                          <p:val>
                                            <p:strVal val="#ppt_w"/>
                                          </p:val>
                                        </p:tav>
                                      </p:tavLst>
                                    </p:anim>
                                    <p:anim calcmode="lin" valueType="num">
                                      <p:cBhvr>
                                        <p:cTn id="32" dur="1000" fill="hold"/>
                                        <p:tgtEl>
                                          <p:spTgt spid="155690"/>
                                        </p:tgtEl>
                                        <p:attrNameLst>
                                          <p:attrName>ppt_h</p:attrName>
                                        </p:attrNameLst>
                                      </p:cBhvr>
                                      <p:tavLst>
                                        <p:tav tm="0">
                                          <p:val>
                                            <p:strVal val="#ppt_h"/>
                                          </p:val>
                                        </p:tav>
                                        <p:tav tm="100000">
                                          <p:val>
                                            <p:strVal val="#ppt_h"/>
                                          </p:val>
                                        </p:tav>
                                      </p:tavLst>
                                    </p:anim>
                                    <p:animEffect transition="in" filter="fade">
                                      <p:cBhvr>
                                        <p:cTn id="33" dur="1000"/>
                                        <p:tgtEl>
                                          <p:spTgt spid="155690"/>
                                        </p:tgtEl>
                                      </p:cBhvr>
                                    </p:animEffect>
                                  </p:childTnLst>
                                </p:cTn>
                              </p:par>
                              <p:par>
                                <p:cTn id="34" presetID="50" presetClass="entr" presetSubtype="0" decel="100000" fill="hold" grpId="0" nodeType="withEffect">
                                  <p:stCondLst>
                                    <p:cond delay="0"/>
                                  </p:stCondLst>
                                  <p:childTnLst>
                                    <p:set>
                                      <p:cBhvr>
                                        <p:cTn id="35" dur="1" fill="hold">
                                          <p:stCondLst>
                                            <p:cond delay="0"/>
                                          </p:stCondLst>
                                        </p:cTn>
                                        <p:tgtEl>
                                          <p:spTgt spid="155697"/>
                                        </p:tgtEl>
                                        <p:attrNameLst>
                                          <p:attrName>style.visibility</p:attrName>
                                        </p:attrNameLst>
                                      </p:cBhvr>
                                      <p:to>
                                        <p:strVal val="visible"/>
                                      </p:to>
                                    </p:set>
                                    <p:anim calcmode="lin" valueType="num">
                                      <p:cBhvr>
                                        <p:cTn id="36" dur="1000" fill="hold"/>
                                        <p:tgtEl>
                                          <p:spTgt spid="155697"/>
                                        </p:tgtEl>
                                        <p:attrNameLst>
                                          <p:attrName>ppt_w</p:attrName>
                                        </p:attrNameLst>
                                      </p:cBhvr>
                                      <p:tavLst>
                                        <p:tav tm="0">
                                          <p:val>
                                            <p:strVal val="#ppt_w+.3"/>
                                          </p:val>
                                        </p:tav>
                                        <p:tav tm="100000">
                                          <p:val>
                                            <p:strVal val="#ppt_w"/>
                                          </p:val>
                                        </p:tav>
                                      </p:tavLst>
                                    </p:anim>
                                    <p:anim calcmode="lin" valueType="num">
                                      <p:cBhvr>
                                        <p:cTn id="37" dur="1000" fill="hold"/>
                                        <p:tgtEl>
                                          <p:spTgt spid="155697"/>
                                        </p:tgtEl>
                                        <p:attrNameLst>
                                          <p:attrName>ppt_h</p:attrName>
                                        </p:attrNameLst>
                                      </p:cBhvr>
                                      <p:tavLst>
                                        <p:tav tm="0">
                                          <p:val>
                                            <p:strVal val="#ppt_h"/>
                                          </p:val>
                                        </p:tav>
                                        <p:tav tm="100000">
                                          <p:val>
                                            <p:strVal val="#ppt_h"/>
                                          </p:val>
                                        </p:tav>
                                      </p:tavLst>
                                    </p:anim>
                                    <p:animEffect transition="in" filter="fade">
                                      <p:cBhvr>
                                        <p:cTn id="38" dur="1000"/>
                                        <p:tgtEl>
                                          <p:spTgt spid="15569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6" presetClass="emph" presetSubtype="0" fill="hold" grpId="1" nodeType="clickEffect">
                                  <p:stCondLst>
                                    <p:cond delay="0"/>
                                  </p:stCondLst>
                                  <p:childTnLst>
                                    <p:animEffect transition="out" filter="fade">
                                      <p:cBhvr>
                                        <p:cTn id="42" dur="500" tmFilter="0, 0; .2, .5; .8, .5; 1, 0"/>
                                        <p:tgtEl>
                                          <p:spTgt spid="155670"/>
                                        </p:tgtEl>
                                      </p:cBhvr>
                                    </p:animEffect>
                                    <p:animScale>
                                      <p:cBhvr>
                                        <p:cTn id="43" dur="250" autoRev="1" fill="hold"/>
                                        <p:tgtEl>
                                          <p:spTgt spid="155670"/>
                                        </p:tgtEl>
                                      </p:cBhvr>
                                      <p:by x="105000" y="105000"/>
                                    </p:animScale>
                                  </p:childTnLst>
                                </p:cTn>
                              </p:par>
                            </p:childTnLst>
                          </p:cTn>
                        </p:par>
                        <p:par>
                          <p:cTn id="44" fill="hold" nodeType="afterGroup">
                            <p:stCondLst>
                              <p:cond delay="500"/>
                            </p:stCondLst>
                            <p:childTnLst>
                              <p:par>
                                <p:cTn id="45" presetID="22" presetClass="entr" presetSubtype="4" fill="hold" nodeType="afterEffect">
                                  <p:stCondLst>
                                    <p:cond delay="0"/>
                                  </p:stCondLst>
                                  <p:childTnLst>
                                    <p:set>
                                      <p:cBhvr>
                                        <p:cTn id="46" dur="1" fill="hold">
                                          <p:stCondLst>
                                            <p:cond delay="0"/>
                                          </p:stCondLst>
                                        </p:cTn>
                                        <p:tgtEl>
                                          <p:spTgt spid="155662"/>
                                        </p:tgtEl>
                                        <p:attrNameLst>
                                          <p:attrName>style.visibility</p:attrName>
                                        </p:attrNameLst>
                                      </p:cBhvr>
                                      <p:to>
                                        <p:strVal val="visible"/>
                                      </p:to>
                                    </p:set>
                                    <p:animEffect transition="in" filter="wipe(down)">
                                      <p:cBhvr>
                                        <p:cTn id="47" dur="500"/>
                                        <p:tgtEl>
                                          <p:spTgt spid="155662"/>
                                        </p:tgtEl>
                                      </p:cBhvr>
                                    </p:animEffect>
                                  </p:childTnLst>
                                </p:cTn>
                              </p:par>
                            </p:childTnLst>
                          </p:cTn>
                        </p:par>
                        <p:par>
                          <p:cTn id="48" fill="hold" nodeType="afterGroup">
                            <p:stCondLst>
                              <p:cond delay="1000"/>
                            </p:stCondLst>
                            <p:childTnLst>
                              <p:par>
                                <p:cTn id="49" presetID="50" presetClass="entr" presetSubtype="0" decel="100000" fill="hold" grpId="0" nodeType="afterEffect">
                                  <p:stCondLst>
                                    <p:cond delay="0"/>
                                  </p:stCondLst>
                                  <p:childTnLst>
                                    <p:set>
                                      <p:cBhvr>
                                        <p:cTn id="50" dur="1" fill="hold">
                                          <p:stCondLst>
                                            <p:cond delay="0"/>
                                          </p:stCondLst>
                                        </p:cTn>
                                        <p:tgtEl>
                                          <p:spTgt spid="155691"/>
                                        </p:tgtEl>
                                        <p:attrNameLst>
                                          <p:attrName>style.visibility</p:attrName>
                                        </p:attrNameLst>
                                      </p:cBhvr>
                                      <p:to>
                                        <p:strVal val="visible"/>
                                      </p:to>
                                    </p:set>
                                    <p:anim calcmode="lin" valueType="num">
                                      <p:cBhvr>
                                        <p:cTn id="51" dur="1000" fill="hold"/>
                                        <p:tgtEl>
                                          <p:spTgt spid="155691"/>
                                        </p:tgtEl>
                                        <p:attrNameLst>
                                          <p:attrName>ppt_w</p:attrName>
                                        </p:attrNameLst>
                                      </p:cBhvr>
                                      <p:tavLst>
                                        <p:tav tm="0">
                                          <p:val>
                                            <p:strVal val="#ppt_w+.3"/>
                                          </p:val>
                                        </p:tav>
                                        <p:tav tm="100000">
                                          <p:val>
                                            <p:strVal val="#ppt_w"/>
                                          </p:val>
                                        </p:tav>
                                      </p:tavLst>
                                    </p:anim>
                                    <p:anim calcmode="lin" valueType="num">
                                      <p:cBhvr>
                                        <p:cTn id="52" dur="1000" fill="hold"/>
                                        <p:tgtEl>
                                          <p:spTgt spid="155691"/>
                                        </p:tgtEl>
                                        <p:attrNameLst>
                                          <p:attrName>ppt_h</p:attrName>
                                        </p:attrNameLst>
                                      </p:cBhvr>
                                      <p:tavLst>
                                        <p:tav tm="0">
                                          <p:val>
                                            <p:strVal val="#ppt_h"/>
                                          </p:val>
                                        </p:tav>
                                        <p:tav tm="100000">
                                          <p:val>
                                            <p:strVal val="#ppt_h"/>
                                          </p:val>
                                        </p:tav>
                                      </p:tavLst>
                                    </p:anim>
                                    <p:animEffect transition="in" filter="fade">
                                      <p:cBhvr>
                                        <p:cTn id="53" dur="1000"/>
                                        <p:tgtEl>
                                          <p:spTgt spid="15569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6" presetClass="emph" presetSubtype="0" fill="hold" grpId="1" nodeType="clickEffect">
                                  <p:stCondLst>
                                    <p:cond delay="0"/>
                                  </p:stCondLst>
                                  <p:childTnLst>
                                    <p:animEffect transition="out" filter="fade">
                                      <p:cBhvr>
                                        <p:cTn id="57" dur="500" tmFilter="0, 0; .2, .5; .8, .5; 1, 0"/>
                                        <p:tgtEl>
                                          <p:spTgt spid="155671"/>
                                        </p:tgtEl>
                                      </p:cBhvr>
                                    </p:animEffect>
                                    <p:animScale>
                                      <p:cBhvr>
                                        <p:cTn id="58" dur="250" autoRev="1" fill="hold"/>
                                        <p:tgtEl>
                                          <p:spTgt spid="155671"/>
                                        </p:tgtEl>
                                      </p:cBhvr>
                                      <p:by x="105000" y="105000"/>
                                    </p:animScale>
                                  </p:childTnLst>
                                </p:cTn>
                              </p:par>
                              <p:par>
                                <p:cTn id="59" presetID="22" presetClass="entr" presetSubtype="4" fill="hold" nodeType="withEffect">
                                  <p:stCondLst>
                                    <p:cond delay="0"/>
                                  </p:stCondLst>
                                  <p:childTnLst>
                                    <p:set>
                                      <p:cBhvr>
                                        <p:cTn id="60" dur="1" fill="hold">
                                          <p:stCondLst>
                                            <p:cond delay="0"/>
                                          </p:stCondLst>
                                        </p:cTn>
                                        <p:tgtEl>
                                          <p:spTgt spid="155668"/>
                                        </p:tgtEl>
                                        <p:attrNameLst>
                                          <p:attrName>style.visibility</p:attrName>
                                        </p:attrNameLst>
                                      </p:cBhvr>
                                      <p:to>
                                        <p:strVal val="visible"/>
                                      </p:to>
                                    </p:set>
                                    <p:animEffect transition="in" filter="wipe(down)">
                                      <p:cBhvr>
                                        <p:cTn id="61" dur="500"/>
                                        <p:tgtEl>
                                          <p:spTgt spid="155668"/>
                                        </p:tgtEl>
                                      </p:cBhvr>
                                    </p:animEffect>
                                  </p:childTnLst>
                                </p:cTn>
                              </p:par>
                            </p:childTnLst>
                          </p:cTn>
                        </p:par>
                        <p:par>
                          <p:cTn id="62" fill="hold" nodeType="afterGroup">
                            <p:stCondLst>
                              <p:cond delay="500"/>
                            </p:stCondLst>
                            <p:childTnLst>
                              <p:par>
                                <p:cTn id="63" presetID="50" presetClass="entr" presetSubtype="0" decel="100000" fill="hold" grpId="0" nodeType="afterEffect">
                                  <p:stCondLst>
                                    <p:cond delay="0"/>
                                  </p:stCondLst>
                                  <p:childTnLst>
                                    <p:set>
                                      <p:cBhvr>
                                        <p:cTn id="64" dur="1" fill="hold">
                                          <p:stCondLst>
                                            <p:cond delay="0"/>
                                          </p:stCondLst>
                                        </p:cTn>
                                        <p:tgtEl>
                                          <p:spTgt spid="155698"/>
                                        </p:tgtEl>
                                        <p:attrNameLst>
                                          <p:attrName>style.visibility</p:attrName>
                                        </p:attrNameLst>
                                      </p:cBhvr>
                                      <p:to>
                                        <p:strVal val="visible"/>
                                      </p:to>
                                    </p:set>
                                    <p:anim calcmode="lin" valueType="num">
                                      <p:cBhvr>
                                        <p:cTn id="65" dur="1000" fill="hold"/>
                                        <p:tgtEl>
                                          <p:spTgt spid="155698"/>
                                        </p:tgtEl>
                                        <p:attrNameLst>
                                          <p:attrName>ppt_w</p:attrName>
                                        </p:attrNameLst>
                                      </p:cBhvr>
                                      <p:tavLst>
                                        <p:tav tm="0">
                                          <p:val>
                                            <p:strVal val="#ppt_w+.3"/>
                                          </p:val>
                                        </p:tav>
                                        <p:tav tm="100000">
                                          <p:val>
                                            <p:strVal val="#ppt_w"/>
                                          </p:val>
                                        </p:tav>
                                      </p:tavLst>
                                    </p:anim>
                                    <p:anim calcmode="lin" valueType="num">
                                      <p:cBhvr>
                                        <p:cTn id="66" dur="1000" fill="hold"/>
                                        <p:tgtEl>
                                          <p:spTgt spid="155698"/>
                                        </p:tgtEl>
                                        <p:attrNameLst>
                                          <p:attrName>ppt_h</p:attrName>
                                        </p:attrNameLst>
                                      </p:cBhvr>
                                      <p:tavLst>
                                        <p:tav tm="0">
                                          <p:val>
                                            <p:strVal val="#ppt_h"/>
                                          </p:val>
                                        </p:tav>
                                        <p:tav tm="100000">
                                          <p:val>
                                            <p:strVal val="#ppt_h"/>
                                          </p:val>
                                        </p:tav>
                                      </p:tavLst>
                                    </p:anim>
                                    <p:animEffect transition="in" filter="fade">
                                      <p:cBhvr>
                                        <p:cTn id="67" dur="1000"/>
                                        <p:tgtEl>
                                          <p:spTgt spid="15569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6" presetClass="emph" presetSubtype="0" fill="hold" grpId="2" nodeType="clickEffect">
                                  <p:stCondLst>
                                    <p:cond delay="0"/>
                                  </p:stCondLst>
                                  <p:childTnLst>
                                    <p:animEffect transition="out" filter="fade">
                                      <p:cBhvr>
                                        <p:cTn id="71" dur="500" tmFilter="0, 0; .2, .5; .8, .5; 1, 0"/>
                                        <p:tgtEl>
                                          <p:spTgt spid="155670"/>
                                        </p:tgtEl>
                                      </p:cBhvr>
                                    </p:animEffect>
                                    <p:animScale>
                                      <p:cBhvr>
                                        <p:cTn id="72" dur="250" autoRev="1" fill="hold"/>
                                        <p:tgtEl>
                                          <p:spTgt spid="155670"/>
                                        </p:tgtEl>
                                      </p:cBhvr>
                                      <p:by x="105000" y="105000"/>
                                    </p:animScale>
                                  </p:childTnLst>
                                </p:cTn>
                              </p:par>
                            </p:childTnLst>
                          </p:cTn>
                        </p:par>
                        <p:par>
                          <p:cTn id="73" fill="hold" nodeType="afterGroup">
                            <p:stCondLst>
                              <p:cond delay="500"/>
                            </p:stCondLst>
                            <p:childTnLst>
                              <p:par>
                                <p:cTn id="74" presetID="22" presetClass="entr" presetSubtype="4" fill="hold" nodeType="afterEffect">
                                  <p:stCondLst>
                                    <p:cond delay="0"/>
                                  </p:stCondLst>
                                  <p:childTnLst>
                                    <p:set>
                                      <p:cBhvr>
                                        <p:cTn id="75" dur="1" fill="hold">
                                          <p:stCondLst>
                                            <p:cond delay="0"/>
                                          </p:stCondLst>
                                        </p:cTn>
                                        <p:tgtEl>
                                          <p:spTgt spid="155663"/>
                                        </p:tgtEl>
                                        <p:attrNameLst>
                                          <p:attrName>style.visibility</p:attrName>
                                        </p:attrNameLst>
                                      </p:cBhvr>
                                      <p:to>
                                        <p:strVal val="visible"/>
                                      </p:to>
                                    </p:set>
                                    <p:animEffect transition="in" filter="wipe(down)">
                                      <p:cBhvr>
                                        <p:cTn id="76" dur="500"/>
                                        <p:tgtEl>
                                          <p:spTgt spid="155663"/>
                                        </p:tgtEl>
                                      </p:cBhvr>
                                    </p:animEffect>
                                  </p:childTnLst>
                                </p:cTn>
                              </p:par>
                            </p:childTnLst>
                          </p:cTn>
                        </p:par>
                        <p:par>
                          <p:cTn id="77" fill="hold" nodeType="afterGroup">
                            <p:stCondLst>
                              <p:cond delay="1000"/>
                            </p:stCondLst>
                            <p:childTnLst>
                              <p:par>
                                <p:cTn id="78" presetID="50" presetClass="entr" presetSubtype="0" decel="100000" fill="hold" grpId="0" nodeType="afterEffect">
                                  <p:stCondLst>
                                    <p:cond delay="0"/>
                                  </p:stCondLst>
                                  <p:childTnLst>
                                    <p:set>
                                      <p:cBhvr>
                                        <p:cTn id="79" dur="1" fill="hold">
                                          <p:stCondLst>
                                            <p:cond delay="0"/>
                                          </p:stCondLst>
                                        </p:cTn>
                                        <p:tgtEl>
                                          <p:spTgt spid="155692"/>
                                        </p:tgtEl>
                                        <p:attrNameLst>
                                          <p:attrName>style.visibility</p:attrName>
                                        </p:attrNameLst>
                                      </p:cBhvr>
                                      <p:to>
                                        <p:strVal val="visible"/>
                                      </p:to>
                                    </p:set>
                                    <p:anim calcmode="lin" valueType="num">
                                      <p:cBhvr>
                                        <p:cTn id="80" dur="1000" fill="hold"/>
                                        <p:tgtEl>
                                          <p:spTgt spid="155692"/>
                                        </p:tgtEl>
                                        <p:attrNameLst>
                                          <p:attrName>ppt_w</p:attrName>
                                        </p:attrNameLst>
                                      </p:cBhvr>
                                      <p:tavLst>
                                        <p:tav tm="0">
                                          <p:val>
                                            <p:strVal val="#ppt_w+.3"/>
                                          </p:val>
                                        </p:tav>
                                        <p:tav tm="100000">
                                          <p:val>
                                            <p:strVal val="#ppt_w"/>
                                          </p:val>
                                        </p:tav>
                                      </p:tavLst>
                                    </p:anim>
                                    <p:anim calcmode="lin" valueType="num">
                                      <p:cBhvr>
                                        <p:cTn id="81" dur="1000" fill="hold"/>
                                        <p:tgtEl>
                                          <p:spTgt spid="155692"/>
                                        </p:tgtEl>
                                        <p:attrNameLst>
                                          <p:attrName>ppt_h</p:attrName>
                                        </p:attrNameLst>
                                      </p:cBhvr>
                                      <p:tavLst>
                                        <p:tav tm="0">
                                          <p:val>
                                            <p:strVal val="#ppt_h"/>
                                          </p:val>
                                        </p:tav>
                                        <p:tav tm="100000">
                                          <p:val>
                                            <p:strVal val="#ppt_h"/>
                                          </p:val>
                                        </p:tav>
                                      </p:tavLst>
                                    </p:anim>
                                    <p:animEffect transition="in" filter="fade">
                                      <p:cBhvr>
                                        <p:cTn id="82" dur="1000"/>
                                        <p:tgtEl>
                                          <p:spTgt spid="15569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6" presetClass="emph" presetSubtype="0" fill="hold" grpId="2" nodeType="clickEffect">
                                  <p:stCondLst>
                                    <p:cond delay="0"/>
                                  </p:stCondLst>
                                  <p:childTnLst>
                                    <p:animEffect transition="out" filter="fade">
                                      <p:cBhvr>
                                        <p:cTn id="86" dur="500" tmFilter="0, 0; .2, .5; .8, .5; 1, 0"/>
                                        <p:tgtEl>
                                          <p:spTgt spid="155671"/>
                                        </p:tgtEl>
                                      </p:cBhvr>
                                    </p:animEffect>
                                    <p:animScale>
                                      <p:cBhvr>
                                        <p:cTn id="87" dur="250" autoRev="1" fill="hold"/>
                                        <p:tgtEl>
                                          <p:spTgt spid="155671"/>
                                        </p:tgtEl>
                                      </p:cBhvr>
                                      <p:by x="105000" y="105000"/>
                                    </p:animScale>
                                  </p:childTnLst>
                                </p:cTn>
                              </p:par>
                            </p:childTnLst>
                          </p:cTn>
                        </p:par>
                        <p:par>
                          <p:cTn id="88" fill="hold" nodeType="afterGroup">
                            <p:stCondLst>
                              <p:cond delay="500"/>
                            </p:stCondLst>
                            <p:childTnLst>
                              <p:par>
                                <p:cTn id="89" presetID="22" presetClass="entr" presetSubtype="4" fill="hold" nodeType="afterEffect">
                                  <p:stCondLst>
                                    <p:cond delay="0"/>
                                  </p:stCondLst>
                                  <p:childTnLst>
                                    <p:set>
                                      <p:cBhvr>
                                        <p:cTn id="90" dur="1" fill="hold">
                                          <p:stCondLst>
                                            <p:cond delay="0"/>
                                          </p:stCondLst>
                                        </p:cTn>
                                        <p:tgtEl>
                                          <p:spTgt spid="155669"/>
                                        </p:tgtEl>
                                        <p:attrNameLst>
                                          <p:attrName>style.visibility</p:attrName>
                                        </p:attrNameLst>
                                      </p:cBhvr>
                                      <p:to>
                                        <p:strVal val="visible"/>
                                      </p:to>
                                    </p:set>
                                    <p:animEffect transition="in" filter="wipe(down)">
                                      <p:cBhvr>
                                        <p:cTn id="91" dur="500"/>
                                        <p:tgtEl>
                                          <p:spTgt spid="155669"/>
                                        </p:tgtEl>
                                      </p:cBhvr>
                                    </p:animEffect>
                                  </p:childTnLst>
                                </p:cTn>
                              </p:par>
                            </p:childTnLst>
                          </p:cTn>
                        </p:par>
                        <p:par>
                          <p:cTn id="92" fill="hold" nodeType="afterGroup">
                            <p:stCondLst>
                              <p:cond delay="1000"/>
                            </p:stCondLst>
                            <p:childTnLst>
                              <p:par>
                                <p:cTn id="93" presetID="50" presetClass="entr" presetSubtype="0" decel="100000" fill="hold" grpId="0" nodeType="afterEffect">
                                  <p:stCondLst>
                                    <p:cond delay="0"/>
                                  </p:stCondLst>
                                  <p:childTnLst>
                                    <p:set>
                                      <p:cBhvr>
                                        <p:cTn id="94" dur="1" fill="hold">
                                          <p:stCondLst>
                                            <p:cond delay="0"/>
                                          </p:stCondLst>
                                        </p:cTn>
                                        <p:tgtEl>
                                          <p:spTgt spid="155699"/>
                                        </p:tgtEl>
                                        <p:attrNameLst>
                                          <p:attrName>style.visibility</p:attrName>
                                        </p:attrNameLst>
                                      </p:cBhvr>
                                      <p:to>
                                        <p:strVal val="visible"/>
                                      </p:to>
                                    </p:set>
                                    <p:anim calcmode="lin" valueType="num">
                                      <p:cBhvr>
                                        <p:cTn id="95" dur="1000" fill="hold"/>
                                        <p:tgtEl>
                                          <p:spTgt spid="155699"/>
                                        </p:tgtEl>
                                        <p:attrNameLst>
                                          <p:attrName>ppt_w</p:attrName>
                                        </p:attrNameLst>
                                      </p:cBhvr>
                                      <p:tavLst>
                                        <p:tav tm="0">
                                          <p:val>
                                            <p:strVal val="#ppt_w+.3"/>
                                          </p:val>
                                        </p:tav>
                                        <p:tav tm="100000">
                                          <p:val>
                                            <p:strVal val="#ppt_w"/>
                                          </p:val>
                                        </p:tav>
                                      </p:tavLst>
                                    </p:anim>
                                    <p:anim calcmode="lin" valueType="num">
                                      <p:cBhvr>
                                        <p:cTn id="96" dur="1000" fill="hold"/>
                                        <p:tgtEl>
                                          <p:spTgt spid="155699"/>
                                        </p:tgtEl>
                                        <p:attrNameLst>
                                          <p:attrName>ppt_h</p:attrName>
                                        </p:attrNameLst>
                                      </p:cBhvr>
                                      <p:tavLst>
                                        <p:tav tm="0">
                                          <p:val>
                                            <p:strVal val="#ppt_h"/>
                                          </p:val>
                                        </p:tav>
                                        <p:tav tm="100000">
                                          <p:val>
                                            <p:strVal val="#ppt_h"/>
                                          </p:val>
                                        </p:tav>
                                      </p:tavLst>
                                    </p:anim>
                                    <p:animEffect transition="in" filter="fade">
                                      <p:cBhvr>
                                        <p:cTn id="97" dur="1000"/>
                                        <p:tgtEl>
                                          <p:spTgt spid="155699"/>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6" presetClass="emph" presetSubtype="0" fill="hold" grpId="3" nodeType="clickEffect">
                                  <p:stCondLst>
                                    <p:cond delay="0"/>
                                  </p:stCondLst>
                                  <p:childTnLst>
                                    <p:animEffect transition="out" filter="fade">
                                      <p:cBhvr>
                                        <p:cTn id="101" dur="500" tmFilter="0, 0; .2, .5; .8, .5; 1, 0"/>
                                        <p:tgtEl>
                                          <p:spTgt spid="155670"/>
                                        </p:tgtEl>
                                      </p:cBhvr>
                                    </p:animEffect>
                                    <p:animScale>
                                      <p:cBhvr>
                                        <p:cTn id="102" dur="250" autoRev="1" fill="hold"/>
                                        <p:tgtEl>
                                          <p:spTgt spid="155670"/>
                                        </p:tgtEl>
                                      </p:cBhvr>
                                      <p:by x="105000" y="105000"/>
                                    </p:animScale>
                                  </p:childTnLst>
                                </p:cTn>
                              </p:par>
                            </p:childTnLst>
                          </p:cTn>
                        </p:par>
                        <p:par>
                          <p:cTn id="103" fill="hold" nodeType="afterGroup">
                            <p:stCondLst>
                              <p:cond delay="500"/>
                            </p:stCondLst>
                            <p:childTnLst>
                              <p:par>
                                <p:cTn id="104" presetID="22" presetClass="entr" presetSubtype="4" fill="hold" nodeType="afterEffect">
                                  <p:stCondLst>
                                    <p:cond delay="0"/>
                                  </p:stCondLst>
                                  <p:childTnLst>
                                    <p:set>
                                      <p:cBhvr>
                                        <p:cTn id="105" dur="1" fill="hold">
                                          <p:stCondLst>
                                            <p:cond delay="0"/>
                                          </p:stCondLst>
                                        </p:cTn>
                                        <p:tgtEl>
                                          <p:spTgt spid="155664"/>
                                        </p:tgtEl>
                                        <p:attrNameLst>
                                          <p:attrName>style.visibility</p:attrName>
                                        </p:attrNameLst>
                                      </p:cBhvr>
                                      <p:to>
                                        <p:strVal val="visible"/>
                                      </p:to>
                                    </p:set>
                                    <p:animEffect transition="in" filter="wipe(down)">
                                      <p:cBhvr>
                                        <p:cTn id="106" dur="500"/>
                                        <p:tgtEl>
                                          <p:spTgt spid="155664"/>
                                        </p:tgtEl>
                                      </p:cBhvr>
                                    </p:animEffect>
                                  </p:childTnLst>
                                </p:cTn>
                              </p:par>
                            </p:childTnLst>
                          </p:cTn>
                        </p:par>
                        <p:par>
                          <p:cTn id="107" fill="hold" nodeType="afterGroup">
                            <p:stCondLst>
                              <p:cond delay="1000"/>
                            </p:stCondLst>
                            <p:childTnLst>
                              <p:par>
                                <p:cTn id="108" presetID="50" presetClass="entr" presetSubtype="0" decel="100000" fill="hold" grpId="0" nodeType="afterEffect">
                                  <p:stCondLst>
                                    <p:cond delay="0"/>
                                  </p:stCondLst>
                                  <p:childTnLst>
                                    <p:set>
                                      <p:cBhvr>
                                        <p:cTn id="109" dur="1" fill="hold">
                                          <p:stCondLst>
                                            <p:cond delay="0"/>
                                          </p:stCondLst>
                                        </p:cTn>
                                        <p:tgtEl>
                                          <p:spTgt spid="155693"/>
                                        </p:tgtEl>
                                        <p:attrNameLst>
                                          <p:attrName>style.visibility</p:attrName>
                                        </p:attrNameLst>
                                      </p:cBhvr>
                                      <p:to>
                                        <p:strVal val="visible"/>
                                      </p:to>
                                    </p:set>
                                    <p:anim calcmode="lin" valueType="num">
                                      <p:cBhvr>
                                        <p:cTn id="110" dur="1000" fill="hold"/>
                                        <p:tgtEl>
                                          <p:spTgt spid="155693"/>
                                        </p:tgtEl>
                                        <p:attrNameLst>
                                          <p:attrName>ppt_w</p:attrName>
                                        </p:attrNameLst>
                                      </p:cBhvr>
                                      <p:tavLst>
                                        <p:tav tm="0">
                                          <p:val>
                                            <p:strVal val="#ppt_w+.3"/>
                                          </p:val>
                                        </p:tav>
                                        <p:tav tm="100000">
                                          <p:val>
                                            <p:strVal val="#ppt_w"/>
                                          </p:val>
                                        </p:tav>
                                      </p:tavLst>
                                    </p:anim>
                                    <p:anim calcmode="lin" valueType="num">
                                      <p:cBhvr>
                                        <p:cTn id="111" dur="1000" fill="hold"/>
                                        <p:tgtEl>
                                          <p:spTgt spid="155693"/>
                                        </p:tgtEl>
                                        <p:attrNameLst>
                                          <p:attrName>ppt_h</p:attrName>
                                        </p:attrNameLst>
                                      </p:cBhvr>
                                      <p:tavLst>
                                        <p:tav tm="0">
                                          <p:val>
                                            <p:strVal val="#ppt_h"/>
                                          </p:val>
                                        </p:tav>
                                        <p:tav tm="100000">
                                          <p:val>
                                            <p:strVal val="#ppt_h"/>
                                          </p:val>
                                        </p:tav>
                                      </p:tavLst>
                                    </p:anim>
                                    <p:animEffect transition="in" filter="fade">
                                      <p:cBhvr>
                                        <p:cTn id="112" dur="1000"/>
                                        <p:tgtEl>
                                          <p:spTgt spid="155693"/>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6" presetClass="emph" presetSubtype="0" fill="hold" grpId="3" nodeType="clickEffect">
                                  <p:stCondLst>
                                    <p:cond delay="0"/>
                                  </p:stCondLst>
                                  <p:childTnLst>
                                    <p:animEffect transition="out" filter="fade">
                                      <p:cBhvr>
                                        <p:cTn id="116" dur="500" tmFilter="0, 0; .2, .5; .8, .5; 1, 0"/>
                                        <p:tgtEl>
                                          <p:spTgt spid="155671"/>
                                        </p:tgtEl>
                                      </p:cBhvr>
                                    </p:animEffect>
                                    <p:animScale>
                                      <p:cBhvr>
                                        <p:cTn id="117" dur="250" autoRev="1" fill="hold"/>
                                        <p:tgtEl>
                                          <p:spTgt spid="155671"/>
                                        </p:tgtEl>
                                      </p:cBhvr>
                                      <p:by x="105000" y="105000"/>
                                    </p:animScale>
                                  </p:childTnLst>
                                </p:cTn>
                              </p:par>
                            </p:childTnLst>
                          </p:cTn>
                        </p:par>
                        <p:par>
                          <p:cTn id="118" fill="hold" nodeType="afterGroup">
                            <p:stCondLst>
                              <p:cond delay="500"/>
                            </p:stCondLst>
                            <p:childTnLst>
                              <p:par>
                                <p:cTn id="119" presetID="22" presetClass="entr" presetSubtype="4" fill="hold" nodeType="afterEffect">
                                  <p:stCondLst>
                                    <p:cond delay="0"/>
                                  </p:stCondLst>
                                  <p:childTnLst>
                                    <p:set>
                                      <p:cBhvr>
                                        <p:cTn id="120" dur="1" fill="hold">
                                          <p:stCondLst>
                                            <p:cond delay="0"/>
                                          </p:stCondLst>
                                        </p:cTn>
                                        <p:tgtEl>
                                          <p:spTgt spid="155650"/>
                                        </p:tgtEl>
                                        <p:attrNameLst>
                                          <p:attrName>style.visibility</p:attrName>
                                        </p:attrNameLst>
                                      </p:cBhvr>
                                      <p:to>
                                        <p:strVal val="visible"/>
                                      </p:to>
                                    </p:set>
                                    <p:animEffect transition="in" filter="wipe(down)">
                                      <p:cBhvr>
                                        <p:cTn id="121" dur="500"/>
                                        <p:tgtEl>
                                          <p:spTgt spid="155650"/>
                                        </p:tgtEl>
                                      </p:cBhvr>
                                    </p:animEffect>
                                  </p:childTnLst>
                                </p:cTn>
                              </p:par>
                            </p:childTnLst>
                          </p:cTn>
                        </p:par>
                        <p:par>
                          <p:cTn id="122" fill="hold" nodeType="afterGroup">
                            <p:stCondLst>
                              <p:cond delay="1000"/>
                            </p:stCondLst>
                            <p:childTnLst>
                              <p:par>
                                <p:cTn id="123" presetID="50" presetClass="entr" presetSubtype="0" decel="100000" fill="hold" grpId="0" nodeType="afterEffect">
                                  <p:stCondLst>
                                    <p:cond delay="0"/>
                                  </p:stCondLst>
                                  <p:childTnLst>
                                    <p:set>
                                      <p:cBhvr>
                                        <p:cTn id="124" dur="1" fill="hold">
                                          <p:stCondLst>
                                            <p:cond delay="0"/>
                                          </p:stCondLst>
                                        </p:cTn>
                                        <p:tgtEl>
                                          <p:spTgt spid="155700"/>
                                        </p:tgtEl>
                                        <p:attrNameLst>
                                          <p:attrName>style.visibility</p:attrName>
                                        </p:attrNameLst>
                                      </p:cBhvr>
                                      <p:to>
                                        <p:strVal val="visible"/>
                                      </p:to>
                                    </p:set>
                                    <p:anim calcmode="lin" valueType="num">
                                      <p:cBhvr>
                                        <p:cTn id="125" dur="1000" fill="hold"/>
                                        <p:tgtEl>
                                          <p:spTgt spid="155700"/>
                                        </p:tgtEl>
                                        <p:attrNameLst>
                                          <p:attrName>ppt_w</p:attrName>
                                        </p:attrNameLst>
                                      </p:cBhvr>
                                      <p:tavLst>
                                        <p:tav tm="0">
                                          <p:val>
                                            <p:strVal val="#ppt_w+.3"/>
                                          </p:val>
                                        </p:tav>
                                        <p:tav tm="100000">
                                          <p:val>
                                            <p:strVal val="#ppt_w"/>
                                          </p:val>
                                        </p:tav>
                                      </p:tavLst>
                                    </p:anim>
                                    <p:anim calcmode="lin" valueType="num">
                                      <p:cBhvr>
                                        <p:cTn id="126" dur="1000" fill="hold"/>
                                        <p:tgtEl>
                                          <p:spTgt spid="155700"/>
                                        </p:tgtEl>
                                        <p:attrNameLst>
                                          <p:attrName>ppt_h</p:attrName>
                                        </p:attrNameLst>
                                      </p:cBhvr>
                                      <p:tavLst>
                                        <p:tav tm="0">
                                          <p:val>
                                            <p:strVal val="#ppt_h"/>
                                          </p:val>
                                        </p:tav>
                                        <p:tav tm="100000">
                                          <p:val>
                                            <p:strVal val="#ppt_h"/>
                                          </p:val>
                                        </p:tav>
                                      </p:tavLst>
                                    </p:anim>
                                    <p:animEffect transition="in" filter="fade">
                                      <p:cBhvr>
                                        <p:cTn id="127" dur="1000"/>
                                        <p:tgtEl>
                                          <p:spTgt spid="155700"/>
                                        </p:tgtEl>
                                      </p:cBhvr>
                                    </p:animEffect>
                                  </p:childTnLst>
                                </p:cTn>
                              </p:par>
                            </p:childTnLst>
                          </p:cTn>
                        </p:par>
                        <p:par>
                          <p:cTn id="128" fill="hold" nodeType="afterGroup">
                            <p:stCondLst>
                              <p:cond delay="2000"/>
                            </p:stCondLst>
                            <p:childTnLst>
                              <p:par>
                                <p:cTn id="129" presetID="20" presetClass="entr" presetSubtype="0" fill="hold" grpId="0" nodeType="afterEffect">
                                  <p:stCondLst>
                                    <p:cond delay="0"/>
                                  </p:stCondLst>
                                  <p:childTnLst>
                                    <p:set>
                                      <p:cBhvr>
                                        <p:cTn id="130" dur="1" fill="hold">
                                          <p:stCondLst>
                                            <p:cond delay="0"/>
                                          </p:stCondLst>
                                        </p:cTn>
                                        <p:tgtEl>
                                          <p:spTgt spid="155696"/>
                                        </p:tgtEl>
                                        <p:attrNameLst>
                                          <p:attrName>style.visibility</p:attrName>
                                        </p:attrNameLst>
                                      </p:cBhvr>
                                      <p:to>
                                        <p:strVal val="visible"/>
                                      </p:to>
                                    </p:set>
                                    <p:animEffect transition="in" filter="wedge">
                                      <p:cBhvr>
                                        <p:cTn id="131" dur="1000"/>
                                        <p:tgtEl>
                                          <p:spTgt spid="155696"/>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6" presetClass="emph" presetSubtype="0" fill="hold" grpId="4" nodeType="clickEffect">
                                  <p:stCondLst>
                                    <p:cond delay="0"/>
                                  </p:stCondLst>
                                  <p:childTnLst>
                                    <p:animEffect transition="out" filter="fade">
                                      <p:cBhvr>
                                        <p:cTn id="135" dur="500" tmFilter="0, 0; .2, .5; .8, .5; 1, 0"/>
                                        <p:tgtEl>
                                          <p:spTgt spid="155670"/>
                                        </p:tgtEl>
                                      </p:cBhvr>
                                    </p:animEffect>
                                    <p:animScale>
                                      <p:cBhvr>
                                        <p:cTn id="136" dur="250" autoRev="1" fill="hold"/>
                                        <p:tgtEl>
                                          <p:spTgt spid="155670"/>
                                        </p:tgtEl>
                                      </p:cBhvr>
                                      <p:by x="105000" y="105000"/>
                                    </p:animScale>
                                  </p:childTnLst>
                                </p:cTn>
                              </p:par>
                            </p:childTnLst>
                          </p:cTn>
                        </p:par>
                        <p:par>
                          <p:cTn id="137" fill="hold" nodeType="afterGroup">
                            <p:stCondLst>
                              <p:cond delay="500"/>
                            </p:stCondLst>
                            <p:childTnLst>
                              <p:par>
                                <p:cTn id="138" presetID="22" presetClass="entr" presetSubtype="4" fill="hold" nodeType="afterEffect">
                                  <p:stCondLst>
                                    <p:cond delay="0"/>
                                  </p:stCondLst>
                                  <p:childTnLst>
                                    <p:set>
                                      <p:cBhvr>
                                        <p:cTn id="139" dur="1" fill="hold">
                                          <p:stCondLst>
                                            <p:cond delay="0"/>
                                          </p:stCondLst>
                                        </p:cTn>
                                        <p:tgtEl>
                                          <p:spTgt spid="155665"/>
                                        </p:tgtEl>
                                        <p:attrNameLst>
                                          <p:attrName>style.visibility</p:attrName>
                                        </p:attrNameLst>
                                      </p:cBhvr>
                                      <p:to>
                                        <p:strVal val="visible"/>
                                      </p:to>
                                    </p:set>
                                    <p:animEffect transition="in" filter="wipe(down)">
                                      <p:cBhvr>
                                        <p:cTn id="140" dur="500"/>
                                        <p:tgtEl>
                                          <p:spTgt spid="155665"/>
                                        </p:tgtEl>
                                      </p:cBhvr>
                                    </p:animEffect>
                                  </p:childTnLst>
                                </p:cTn>
                              </p:par>
                            </p:childTnLst>
                          </p:cTn>
                        </p:par>
                        <p:par>
                          <p:cTn id="141" fill="hold" nodeType="afterGroup">
                            <p:stCondLst>
                              <p:cond delay="1000"/>
                            </p:stCondLst>
                            <p:childTnLst>
                              <p:par>
                                <p:cTn id="142" presetID="50" presetClass="entr" presetSubtype="0" decel="100000" fill="hold" grpId="0" nodeType="afterEffect">
                                  <p:stCondLst>
                                    <p:cond delay="0"/>
                                  </p:stCondLst>
                                  <p:childTnLst>
                                    <p:set>
                                      <p:cBhvr>
                                        <p:cTn id="143" dur="1" fill="hold">
                                          <p:stCondLst>
                                            <p:cond delay="0"/>
                                          </p:stCondLst>
                                        </p:cTn>
                                        <p:tgtEl>
                                          <p:spTgt spid="155694"/>
                                        </p:tgtEl>
                                        <p:attrNameLst>
                                          <p:attrName>style.visibility</p:attrName>
                                        </p:attrNameLst>
                                      </p:cBhvr>
                                      <p:to>
                                        <p:strVal val="visible"/>
                                      </p:to>
                                    </p:set>
                                    <p:anim calcmode="lin" valueType="num">
                                      <p:cBhvr>
                                        <p:cTn id="144" dur="1000" fill="hold"/>
                                        <p:tgtEl>
                                          <p:spTgt spid="155694"/>
                                        </p:tgtEl>
                                        <p:attrNameLst>
                                          <p:attrName>ppt_w</p:attrName>
                                        </p:attrNameLst>
                                      </p:cBhvr>
                                      <p:tavLst>
                                        <p:tav tm="0">
                                          <p:val>
                                            <p:strVal val="#ppt_w+.3"/>
                                          </p:val>
                                        </p:tav>
                                        <p:tav tm="100000">
                                          <p:val>
                                            <p:strVal val="#ppt_w"/>
                                          </p:val>
                                        </p:tav>
                                      </p:tavLst>
                                    </p:anim>
                                    <p:anim calcmode="lin" valueType="num">
                                      <p:cBhvr>
                                        <p:cTn id="145" dur="1000" fill="hold"/>
                                        <p:tgtEl>
                                          <p:spTgt spid="155694"/>
                                        </p:tgtEl>
                                        <p:attrNameLst>
                                          <p:attrName>ppt_h</p:attrName>
                                        </p:attrNameLst>
                                      </p:cBhvr>
                                      <p:tavLst>
                                        <p:tav tm="0">
                                          <p:val>
                                            <p:strVal val="#ppt_h"/>
                                          </p:val>
                                        </p:tav>
                                        <p:tav tm="100000">
                                          <p:val>
                                            <p:strVal val="#ppt_h"/>
                                          </p:val>
                                        </p:tav>
                                      </p:tavLst>
                                    </p:anim>
                                    <p:animEffect transition="in" filter="fade">
                                      <p:cBhvr>
                                        <p:cTn id="146" dur="1000"/>
                                        <p:tgtEl>
                                          <p:spTgt spid="155694"/>
                                        </p:tgtEl>
                                      </p:cBhvr>
                                    </p:animEffect>
                                  </p:childTnLst>
                                </p:cTn>
                              </p:par>
                            </p:childTnLst>
                          </p:cTn>
                        </p:par>
                        <p:par>
                          <p:cTn id="147" fill="hold" nodeType="afterGroup">
                            <p:stCondLst>
                              <p:cond delay="2000"/>
                            </p:stCondLst>
                            <p:childTnLst>
                              <p:par>
                                <p:cTn id="148" presetID="22" presetClass="entr" presetSubtype="4" fill="hold" nodeType="afterEffect">
                                  <p:stCondLst>
                                    <p:cond delay="0"/>
                                  </p:stCondLst>
                                  <p:childTnLst>
                                    <p:set>
                                      <p:cBhvr>
                                        <p:cTn id="149" dur="1" fill="hold">
                                          <p:stCondLst>
                                            <p:cond delay="0"/>
                                          </p:stCondLst>
                                        </p:cTn>
                                        <p:tgtEl>
                                          <p:spTgt spid="155666"/>
                                        </p:tgtEl>
                                        <p:attrNameLst>
                                          <p:attrName>style.visibility</p:attrName>
                                        </p:attrNameLst>
                                      </p:cBhvr>
                                      <p:to>
                                        <p:strVal val="visible"/>
                                      </p:to>
                                    </p:set>
                                    <p:animEffect transition="in" filter="wipe(down)">
                                      <p:cBhvr>
                                        <p:cTn id="150" dur="500"/>
                                        <p:tgtEl>
                                          <p:spTgt spid="155666"/>
                                        </p:tgtEl>
                                      </p:cBhvr>
                                    </p:animEffect>
                                  </p:childTnLst>
                                </p:cTn>
                              </p:par>
                            </p:childTnLst>
                          </p:cTn>
                        </p:par>
                        <p:par>
                          <p:cTn id="151" fill="hold" nodeType="afterGroup">
                            <p:stCondLst>
                              <p:cond delay="2500"/>
                            </p:stCondLst>
                            <p:childTnLst>
                              <p:par>
                                <p:cTn id="152" presetID="50" presetClass="entr" presetSubtype="0" decel="100000" fill="hold" grpId="0" nodeType="afterEffect">
                                  <p:stCondLst>
                                    <p:cond delay="0"/>
                                  </p:stCondLst>
                                  <p:childTnLst>
                                    <p:set>
                                      <p:cBhvr>
                                        <p:cTn id="153" dur="1" fill="hold">
                                          <p:stCondLst>
                                            <p:cond delay="0"/>
                                          </p:stCondLst>
                                        </p:cTn>
                                        <p:tgtEl>
                                          <p:spTgt spid="155695"/>
                                        </p:tgtEl>
                                        <p:attrNameLst>
                                          <p:attrName>style.visibility</p:attrName>
                                        </p:attrNameLst>
                                      </p:cBhvr>
                                      <p:to>
                                        <p:strVal val="visible"/>
                                      </p:to>
                                    </p:set>
                                    <p:anim calcmode="lin" valueType="num">
                                      <p:cBhvr>
                                        <p:cTn id="154" dur="1000" fill="hold"/>
                                        <p:tgtEl>
                                          <p:spTgt spid="155695"/>
                                        </p:tgtEl>
                                        <p:attrNameLst>
                                          <p:attrName>ppt_w</p:attrName>
                                        </p:attrNameLst>
                                      </p:cBhvr>
                                      <p:tavLst>
                                        <p:tav tm="0">
                                          <p:val>
                                            <p:strVal val="#ppt_w+.3"/>
                                          </p:val>
                                        </p:tav>
                                        <p:tav tm="100000">
                                          <p:val>
                                            <p:strVal val="#ppt_w"/>
                                          </p:val>
                                        </p:tav>
                                      </p:tavLst>
                                    </p:anim>
                                    <p:anim calcmode="lin" valueType="num">
                                      <p:cBhvr>
                                        <p:cTn id="155" dur="1000" fill="hold"/>
                                        <p:tgtEl>
                                          <p:spTgt spid="155695"/>
                                        </p:tgtEl>
                                        <p:attrNameLst>
                                          <p:attrName>ppt_h</p:attrName>
                                        </p:attrNameLst>
                                      </p:cBhvr>
                                      <p:tavLst>
                                        <p:tav tm="0">
                                          <p:val>
                                            <p:strVal val="#ppt_h"/>
                                          </p:val>
                                        </p:tav>
                                        <p:tav tm="100000">
                                          <p:val>
                                            <p:strVal val="#ppt_h"/>
                                          </p:val>
                                        </p:tav>
                                      </p:tavLst>
                                    </p:anim>
                                    <p:animEffect transition="in" filter="fade">
                                      <p:cBhvr>
                                        <p:cTn id="156" dur="1000"/>
                                        <p:tgtEl>
                                          <p:spTgt spid="155695"/>
                                        </p:tgtEl>
                                      </p:cBhvr>
                                    </p:animEffect>
                                  </p:childTnLst>
                                </p:cTn>
                              </p:par>
                            </p:childTnLst>
                          </p:cTn>
                        </p:par>
                        <p:par>
                          <p:cTn id="157" fill="hold" nodeType="afterGroup">
                            <p:stCondLst>
                              <p:cond delay="3500"/>
                            </p:stCondLst>
                            <p:childTnLst>
                              <p:par>
                                <p:cTn id="158" presetID="20" presetClass="entr" presetSubtype="0" fill="hold" grpId="0" nodeType="afterEffect">
                                  <p:stCondLst>
                                    <p:cond delay="0"/>
                                  </p:stCondLst>
                                  <p:childTnLst>
                                    <p:set>
                                      <p:cBhvr>
                                        <p:cTn id="159" dur="1" fill="hold">
                                          <p:stCondLst>
                                            <p:cond delay="0"/>
                                          </p:stCondLst>
                                        </p:cTn>
                                        <p:tgtEl>
                                          <p:spTgt spid="155689"/>
                                        </p:tgtEl>
                                        <p:attrNameLst>
                                          <p:attrName>style.visibility</p:attrName>
                                        </p:attrNameLst>
                                      </p:cBhvr>
                                      <p:to>
                                        <p:strVal val="visible"/>
                                      </p:to>
                                    </p:set>
                                    <p:animEffect transition="in" filter="wedge">
                                      <p:cBhvr>
                                        <p:cTn id="160" dur="1000"/>
                                        <p:tgtEl>
                                          <p:spTgt spid="155689"/>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16" presetClass="entr" presetSubtype="37" fill="hold" nodeType="clickEffect">
                                  <p:stCondLst>
                                    <p:cond delay="0"/>
                                  </p:stCondLst>
                                  <p:childTnLst>
                                    <p:set>
                                      <p:cBhvr>
                                        <p:cTn id="164" dur="1" fill="hold">
                                          <p:stCondLst>
                                            <p:cond delay="0"/>
                                          </p:stCondLst>
                                        </p:cTn>
                                        <p:tgtEl>
                                          <p:spTgt spid="8"/>
                                        </p:tgtEl>
                                        <p:attrNameLst>
                                          <p:attrName>style.visibility</p:attrName>
                                        </p:attrNameLst>
                                      </p:cBhvr>
                                      <p:to>
                                        <p:strVal val="visible"/>
                                      </p:to>
                                    </p:set>
                                    <p:animEffect transition="in" filter="barn(outVertical)">
                                      <p:cBhvr>
                                        <p:cTn id="165" dur="1000"/>
                                        <p:tgtEl>
                                          <p:spTgt spid="8"/>
                                        </p:tgtEl>
                                      </p:cBhvr>
                                    </p:animEffect>
                                  </p:childTnLst>
                                </p:cTn>
                              </p:par>
                            </p:childTnLst>
                          </p:cTn>
                        </p:par>
                        <p:par>
                          <p:cTn id="166" fill="hold" nodeType="afterGroup">
                            <p:stCondLst>
                              <p:cond delay="1000"/>
                            </p:stCondLst>
                            <p:childTnLst>
                              <p:par>
                                <p:cTn id="167" presetID="31" presetClass="entr" presetSubtype="0" fill="hold" nodeType="afterEffect">
                                  <p:stCondLst>
                                    <p:cond delay="0"/>
                                  </p:stCondLst>
                                  <p:iterate type="lt">
                                    <p:tmPct val="5000"/>
                                  </p:iterate>
                                  <p:childTnLst>
                                    <p:set>
                                      <p:cBhvr>
                                        <p:cTn id="168" dur="1" fill="hold">
                                          <p:stCondLst>
                                            <p:cond delay="0"/>
                                          </p:stCondLst>
                                        </p:cTn>
                                        <p:tgtEl>
                                          <p:spTgt spid="6"/>
                                        </p:tgtEl>
                                        <p:attrNameLst>
                                          <p:attrName>style.visibility</p:attrName>
                                        </p:attrNameLst>
                                      </p:cBhvr>
                                      <p:to>
                                        <p:strVal val="visible"/>
                                      </p:to>
                                    </p:set>
                                    <p:anim calcmode="lin" valueType="num">
                                      <p:cBhvr>
                                        <p:cTn id="169" dur="1000" fill="hold"/>
                                        <p:tgtEl>
                                          <p:spTgt spid="6"/>
                                        </p:tgtEl>
                                        <p:attrNameLst>
                                          <p:attrName>ppt_w</p:attrName>
                                        </p:attrNameLst>
                                      </p:cBhvr>
                                      <p:tavLst>
                                        <p:tav tm="0">
                                          <p:val>
                                            <p:fltVal val="0"/>
                                          </p:val>
                                        </p:tav>
                                        <p:tav tm="100000">
                                          <p:val>
                                            <p:strVal val="#ppt_w"/>
                                          </p:val>
                                        </p:tav>
                                      </p:tavLst>
                                    </p:anim>
                                    <p:anim calcmode="lin" valueType="num">
                                      <p:cBhvr>
                                        <p:cTn id="170" dur="1000" fill="hold"/>
                                        <p:tgtEl>
                                          <p:spTgt spid="6"/>
                                        </p:tgtEl>
                                        <p:attrNameLst>
                                          <p:attrName>ppt_h</p:attrName>
                                        </p:attrNameLst>
                                      </p:cBhvr>
                                      <p:tavLst>
                                        <p:tav tm="0">
                                          <p:val>
                                            <p:fltVal val="0"/>
                                          </p:val>
                                        </p:tav>
                                        <p:tav tm="100000">
                                          <p:val>
                                            <p:strVal val="#ppt_h"/>
                                          </p:val>
                                        </p:tav>
                                      </p:tavLst>
                                    </p:anim>
                                    <p:anim calcmode="lin" valueType="num">
                                      <p:cBhvr>
                                        <p:cTn id="171" dur="1000" fill="hold"/>
                                        <p:tgtEl>
                                          <p:spTgt spid="6"/>
                                        </p:tgtEl>
                                        <p:attrNameLst>
                                          <p:attrName>style.rotation</p:attrName>
                                        </p:attrNameLst>
                                      </p:cBhvr>
                                      <p:tavLst>
                                        <p:tav tm="0">
                                          <p:val>
                                            <p:fltVal val="90"/>
                                          </p:val>
                                        </p:tav>
                                        <p:tav tm="100000">
                                          <p:val>
                                            <p:fltVal val="0"/>
                                          </p:val>
                                        </p:tav>
                                      </p:tavLst>
                                    </p:anim>
                                    <p:animEffect transition="in" filter="fade">
                                      <p:cBhvr>
                                        <p:cTn id="172" dur="1000"/>
                                        <p:tgtEl>
                                          <p:spTgt spid="6"/>
                                        </p:tgtEl>
                                      </p:cBhvr>
                                    </p:animEffect>
                                  </p:childTnLst>
                                </p:cTn>
                              </p:par>
                              <p:par>
                                <p:cTn id="173" presetID="31" presetClass="entr" presetSubtype="0" fill="hold" nodeType="withEffect">
                                  <p:stCondLst>
                                    <p:cond delay="0"/>
                                  </p:stCondLst>
                                  <p:iterate type="lt">
                                    <p:tmPct val="5000"/>
                                  </p:iterate>
                                  <p:childTnLst>
                                    <p:set>
                                      <p:cBhvr>
                                        <p:cTn id="174" dur="1" fill="hold">
                                          <p:stCondLst>
                                            <p:cond delay="0"/>
                                          </p:stCondLst>
                                        </p:cTn>
                                        <p:tgtEl>
                                          <p:spTgt spid="7"/>
                                        </p:tgtEl>
                                        <p:attrNameLst>
                                          <p:attrName>style.visibility</p:attrName>
                                        </p:attrNameLst>
                                      </p:cBhvr>
                                      <p:to>
                                        <p:strVal val="visible"/>
                                      </p:to>
                                    </p:set>
                                    <p:anim calcmode="lin" valueType="num">
                                      <p:cBhvr>
                                        <p:cTn id="175" dur="1000" fill="hold"/>
                                        <p:tgtEl>
                                          <p:spTgt spid="7"/>
                                        </p:tgtEl>
                                        <p:attrNameLst>
                                          <p:attrName>ppt_w</p:attrName>
                                        </p:attrNameLst>
                                      </p:cBhvr>
                                      <p:tavLst>
                                        <p:tav tm="0">
                                          <p:val>
                                            <p:fltVal val="0"/>
                                          </p:val>
                                        </p:tav>
                                        <p:tav tm="100000">
                                          <p:val>
                                            <p:strVal val="#ppt_w"/>
                                          </p:val>
                                        </p:tav>
                                      </p:tavLst>
                                    </p:anim>
                                    <p:anim calcmode="lin" valueType="num">
                                      <p:cBhvr>
                                        <p:cTn id="176" dur="1000" fill="hold"/>
                                        <p:tgtEl>
                                          <p:spTgt spid="7"/>
                                        </p:tgtEl>
                                        <p:attrNameLst>
                                          <p:attrName>ppt_h</p:attrName>
                                        </p:attrNameLst>
                                      </p:cBhvr>
                                      <p:tavLst>
                                        <p:tav tm="0">
                                          <p:val>
                                            <p:fltVal val="0"/>
                                          </p:val>
                                        </p:tav>
                                        <p:tav tm="100000">
                                          <p:val>
                                            <p:strVal val="#ppt_h"/>
                                          </p:val>
                                        </p:tav>
                                      </p:tavLst>
                                    </p:anim>
                                    <p:anim calcmode="lin" valueType="num">
                                      <p:cBhvr>
                                        <p:cTn id="177" dur="1000" fill="hold"/>
                                        <p:tgtEl>
                                          <p:spTgt spid="7"/>
                                        </p:tgtEl>
                                        <p:attrNameLst>
                                          <p:attrName>style.rotation</p:attrName>
                                        </p:attrNameLst>
                                      </p:cBhvr>
                                      <p:tavLst>
                                        <p:tav tm="0">
                                          <p:val>
                                            <p:fltVal val="90"/>
                                          </p:val>
                                        </p:tav>
                                        <p:tav tm="100000">
                                          <p:val>
                                            <p:fltVal val="0"/>
                                          </p:val>
                                        </p:tav>
                                      </p:tavLst>
                                    </p:anim>
                                    <p:animEffect transition="in" filter="fade">
                                      <p:cBhvr>
                                        <p:cTn id="17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70" grpId="0"/>
      <p:bldP spid="155670" grpId="1"/>
      <p:bldP spid="155670" grpId="2"/>
      <p:bldP spid="155670" grpId="3"/>
      <p:bldP spid="155670" grpId="4"/>
      <p:bldP spid="155671" grpId="0"/>
      <p:bldP spid="155671" grpId="1"/>
      <p:bldP spid="155671" grpId="2"/>
      <p:bldP spid="155671" grpId="3"/>
      <p:bldP spid="155689" grpId="0" animBg="1"/>
      <p:bldP spid="155690" grpId="0"/>
      <p:bldP spid="155691" grpId="0"/>
      <p:bldP spid="155692" grpId="0"/>
      <p:bldP spid="155693" grpId="0"/>
      <p:bldP spid="155694" grpId="0"/>
      <p:bldP spid="155695" grpId="0"/>
      <p:bldP spid="155696" grpId="0" animBg="1"/>
      <p:bldP spid="155697" grpId="0"/>
      <p:bldP spid="155698" grpId="0"/>
      <p:bldP spid="155699" grpId="0"/>
      <p:bldP spid="15570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16981" y="2457507"/>
            <a:ext cx="1806416" cy="563616"/>
          </a:xfrm>
          <a:prstGeom prst="rect">
            <a:avLst/>
          </a:prstGeom>
        </p:spPr>
        <p:txBody>
          <a:bodyPr vert="horz" wrap="square" lIns="0" tIns="9525" rIns="0" bIns="0" rtlCol="0">
            <a:spAutoFit/>
          </a:bodyPr>
          <a:lstStyle/>
          <a:p>
            <a:pPr marL="9525">
              <a:spcBef>
                <a:spcPts val="75"/>
              </a:spcBef>
            </a:pPr>
            <a:r>
              <a:rPr sz="3600" i="1" dirty="0">
                <a:solidFill>
                  <a:srgbClr val="FFFFFF"/>
                </a:solidFill>
              </a:rPr>
              <a:t>Thank</a:t>
            </a:r>
            <a:r>
              <a:rPr sz="3600" i="1" spc="-79" dirty="0">
                <a:solidFill>
                  <a:srgbClr val="FFFFFF"/>
                </a:solidFill>
              </a:rPr>
              <a:t> </a:t>
            </a:r>
            <a:r>
              <a:rPr sz="3600" i="1" spc="-124" dirty="0">
                <a:solidFill>
                  <a:srgbClr val="FFFFFF"/>
                </a:solidFill>
              </a:rPr>
              <a:t>You</a:t>
            </a:r>
            <a:endParaRPr sz="3600"/>
          </a:p>
        </p:txBody>
      </p:sp>
      <p:sp>
        <p:nvSpPr>
          <p:cNvPr id="3" name="object 3"/>
          <p:cNvSpPr/>
          <p:nvPr/>
        </p:nvSpPr>
        <p:spPr>
          <a:xfrm>
            <a:off x="4573142" y="3773042"/>
            <a:ext cx="0" cy="1143000"/>
          </a:xfrm>
          <a:custGeom>
            <a:avLst/>
            <a:gdLst/>
            <a:ahLst/>
            <a:cxnLst/>
            <a:rect l="l" t="t" r="r" b="b"/>
            <a:pathLst>
              <a:path h="1524000">
                <a:moveTo>
                  <a:pt x="0" y="1524000"/>
                </a:moveTo>
                <a:lnTo>
                  <a:pt x="0" y="0"/>
                </a:lnTo>
              </a:path>
            </a:pathLst>
          </a:custGeom>
          <a:ln w="39624">
            <a:solidFill>
              <a:srgbClr val="7E7E7E"/>
            </a:solidFill>
          </a:ln>
        </p:spPr>
        <p:txBody>
          <a:bodyPr wrap="square" lIns="0" tIns="0" rIns="0" bIns="0" rtlCol="0"/>
          <a:lstStyle/>
          <a:p>
            <a:endParaRPr sz="1350"/>
          </a:p>
        </p:txBody>
      </p:sp>
      <p:sp>
        <p:nvSpPr>
          <p:cNvPr id="4" name="object 4"/>
          <p:cNvSpPr/>
          <p:nvPr/>
        </p:nvSpPr>
        <p:spPr>
          <a:xfrm>
            <a:off x="1371600" y="4178808"/>
            <a:ext cx="2542032" cy="329184"/>
          </a:xfrm>
          <a:prstGeom prst="rect">
            <a:avLst/>
          </a:prstGeom>
          <a:blipFill>
            <a:blip r:embed="rId2" cstate="print"/>
            <a:stretch>
              <a:fillRect/>
            </a:stretch>
          </a:blipFill>
        </p:spPr>
        <p:txBody>
          <a:bodyPr wrap="square" lIns="0" tIns="0" rIns="0" bIns="0" rtlCol="0"/>
          <a:lstStyle/>
          <a:p>
            <a:endParaRPr sz="1350"/>
          </a:p>
        </p:txBody>
      </p:sp>
      <p:sp>
        <p:nvSpPr>
          <p:cNvPr id="5" name="object 5"/>
          <p:cNvSpPr/>
          <p:nvPr/>
        </p:nvSpPr>
        <p:spPr>
          <a:xfrm>
            <a:off x="5200650" y="3918203"/>
            <a:ext cx="2208276" cy="850392"/>
          </a:xfrm>
          <a:prstGeom prst="rect">
            <a:avLst/>
          </a:prstGeom>
          <a:blipFill>
            <a:blip r:embed="rId3" cstate="print"/>
            <a:stretch>
              <a:fillRect/>
            </a:stretch>
          </a:blipFill>
        </p:spPr>
        <p:txBody>
          <a:bodyPr wrap="square" lIns="0" tIns="0" rIns="0" bIns="0" rtlCol="0"/>
          <a:lstStyle/>
          <a:p>
            <a:endParaRPr sz="1350"/>
          </a:p>
        </p:txBody>
      </p:sp>
      <p:sp>
        <p:nvSpPr>
          <p:cNvPr id="6" name="object 6"/>
          <p:cNvSpPr/>
          <p:nvPr/>
        </p:nvSpPr>
        <p:spPr>
          <a:xfrm>
            <a:off x="1142" y="3430142"/>
            <a:ext cx="9144000" cy="0"/>
          </a:xfrm>
          <a:custGeom>
            <a:avLst/>
            <a:gdLst/>
            <a:ahLst/>
            <a:cxnLst/>
            <a:rect l="l" t="t" r="r" b="b"/>
            <a:pathLst>
              <a:path w="12192000">
                <a:moveTo>
                  <a:pt x="0" y="0"/>
                </a:moveTo>
                <a:lnTo>
                  <a:pt x="12192000" y="0"/>
                </a:lnTo>
              </a:path>
            </a:pathLst>
          </a:custGeom>
          <a:ln w="76200">
            <a:solidFill>
              <a:srgbClr val="7E7E7E"/>
            </a:solidFill>
          </a:ln>
        </p:spPr>
        <p:txBody>
          <a:bodyPr wrap="square" lIns="0" tIns="0" rIns="0" bIns="0" rtlCol="0"/>
          <a:lstStyle/>
          <a:p>
            <a:endParaRPr sz="1350"/>
          </a:p>
        </p:txBody>
      </p:sp>
    </p:spTree>
    <p:extLst>
      <p:ext uri="{BB962C8B-B14F-4D97-AF65-F5344CB8AC3E}">
        <p14:creationId xmlns:p14="http://schemas.microsoft.com/office/powerpoint/2010/main" val="5040570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7484" y="282664"/>
            <a:ext cx="2095976" cy="516969"/>
          </a:xfrm>
          <a:prstGeom prst="rect">
            <a:avLst/>
          </a:prstGeom>
        </p:spPr>
        <p:txBody>
          <a:bodyPr vert="horz" wrap="square" lIns="0" tIns="9049" rIns="0" bIns="0" rtlCol="0">
            <a:spAutoFit/>
          </a:bodyPr>
          <a:lstStyle/>
          <a:p>
            <a:pPr marL="9525">
              <a:spcBef>
                <a:spcPts val="71"/>
              </a:spcBef>
            </a:pPr>
            <a:r>
              <a:rPr sz="3300" spc="-4" dirty="0">
                <a:solidFill>
                  <a:srgbClr val="E01D38"/>
                </a:solidFill>
              </a:rPr>
              <a:t>REFERENCES</a:t>
            </a:r>
            <a:endParaRPr sz="3300"/>
          </a:p>
        </p:txBody>
      </p:sp>
      <p:sp>
        <p:nvSpPr>
          <p:cNvPr id="5" name="object 5"/>
          <p:cNvSpPr txBox="1"/>
          <p:nvPr/>
        </p:nvSpPr>
        <p:spPr>
          <a:xfrm>
            <a:off x="4470367" y="5662963"/>
            <a:ext cx="206693" cy="192360"/>
          </a:xfrm>
          <a:prstGeom prst="rect">
            <a:avLst/>
          </a:prstGeom>
        </p:spPr>
        <p:txBody>
          <a:bodyPr vert="horz" wrap="square" lIns="0" tIns="0" rIns="0" bIns="0" rtlCol="0">
            <a:spAutoFit/>
          </a:bodyPr>
          <a:lstStyle/>
          <a:p>
            <a:pPr marL="9525">
              <a:lnSpc>
                <a:spcPts val="1500"/>
              </a:lnSpc>
            </a:pPr>
            <a:r>
              <a:rPr sz="1350" spc="-8" dirty="0">
                <a:solidFill>
                  <a:srgbClr val="E01D38"/>
                </a:solidFill>
                <a:latin typeface="Tw Cen MT"/>
                <a:cs typeface="Tw Cen MT"/>
              </a:rPr>
              <a:t>28</a:t>
            </a:r>
            <a:endParaRPr sz="1350">
              <a:latin typeface="Tw Cen MT"/>
              <a:cs typeface="Tw Cen MT"/>
            </a:endParaRPr>
          </a:p>
        </p:txBody>
      </p:sp>
      <p:sp>
        <p:nvSpPr>
          <p:cNvPr id="3" name="object 3"/>
          <p:cNvSpPr txBox="1">
            <a:spLocks noGrp="1"/>
          </p:cNvSpPr>
          <p:nvPr>
            <p:ph sz="half" idx="2"/>
          </p:nvPr>
        </p:nvSpPr>
        <p:spPr>
          <a:xfrm>
            <a:off x="725500" y="1338739"/>
            <a:ext cx="2761417" cy="4753577"/>
          </a:xfrm>
          <a:prstGeom prst="rect">
            <a:avLst/>
          </a:prstGeom>
        </p:spPr>
        <p:txBody>
          <a:bodyPr vert="horz" wrap="square" lIns="0" tIns="30956" rIns="0" bIns="0" rtlCol="0">
            <a:spAutoFit/>
          </a:bodyPr>
          <a:lstStyle/>
          <a:p>
            <a:pPr marL="351949" marR="349568" indent="-342900">
              <a:lnSpc>
                <a:spcPts val="1298"/>
              </a:lnSpc>
              <a:spcBef>
                <a:spcPts val="244"/>
              </a:spcBef>
            </a:pPr>
            <a:r>
              <a:rPr spc="-4" dirty="0"/>
              <a:t>Boeing. </a:t>
            </a:r>
            <a:r>
              <a:rPr dirty="0"/>
              <a:t>(2015, July 20). Our </a:t>
            </a:r>
            <a:r>
              <a:rPr spc="-15" dirty="0"/>
              <a:t>Company. </a:t>
            </a:r>
            <a:r>
              <a:rPr spc="-8" dirty="0"/>
              <a:t>Retrieved from  </a:t>
            </a:r>
            <a:r>
              <a:rPr dirty="0"/>
              <a:t>Boeing:</a:t>
            </a:r>
            <a:r>
              <a:rPr spc="-41" dirty="0"/>
              <a:t> </a:t>
            </a:r>
            <a:r>
              <a:rPr spc="-8" dirty="0">
                <a:hlinkClick r:id="rId2"/>
              </a:rPr>
              <a:t>http://www.boeing.com/company/</a:t>
            </a:r>
          </a:p>
          <a:p>
            <a:pPr marL="351949" marR="65723" indent="-342900">
              <a:lnSpc>
                <a:spcPct val="90100"/>
              </a:lnSpc>
              <a:spcBef>
                <a:spcPts val="731"/>
              </a:spcBef>
            </a:pPr>
            <a:r>
              <a:rPr spc="-4" dirty="0"/>
              <a:t>Euromonitor </a:t>
            </a:r>
            <a:r>
              <a:rPr dirty="0"/>
              <a:t>International. (2015, July 20). </a:t>
            </a:r>
            <a:r>
              <a:rPr spc="-4" dirty="0"/>
              <a:t>Automotive  Industry Analysis. </a:t>
            </a:r>
            <a:r>
              <a:rPr spc="-8" dirty="0"/>
              <a:t>Retrieved from </a:t>
            </a:r>
            <a:r>
              <a:rPr spc="-4" dirty="0"/>
              <a:t>Euromonitor  </a:t>
            </a:r>
            <a:r>
              <a:rPr dirty="0"/>
              <a:t>International:  </a:t>
            </a:r>
            <a:r>
              <a:rPr spc="-8" dirty="0">
                <a:hlinkClick r:id="rId3"/>
              </a:rPr>
              <a:t>http://www.portal.euromonitor.com.rap.ocls.ca/portal</a:t>
            </a:r>
          </a:p>
          <a:p>
            <a:pPr marL="351949" marR="12859" indent="-342900">
              <a:lnSpc>
                <a:spcPct val="90000"/>
              </a:lnSpc>
              <a:spcBef>
                <a:spcPts val="739"/>
              </a:spcBef>
            </a:pPr>
            <a:r>
              <a:rPr spc="-4" dirty="0"/>
              <a:t>Hason, S. </a:t>
            </a:r>
            <a:r>
              <a:rPr dirty="0"/>
              <a:t>(2015, </a:t>
            </a:r>
            <a:r>
              <a:rPr spc="-4" dirty="0"/>
              <a:t>June </a:t>
            </a:r>
            <a:r>
              <a:rPr dirty="0"/>
              <a:t>19). </a:t>
            </a:r>
            <a:r>
              <a:rPr spc="-19" dirty="0"/>
              <a:t>Tesla </a:t>
            </a:r>
            <a:r>
              <a:rPr dirty="0"/>
              <a:t>Motors </a:t>
            </a:r>
            <a:r>
              <a:rPr spc="-4" dirty="0"/>
              <a:t>Inc </a:t>
            </a:r>
            <a:r>
              <a:rPr dirty="0"/>
              <a:t>Secures $15M In  </a:t>
            </a:r>
            <a:r>
              <a:rPr spc="-30" dirty="0"/>
              <a:t>Tax </a:t>
            </a:r>
            <a:r>
              <a:rPr spc="-4" dirty="0"/>
              <a:t>Credits </a:t>
            </a:r>
            <a:r>
              <a:rPr dirty="0"/>
              <a:t>In </a:t>
            </a:r>
            <a:r>
              <a:rPr spc="-4" dirty="0"/>
              <a:t>California. </a:t>
            </a:r>
            <a:r>
              <a:rPr spc="-8" dirty="0"/>
              <a:t>Retrieved from </a:t>
            </a:r>
            <a:r>
              <a:rPr spc="-4" dirty="0"/>
              <a:t>Business  Finance News: </a:t>
            </a:r>
            <a:r>
              <a:rPr spc="-4" dirty="0">
                <a:hlinkClick r:id="rId4"/>
              </a:rPr>
              <a:t> http://www.businessfinancenews.com/22742-tesla- </a:t>
            </a:r>
            <a:r>
              <a:rPr spc="-4" dirty="0"/>
              <a:t> motors-inc-secures-15m-in-tax-credits-in-california/</a:t>
            </a:r>
          </a:p>
          <a:p>
            <a:pPr marL="351949" marR="3810" indent="-342900">
              <a:lnSpc>
                <a:spcPct val="90000"/>
              </a:lnSpc>
              <a:spcBef>
                <a:spcPts val="761"/>
              </a:spcBef>
            </a:pPr>
            <a:r>
              <a:rPr spc="-4" dirty="0"/>
              <a:t>Hitt, </a:t>
            </a:r>
            <a:r>
              <a:rPr dirty="0"/>
              <a:t>M. </a:t>
            </a:r>
            <a:r>
              <a:rPr spc="-4" dirty="0"/>
              <a:t>A., </a:t>
            </a:r>
            <a:r>
              <a:rPr dirty="0"/>
              <a:t>Ireland, R. </a:t>
            </a:r>
            <a:r>
              <a:rPr spc="-15" dirty="0"/>
              <a:t>D., </a:t>
            </a:r>
            <a:r>
              <a:rPr spc="-4" dirty="0"/>
              <a:t>Hoskisson, </a:t>
            </a:r>
            <a:r>
              <a:rPr dirty="0"/>
              <a:t>R. </a:t>
            </a:r>
            <a:r>
              <a:rPr spc="-4" dirty="0"/>
              <a:t>E., </a:t>
            </a:r>
            <a:r>
              <a:rPr spc="-23" dirty="0"/>
              <a:t>Rowe, </a:t>
            </a:r>
            <a:r>
              <a:rPr spc="-53" dirty="0"/>
              <a:t>W. </a:t>
            </a:r>
            <a:r>
              <a:rPr spc="-15" dirty="0"/>
              <a:t>G., </a:t>
            </a:r>
            <a:r>
              <a:rPr dirty="0"/>
              <a:t>&amp;  </a:t>
            </a:r>
            <a:r>
              <a:rPr dirty="0"/>
              <a:t>Sheppard, </a:t>
            </a:r>
            <a:r>
              <a:rPr spc="-26" dirty="0"/>
              <a:t>J. </a:t>
            </a:r>
            <a:r>
              <a:rPr spc="-75" dirty="0"/>
              <a:t>P. </a:t>
            </a:r>
            <a:r>
              <a:rPr dirty="0"/>
              <a:t>(2009). </a:t>
            </a:r>
            <a:r>
              <a:rPr spc="-4" dirty="0"/>
              <a:t>Strategic Management:  Competitiveness </a:t>
            </a:r>
            <a:r>
              <a:rPr dirty="0"/>
              <a:t>and Globalization Concepts (3rd ed.).  </a:t>
            </a:r>
            <a:r>
              <a:rPr spc="-19" dirty="0"/>
              <a:t>Toronto, </a:t>
            </a:r>
            <a:r>
              <a:rPr dirty="0"/>
              <a:t>ON, Canada: Nelson</a:t>
            </a:r>
            <a:r>
              <a:rPr spc="-101" dirty="0"/>
              <a:t> </a:t>
            </a:r>
            <a:r>
              <a:rPr dirty="0"/>
              <a:t>Education.</a:t>
            </a:r>
          </a:p>
          <a:p>
            <a:pPr marL="9525">
              <a:lnSpc>
                <a:spcPts val="1369"/>
              </a:lnSpc>
              <a:spcBef>
                <a:spcPts val="611"/>
              </a:spcBef>
            </a:pPr>
            <a:r>
              <a:rPr dirty="0"/>
              <a:t>Nasdaq. (2015, July 20). </a:t>
            </a:r>
            <a:r>
              <a:rPr spc="-4" dirty="0"/>
              <a:t>Crude </a:t>
            </a:r>
            <a:r>
              <a:rPr dirty="0"/>
              <a:t>Oil WTI (NYMEX)</a:t>
            </a:r>
            <a:r>
              <a:rPr spc="-56" dirty="0"/>
              <a:t> </a:t>
            </a:r>
            <a:r>
              <a:rPr spc="-4" dirty="0"/>
              <a:t>Price.</a:t>
            </a:r>
          </a:p>
          <a:p>
            <a:pPr marL="351949">
              <a:lnSpc>
                <a:spcPts val="1369"/>
              </a:lnSpc>
            </a:pPr>
            <a:r>
              <a:rPr spc="-8" dirty="0"/>
              <a:t>Retrieved from</a:t>
            </a:r>
            <a:r>
              <a:rPr spc="-56" dirty="0"/>
              <a:t> </a:t>
            </a:r>
            <a:r>
              <a:rPr dirty="0"/>
              <a:t>Nasdaq:</a:t>
            </a:r>
          </a:p>
        </p:txBody>
      </p:sp>
      <p:sp>
        <p:nvSpPr>
          <p:cNvPr id="4" name="object 4"/>
          <p:cNvSpPr txBox="1">
            <a:spLocks noGrp="1"/>
          </p:cNvSpPr>
          <p:nvPr>
            <p:ph sz="half" idx="3"/>
          </p:nvPr>
        </p:nvSpPr>
        <p:spPr>
          <a:xfrm>
            <a:off x="3760851" y="1338739"/>
            <a:ext cx="2744629" cy="4040561"/>
          </a:xfrm>
          <a:prstGeom prst="rect">
            <a:avLst/>
          </a:prstGeom>
        </p:spPr>
        <p:txBody>
          <a:bodyPr vert="horz" wrap="square" lIns="0" tIns="30956" rIns="0" bIns="0" rtlCol="0">
            <a:spAutoFit/>
          </a:bodyPr>
          <a:lstStyle/>
          <a:p>
            <a:pPr marL="352425" marR="805815">
              <a:lnSpc>
                <a:spcPts val="1298"/>
              </a:lnSpc>
              <a:spcBef>
                <a:spcPts val="244"/>
              </a:spcBef>
            </a:pPr>
            <a:r>
              <a:rPr spc="-4" dirty="0">
                <a:hlinkClick r:id="rId5"/>
              </a:rPr>
              <a:t>http://www.nasdaq.com/markets/crude- </a:t>
            </a:r>
            <a:r>
              <a:rPr spc="-4" dirty="0"/>
              <a:t> oil.aspx?timeframe=5y</a:t>
            </a:r>
          </a:p>
          <a:p>
            <a:pPr marL="9525">
              <a:lnSpc>
                <a:spcPts val="1369"/>
              </a:lnSpc>
              <a:spcBef>
                <a:spcPts val="589"/>
              </a:spcBef>
            </a:pPr>
            <a:r>
              <a:rPr spc="-19" dirty="0"/>
              <a:t>Tesla </a:t>
            </a:r>
            <a:r>
              <a:rPr spc="-4" dirty="0"/>
              <a:t>Motors. </a:t>
            </a:r>
            <a:r>
              <a:rPr dirty="0"/>
              <a:t>(2014, December 31). </a:t>
            </a:r>
            <a:r>
              <a:rPr spc="-4" dirty="0"/>
              <a:t>Annual</a:t>
            </a:r>
            <a:r>
              <a:rPr spc="-53" dirty="0"/>
              <a:t> </a:t>
            </a:r>
            <a:r>
              <a:rPr spc="-4" dirty="0"/>
              <a:t>Report.</a:t>
            </a:r>
          </a:p>
          <a:p>
            <a:pPr marL="352425" marR="3810">
              <a:lnSpc>
                <a:spcPts val="1298"/>
              </a:lnSpc>
              <a:spcBef>
                <a:spcPts val="90"/>
              </a:spcBef>
            </a:pPr>
            <a:r>
              <a:rPr spc="-8" dirty="0"/>
              <a:t>Retrieved from </a:t>
            </a:r>
            <a:r>
              <a:rPr spc="-19" dirty="0"/>
              <a:t>Tesla </a:t>
            </a:r>
            <a:r>
              <a:rPr dirty="0"/>
              <a:t>Motors: </a:t>
            </a:r>
            <a:r>
              <a:rPr dirty="0">
                <a:hlinkClick r:id="rId6"/>
              </a:rPr>
              <a:t> </a:t>
            </a:r>
            <a:r>
              <a:rPr spc="-8" dirty="0">
                <a:hlinkClick r:id="rId6"/>
              </a:rPr>
              <a:t>http://ir.teslamotors.com/secfiling.cfm?filingID=15645 </a:t>
            </a:r>
            <a:r>
              <a:rPr spc="-8" dirty="0"/>
              <a:t> </a:t>
            </a:r>
            <a:r>
              <a:rPr dirty="0"/>
              <a:t>90-15-1031&amp;CIK=1318605</a:t>
            </a:r>
          </a:p>
          <a:p>
            <a:pPr marL="352425" marR="130016" indent="-343376">
              <a:lnSpc>
                <a:spcPts val="1298"/>
              </a:lnSpc>
              <a:spcBef>
                <a:spcPts val="735"/>
              </a:spcBef>
            </a:pPr>
            <a:r>
              <a:rPr spc="-19" dirty="0"/>
              <a:t>Tesla </a:t>
            </a:r>
            <a:r>
              <a:rPr spc="-4" dirty="0"/>
              <a:t>Motors. </a:t>
            </a:r>
            <a:r>
              <a:rPr dirty="0"/>
              <a:t>(2015, July 20). </a:t>
            </a:r>
            <a:r>
              <a:rPr spc="-4" dirty="0"/>
              <a:t>About </a:t>
            </a:r>
            <a:r>
              <a:rPr spc="-19" dirty="0"/>
              <a:t>Tesla. </a:t>
            </a:r>
            <a:r>
              <a:rPr spc="-8" dirty="0"/>
              <a:t>Retrieved from  </a:t>
            </a:r>
            <a:r>
              <a:rPr spc="-19" dirty="0"/>
              <a:t>Tesla </a:t>
            </a:r>
            <a:r>
              <a:rPr dirty="0"/>
              <a:t>Motors:</a:t>
            </a:r>
            <a:r>
              <a:rPr spc="-34" dirty="0"/>
              <a:t> </a:t>
            </a:r>
            <a:r>
              <a:rPr spc="-4" dirty="0">
                <a:hlinkClick r:id="rId7"/>
              </a:rPr>
              <a:t>http://www.teslamotors.com/about</a:t>
            </a:r>
          </a:p>
          <a:p>
            <a:pPr marL="352425" marR="223838" indent="-343376">
              <a:lnSpc>
                <a:spcPts val="1298"/>
              </a:lnSpc>
              <a:spcBef>
                <a:spcPts val="758"/>
              </a:spcBef>
            </a:pPr>
            <a:r>
              <a:rPr spc="-19" dirty="0"/>
              <a:t>Tesla </a:t>
            </a:r>
            <a:r>
              <a:rPr spc="-4" dirty="0"/>
              <a:t>Motors. </a:t>
            </a:r>
            <a:r>
              <a:rPr dirty="0"/>
              <a:t>(2015, July 20). </a:t>
            </a:r>
            <a:r>
              <a:rPr spc="-4" dirty="0"/>
              <a:t>Blog. </a:t>
            </a:r>
            <a:r>
              <a:rPr spc="-8" dirty="0"/>
              <a:t>Retrieved from </a:t>
            </a:r>
            <a:r>
              <a:rPr spc="-19" dirty="0"/>
              <a:t>Tesla  </a:t>
            </a:r>
            <a:r>
              <a:rPr dirty="0"/>
              <a:t>Motors:</a:t>
            </a:r>
            <a:r>
              <a:rPr spc="-19" dirty="0"/>
              <a:t> </a:t>
            </a:r>
            <a:r>
              <a:rPr spc="-8" dirty="0">
                <a:hlinkClick r:id="rId8"/>
              </a:rPr>
              <a:t>http://www.teslamotors.com/blog</a:t>
            </a:r>
          </a:p>
          <a:p>
            <a:pPr marL="352425" marR="77629" indent="-343376">
              <a:lnSpc>
                <a:spcPct val="90000"/>
              </a:lnSpc>
              <a:spcBef>
                <a:spcPts val="735"/>
              </a:spcBef>
            </a:pPr>
            <a:r>
              <a:rPr spc="-19" dirty="0"/>
              <a:t>Tesla </a:t>
            </a:r>
            <a:r>
              <a:rPr spc="-4" dirty="0"/>
              <a:t>Motors. </a:t>
            </a:r>
            <a:r>
              <a:rPr dirty="0"/>
              <a:t>(2015, July 20). </a:t>
            </a:r>
            <a:r>
              <a:rPr spc="-8" dirty="0"/>
              <a:t>Forums. Retrieved from </a:t>
            </a:r>
            <a:r>
              <a:rPr spc="-19" dirty="0"/>
              <a:t>Tesla  </a:t>
            </a:r>
            <a:r>
              <a:rPr dirty="0"/>
              <a:t>Motors: </a:t>
            </a:r>
            <a:r>
              <a:rPr dirty="0">
                <a:hlinkClick r:id="rId9"/>
              </a:rPr>
              <a:t> </a:t>
            </a:r>
            <a:r>
              <a:rPr spc="-4" dirty="0">
                <a:hlinkClick r:id="rId9"/>
              </a:rPr>
              <a:t>http://my.teslamotors.com/forum/forums/tesla- </a:t>
            </a:r>
            <a:r>
              <a:rPr spc="-4" dirty="0"/>
              <a:t> </a:t>
            </a:r>
            <a:r>
              <a:rPr dirty="0"/>
              <a:t>timeline-0</a:t>
            </a:r>
          </a:p>
          <a:p>
            <a:pPr marL="9525">
              <a:spcBef>
                <a:spcPts val="596"/>
              </a:spcBef>
            </a:pPr>
            <a:r>
              <a:rPr spc="-4" dirty="0"/>
              <a:t>All images sourced </a:t>
            </a:r>
            <a:r>
              <a:rPr spc="-8" dirty="0"/>
              <a:t>from </a:t>
            </a:r>
            <a:r>
              <a:rPr spc="-19" dirty="0"/>
              <a:t>Tesla </a:t>
            </a:r>
            <a:r>
              <a:rPr dirty="0"/>
              <a:t>and Boeing</a:t>
            </a:r>
            <a:r>
              <a:rPr spc="-105" dirty="0"/>
              <a:t> </a:t>
            </a:r>
            <a:r>
              <a:rPr spc="-8" dirty="0"/>
              <a:t>websites.</a:t>
            </a:r>
          </a:p>
        </p:txBody>
      </p:sp>
    </p:spTree>
    <p:extLst>
      <p:ext uri="{BB962C8B-B14F-4D97-AF65-F5344CB8AC3E}">
        <p14:creationId xmlns:p14="http://schemas.microsoft.com/office/powerpoint/2010/main" val="1609272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AutoShape 10"/>
          <p:cNvSpPr>
            <a:spLocks noChangeArrowheads="1"/>
          </p:cNvSpPr>
          <p:nvPr/>
        </p:nvSpPr>
        <p:spPr bwMode="auto">
          <a:xfrm>
            <a:off x="762000" y="739775"/>
            <a:ext cx="5105400" cy="609600"/>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algn="ctr" eaLnBrk="1" hangingPunct="1">
              <a:spcBef>
                <a:spcPct val="0"/>
              </a:spcBef>
              <a:buClrTx/>
              <a:buSzTx/>
              <a:buFontTx/>
              <a:buNone/>
            </a:pPr>
            <a:endParaRPr kumimoji="1" lang="it-IT" altLang="en-US" sz="2400" b="0">
              <a:latin typeface="Times New Roman" panose="02020603050405020304" pitchFamily="18" charset="0"/>
            </a:endParaRPr>
          </a:p>
        </p:txBody>
      </p:sp>
      <p:sp>
        <p:nvSpPr>
          <p:cNvPr id="3" name="Text Placeholder 2"/>
          <p:cNvSpPr>
            <a:spLocks noGrp="1"/>
          </p:cNvSpPr>
          <p:nvPr>
            <p:ph type="body" sz="quarter" idx="12"/>
          </p:nvPr>
        </p:nvSpPr>
        <p:spPr/>
        <p:txBody>
          <a:bodyPr/>
          <a:lstStyle/>
          <a:p>
            <a:endParaRPr lang="en-US"/>
          </a:p>
        </p:txBody>
      </p:sp>
      <p:sp>
        <p:nvSpPr>
          <p:cNvPr id="27653" name="Rectangle 11"/>
          <p:cNvSpPr>
            <a:spLocks noGrp="1" noChangeArrowheads="1"/>
          </p:cNvSpPr>
          <p:nvPr>
            <p:ph type="title"/>
          </p:nvPr>
        </p:nvSpPr>
        <p:spPr/>
        <p:txBody>
          <a:bodyPr/>
          <a:lstStyle/>
          <a:p>
            <a:pPr eaLnBrk="1" hangingPunct="1"/>
            <a:r>
              <a:rPr lang="en-US" altLang="en-US" sz="3200" dirty="0" smtClean="0"/>
              <a:t>Structural Characteristics: </a:t>
            </a:r>
            <a:r>
              <a:rPr lang="en-US" altLang="en-US" sz="3200" dirty="0" smtClean="0"/>
              <a:t/>
            </a:r>
            <a:br>
              <a:rPr lang="en-US" altLang="en-US" sz="3200" dirty="0" smtClean="0"/>
            </a:br>
            <a:r>
              <a:rPr lang="en-US" altLang="en-US" sz="2400" dirty="0" smtClean="0"/>
              <a:t>hierarchy </a:t>
            </a:r>
            <a:r>
              <a:rPr lang="en-US" altLang="en-US" sz="2400" dirty="0" smtClean="0"/>
              <a:t>for fun!</a:t>
            </a:r>
          </a:p>
        </p:txBody>
      </p:sp>
      <p:sp>
        <p:nvSpPr>
          <p:cNvPr id="27654" name="CasellaDiTesto 51"/>
          <p:cNvSpPr txBox="1">
            <a:spLocks noChangeArrowheads="1"/>
          </p:cNvSpPr>
          <p:nvPr/>
        </p:nvSpPr>
        <p:spPr bwMode="auto">
          <a:xfrm>
            <a:off x="341313" y="1658097"/>
            <a:ext cx="4924425" cy="440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SzPct val="75000"/>
              <a:buChar char="–"/>
              <a:defRPr sz="24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SzPct val="8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ClrTx/>
              <a:buSzTx/>
              <a:buFontTx/>
              <a:buNone/>
            </a:pPr>
            <a:r>
              <a:rPr lang="en-US" altLang="en-US" sz="2000" dirty="0"/>
              <a:t>The Peter Principle:</a:t>
            </a:r>
          </a:p>
          <a:p>
            <a:pPr eaLnBrk="1" hangingPunct="1">
              <a:spcBef>
                <a:spcPct val="0"/>
              </a:spcBef>
              <a:buClrTx/>
              <a:buSzTx/>
              <a:buFontTx/>
              <a:buNone/>
            </a:pPr>
            <a:endParaRPr lang="en-US" altLang="en-US" sz="2000" b="0" dirty="0"/>
          </a:p>
          <a:p>
            <a:pPr eaLnBrk="1" hangingPunct="1">
              <a:spcBef>
                <a:spcPct val="0"/>
              </a:spcBef>
              <a:buClrTx/>
              <a:buSzTx/>
              <a:buFontTx/>
              <a:buNone/>
            </a:pPr>
            <a:r>
              <a:rPr lang="en-US" altLang="en-US" sz="2000" b="0" dirty="0"/>
              <a:t>In a hierarchy every employee tends to rise to his level of incompetence.</a:t>
            </a:r>
          </a:p>
          <a:p>
            <a:pPr eaLnBrk="1" hangingPunct="1">
              <a:spcBef>
                <a:spcPct val="0"/>
              </a:spcBef>
              <a:buClrTx/>
              <a:buSzTx/>
              <a:buFontTx/>
              <a:buNone/>
            </a:pPr>
            <a:endParaRPr lang="en-US" altLang="en-US" sz="2000" b="0" dirty="0"/>
          </a:p>
          <a:p>
            <a:pPr eaLnBrk="1" hangingPunct="1">
              <a:spcBef>
                <a:spcPct val="0"/>
              </a:spcBef>
              <a:buClrTx/>
              <a:buSzTx/>
              <a:buFontTx/>
              <a:buNone/>
            </a:pPr>
            <a:r>
              <a:rPr lang="en-US" altLang="en-US" sz="2000" dirty="0"/>
              <a:t>Corollaries</a:t>
            </a:r>
            <a:r>
              <a:rPr lang="en-US" altLang="en-US" sz="2000" b="0" dirty="0"/>
              <a:t>:</a:t>
            </a:r>
          </a:p>
          <a:p>
            <a:pPr eaLnBrk="1" hangingPunct="1">
              <a:spcBef>
                <a:spcPct val="0"/>
              </a:spcBef>
              <a:buClrTx/>
              <a:buSzTx/>
              <a:buFontTx/>
              <a:buNone/>
            </a:pPr>
            <a:endParaRPr lang="en-US" altLang="en-US" sz="2000" b="0" dirty="0"/>
          </a:p>
          <a:p>
            <a:pPr eaLnBrk="1" hangingPunct="1">
              <a:spcBef>
                <a:spcPct val="0"/>
              </a:spcBef>
              <a:buClrTx/>
              <a:buSzTx/>
              <a:buFontTx/>
              <a:buNone/>
            </a:pPr>
            <a:r>
              <a:rPr lang="en-US" altLang="en-US" sz="2000" b="0" dirty="0"/>
              <a:t>1. In time, every post tends to be occupied by an employee who is incompetent to carry out its duties.</a:t>
            </a:r>
          </a:p>
          <a:p>
            <a:pPr eaLnBrk="1" hangingPunct="1">
              <a:spcBef>
                <a:spcPct val="0"/>
              </a:spcBef>
              <a:buClrTx/>
              <a:buSzTx/>
              <a:buFontTx/>
              <a:buNone/>
            </a:pPr>
            <a:endParaRPr lang="en-US" altLang="en-US" sz="2000" b="0" dirty="0"/>
          </a:p>
          <a:p>
            <a:pPr eaLnBrk="1" hangingPunct="1">
              <a:spcBef>
                <a:spcPct val="0"/>
              </a:spcBef>
              <a:buClrTx/>
              <a:buSzTx/>
              <a:buFontTx/>
              <a:buNone/>
            </a:pPr>
            <a:r>
              <a:rPr lang="en-US" altLang="en-US" sz="2000" b="0" dirty="0"/>
              <a:t>2. Work is accomplished by those employees who have not yet reached their level of incompetence.</a:t>
            </a:r>
          </a:p>
        </p:txBody>
      </p:sp>
      <p:pic>
        <p:nvPicPr>
          <p:cNvPr id="27655" name="Immagine 5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69013" y="2466975"/>
            <a:ext cx="259080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2410736"/>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04316D"/>
      </a:accent1>
      <a:accent2>
        <a:srgbClr val="DF7023"/>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39772</TotalTime>
  <Words>4311</Words>
  <Application>Microsoft Office PowerPoint</Application>
  <PresentationFormat>On-screen Show (4:3)</PresentationFormat>
  <Paragraphs>782</Paragraphs>
  <Slides>81</Slides>
  <Notes>44</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81</vt:i4>
      </vt:variant>
    </vt:vector>
  </HeadingPairs>
  <TitlesOfParts>
    <vt:vector size="102" baseType="lpstr">
      <vt:lpstr>MS PGothic</vt:lpstr>
      <vt:lpstr>MS PGothic</vt:lpstr>
      <vt:lpstr>NewBaskerville-Roman</vt:lpstr>
      <vt:lpstr>Arial</vt:lpstr>
      <vt:lpstr>Arial Black</vt:lpstr>
      <vt:lpstr>Calibri</vt:lpstr>
      <vt:lpstr>Century Gothic</vt:lpstr>
      <vt:lpstr>Times New Roman</vt:lpstr>
      <vt:lpstr>Trebuchet MS</vt:lpstr>
      <vt:lpstr>Tw Cen MT</vt:lpstr>
      <vt:lpstr>Verdana</vt:lpstr>
      <vt:lpstr>Wingdings</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Knowledge Objectives</vt:lpstr>
      <vt:lpstr>Grading</vt:lpstr>
      <vt:lpstr>Course Contents</vt:lpstr>
      <vt:lpstr>Organizational Structure</vt:lpstr>
      <vt:lpstr>Organizational Structure and Culture</vt:lpstr>
      <vt:lpstr>Elements of Organizational Structure</vt:lpstr>
      <vt:lpstr>Structural Characteristics:  Span of Control</vt:lpstr>
      <vt:lpstr>Structural Characteristics:  hierarchy for fun!</vt:lpstr>
      <vt:lpstr>Functional Organizational Structure Departmentation</vt:lpstr>
      <vt:lpstr>Functional Organizations - Advantages</vt:lpstr>
      <vt:lpstr>Functional Organizations - Disadvantages</vt:lpstr>
      <vt:lpstr>Structural Characteristics: Divisional Departmentation</vt:lpstr>
      <vt:lpstr>Structural Characteristics:  Matrix</vt:lpstr>
      <vt:lpstr>Matrix Organizational Structure</vt:lpstr>
      <vt:lpstr>Structuring Characteristics</vt:lpstr>
      <vt:lpstr>Structuring Characteristics</vt:lpstr>
      <vt:lpstr>Mechanic organization</vt:lpstr>
      <vt:lpstr>The current trend: Organic Organization</vt:lpstr>
      <vt:lpstr>Examples of Organization</vt:lpstr>
      <vt:lpstr>Matrix Organizational Structure</vt:lpstr>
      <vt:lpstr>Organizational Structures</vt:lpstr>
      <vt:lpstr>Organizational Structures</vt:lpstr>
      <vt:lpstr>Selecting the Organizational Form</vt:lpstr>
      <vt:lpstr>Factors affecting structures</vt:lpstr>
      <vt:lpstr>Factors affecting structures</vt:lpstr>
      <vt:lpstr>Factors Affecting Structure</vt:lpstr>
      <vt:lpstr>Diversification Strategy and Structure</vt:lpstr>
      <vt:lpstr>Factors Affecting Structure</vt:lpstr>
      <vt:lpstr>Factors affecting structures</vt:lpstr>
      <vt:lpstr>Role of the Environment</vt:lpstr>
      <vt:lpstr>Role of the Environment</vt:lpstr>
      <vt:lpstr>Integration in Organizations</vt:lpstr>
      <vt:lpstr>Lateral Relations</vt:lpstr>
      <vt:lpstr>Structural Characteristics: Departmentation</vt:lpstr>
      <vt:lpstr>Factors affecting structures</vt:lpstr>
      <vt:lpstr>Technology and Structure</vt:lpstr>
      <vt:lpstr>Technology and Structure</vt:lpstr>
      <vt:lpstr>Technology and Structure: Broader Framework</vt:lpstr>
      <vt:lpstr>Diversification Strategy and Structure</vt:lpstr>
      <vt:lpstr>Organizational Culture</vt:lpstr>
      <vt:lpstr>Organizational Culture: why does it matter?</vt:lpstr>
      <vt:lpstr>Organizational Culture:  Why does it matter?</vt:lpstr>
      <vt:lpstr>Differentiation of Culture</vt:lpstr>
      <vt:lpstr>Organizational Culture</vt:lpstr>
      <vt:lpstr>Case study: DEC is dead, long live DEC</vt:lpstr>
      <vt:lpstr>PowerPoint Presentation</vt:lpstr>
      <vt:lpstr>Business Policy</vt:lpstr>
      <vt:lpstr>ORGANIZATIONAL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2 – CORPORATE LEADERSHIP</vt:lpstr>
      <vt:lpstr>PROBLEM 2 – RECOMMENDATION</vt:lpstr>
      <vt:lpstr>EXHIBIT 2.1 – CURRENT CORPORATE STRUCTURE</vt:lpstr>
      <vt:lpstr>EXHIBIT 2.2 – REVISED CORPORATE STRUCTURE A</vt:lpstr>
      <vt:lpstr>ADVANTAGES FOR TESLA</vt:lpstr>
      <vt:lpstr>EXHIBIT 2.3 – REVISED CORPORATE STRUCTURE B</vt:lpstr>
      <vt:lpstr>ADVANTAGES FOR TESLA</vt:lpstr>
      <vt:lpstr>SYNTHESIS</vt:lpstr>
      <vt:lpstr>Thank You</vt:lpstr>
      <vt:lpstr>REFERENCES</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paul.wojnicki</cp:lastModifiedBy>
  <cp:revision>987</cp:revision>
  <cp:lastPrinted>2016-08-09T14:57:31Z</cp:lastPrinted>
  <dcterms:created xsi:type="dcterms:W3CDTF">2013-11-01T14:42:31Z</dcterms:created>
  <dcterms:modified xsi:type="dcterms:W3CDTF">2018-09-11T02:18:31Z</dcterms:modified>
</cp:coreProperties>
</file>